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1"/>
  </p:sldMasterIdLst>
  <p:notesMasterIdLst>
    <p:notesMasterId r:id="rId97"/>
  </p:notesMasterIdLst>
  <p:handoutMasterIdLst>
    <p:handoutMasterId r:id="rId98"/>
  </p:handoutMasterIdLst>
  <p:sldIdLst>
    <p:sldId id="263" r:id="rId2"/>
    <p:sldId id="264" r:id="rId3"/>
    <p:sldId id="265" r:id="rId4"/>
    <p:sldId id="266" r:id="rId5"/>
    <p:sldId id="267" r:id="rId6"/>
    <p:sldId id="343" r:id="rId7"/>
    <p:sldId id="269" r:id="rId8"/>
    <p:sldId id="270" r:id="rId9"/>
    <p:sldId id="271" r:id="rId10"/>
    <p:sldId id="272" r:id="rId11"/>
    <p:sldId id="273" r:id="rId12"/>
    <p:sldId id="274" r:id="rId13"/>
    <p:sldId id="1424" r:id="rId14"/>
    <p:sldId id="1422" r:id="rId15"/>
    <p:sldId id="1425" r:id="rId16"/>
    <p:sldId id="1426" r:id="rId17"/>
    <p:sldId id="1427" r:id="rId18"/>
    <p:sldId id="1428" r:id="rId19"/>
    <p:sldId id="275" r:id="rId20"/>
    <p:sldId id="276" r:id="rId21"/>
    <p:sldId id="277" r:id="rId22"/>
    <p:sldId id="278" r:id="rId23"/>
    <p:sldId id="279" r:id="rId24"/>
    <p:sldId id="280" r:id="rId25"/>
    <p:sldId id="281" r:id="rId26"/>
    <p:sldId id="282" r:id="rId27"/>
    <p:sldId id="352" r:id="rId28"/>
    <p:sldId id="353" r:id="rId29"/>
    <p:sldId id="284" r:id="rId30"/>
    <p:sldId id="285" r:id="rId31"/>
    <p:sldId id="1429" r:id="rId32"/>
    <p:sldId id="1430" r:id="rId33"/>
    <p:sldId id="1431" r:id="rId34"/>
    <p:sldId id="1432"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300" r:id="rId49"/>
    <p:sldId id="299" r:id="rId50"/>
    <p:sldId id="302" r:id="rId51"/>
    <p:sldId id="347" r:id="rId52"/>
    <p:sldId id="304" r:id="rId53"/>
    <p:sldId id="346" r:id="rId54"/>
    <p:sldId id="344" r:id="rId55"/>
    <p:sldId id="345" r:id="rId56"/>
    <p:sldId id="305" r:id="rId57"/>
    <p:sldId id="354" r:id="rId58"/>
    <p:sldId id="356" r:id="rId59"/>
    <p:sldId id="306" r:id="rId60"/>
    <p:sldId id="1423" r:id="rId61"/>
    <p:sldId id="307" r:id="rId62"/>
    <p:sldId id="308" r:id="rId63"/>
    <p:sldId id="309" r:id="rId64"/>
    <p:sldId id="310" r:id="rId65"/>
    <p:sldId id="311" r:id="rId66"/>
    <p:sldId id="313" r:id="rId67"/>
    <p:sldId id="314" r:id="rId68"/>
    <p:sldId id="341" r:id="rId69"/>
    <p:sldId id="348" r:id="rId70"/>
    <p:sldId id="315" r:id="rId71"/>
    <p:sldId id="318" r:id="rId72"/>
    <p:sldId id="319" r:id="rId73"/>
    <p:sldId id="320" r:id="rId74"/>
    <p:sldId id="317" r:id="rId75"/>
    <p:sldId id="321" r:id="rId76"/>
    <p:sldId id="323" r:id="rId77"/>
    <p:sldId id="324" r:id="rId78"/>
    <p:sldId id="350" r:id="rId79"/>
    <p:sldId id="326" r:id="rId80"/>
    <p:sldId id="327" r:id="rId81"/>
    <p:sldId id="328" r:id="rId82"/>
    <p:sldId id="329" r:id="rId83"/>
    <p:sldId id="330" r:id="rId84"/>
    <p:sldId id="331" r:id="rId85"/>
    <p:sldId id="342" r:id="rId86"/>
    <p:sldId id="333" r:id="rId87"/>
    <p:sldId id="334" r:id="rId88"/>
    <p:sldId id="339" r:id="rId89"/>
    <p:sldId id="1433" r:id="rId90"/>
    <p:sldId id="1434" r:id="rId91"/>
    <p:sldId id="1435" r:id="rId92"/>
    <p:sldId id="351" r:id="rId93"/>
    <p:sldId id="335" r:id="rId94"/>
    <p:sldId id="336" r:id="rId95"/>
    <p:sldId id="338" r:id="rId96"/>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Campbell" initials="JC" lastIdx="1" clrIdx="0"/>
  <p:cmAuthor id="29" name="Ryan Buensuceso" initials="RB [2]" lastIdx="65" clrIdx="29"/>
  <p:cmAuthor id="1" name="Melissa Dempsey" initials="MD" lastIdx="11" clrIdx="1"/>
  <p:cmAuthor id="30" name="Simon Heller" initials="SH" lastIdx="11" clrIdx="30"/>
  <p:cmAuthor id="2" name="Erica Stevenson" initials="ES" lastIdx="16" clrIdx="2"/>
  <p:cmAuthor id="31" name="Jones, Tim" initials="JT" lastIdx="5" clrIdx="31"/>
  <p:cmAuthor id="3" name="Colin Buchanan" initials="" lastIdx="4" clrIdx="3"/>
  <p:cmAuthor id="32" name="lawrence leiter" initials="LAL" lastIdx="53" clrIdx="32"/>
  <p:cmAuthor id="4" name="Pinay Kainth" initials="PK" lastIdx="11" clrIdx="4"/>
  <p:cmAuthor id="33" name="Manmohan Kaur" initials="MK" lastIdx="2" clrIdx="33">
    <p:extLst>
      <p:ext uri="{19B8F6BF-5375-455C-9EA6-DF929625EA0E}">
        <p15:presenceInfo xmlns:p15="http://schemas.microsoft.com/office/powerpoint/2012/main" userId="4e0fc0bad9f54043" providerId="Windows Live"/>
      </p:ext>
    </p:extLst>
  </p:cmAuthor>
  <p:cmAuthor id="5" name="Carolyn Whiting" initials="CW" lastIdx="1" clrIdx="5"/>
  <p:cmAuthor id="6" name="Kamlesh Khunti" initials="KK" lastIdx="1" clrIdx="6"/>
  <p:cmAuthor id="7" name="gbauer" initials="g" lastIdx="316" clrIdx="7"/>
  <p:cmAuthor id="8" name="Kamlesh Khunti" initials="KK [2]" lastIdx="1" clrIdx="8"/>
  <p:cmAuthor id="9" name="Kamlesh Khunti" initials="KK [4]" lastIdx="1" clrIdx="9"/>
  <p:cmAuthor id="10" name="Belinda Childs" initials="BC" lastIdx="329" clrIdx="10"/>
  <p:cmAuthor id="11" name="Rory McCrimmon (Staff)" initials="RM(" lastIdx="34" clrIdx="11"/>
  <p:cmAuthor id="12" name="Julia Sawyers" initials="JS" lastIdx="100" clrIdx="12"/>
  <p:cmAuthor id="13" name="" initials="" lastIdx="7" clrIdx="13"/>
  <p:cmAuthor id="14" name="Brian" initials="B" lastIdx="20" clrIdx="14"/>
  <p:cmAuthor id="15" name="Kamlesh Khunti" initials="KK [5]" lastIdx="1" clrIdx="15"/>
  <p:cmAuthor id="16" name="Kamlesh Khunti" initials="KK [7]" lastIdx="1" clrIdx="16"/>
  <p:cmAuthor id="17" name="Kamlesh Khunti" initials="KK [10]" lastIdx="1" clrIdx="17"/>
  <p:cmAuthor id="18" name="Kamlesh Khunti" initials="KK [8]" lastIdx="1" clrIdx="18"/>
  <p:cmAuthor id="19" name="Kamlesh Khunti" initials="KK [9]" lastIdx="1" clrIdx="19"/>
  <p:cmAuthor id="20" name="Bastiaan de Galan" initials="BE" lastIdx="19" clrIdx="20"/>
  <p:cmAuthor id="21" name="Brian Frier" initials="BF" lastIdx="18" clrIdx="21"/>
  <p:cmAuthor id="22" name="Kamlesh Khunti" initials="KK [14]" lastIdx="1" clrIdx="22"/>
  <p:cmAuthor id="23" name="Kamlesh Khunti" initials="KK [13]" lastIdx="1" clrIdx="23"/>
  <p:cmAuthor id="24" name="Julia Herdman" initials="JH" lastIdx="4" clrIdx="24"/>
  <p:cmAuthor id="25" name="Chris O’Brien" initials="CO" lastIdx="3" clrIdx="25"/>
  <p:cmAuthor id="26" name="Ryan Buensuceso" initials="RB" lastIdx="161" clrIdx="26"/>
  <p:cmAuthor id="27" name="Pablo Aschner" initials="PA" lastIdx="9" clrIdx="27"/>
  <p:cmAuthor id="28" name="SAAmiel" initials="S" lastIdx="40" clrIdx="28"/>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71" autoAdjust="0"/>
    <p:restoredTop sz="89651" autoAdjust="0"/>
  </p:normalViewPr>
  <p:slideViewPr>
    <p:cSldViewPr snapToGrid="0">
      <p:cViewPr varScale="1">
        <p:scale>
          <a:sx n="92" d="100"/>
          <a:sy n="92" d="100"/>
        </p:scale>
        <p:origin x="480" y="67"/>
      </p:cViewPr>
      <p:guideLst>
        <p:guide orient="horz" pos="1620"/>
        <p:guide pos="2880"/>
      </p:guideLst>
    </p:cSldViewPr>
  </p:slideViewPr>
  <p:outlineViewPr>
    <p:cViewPr>
      <p:scale>
        <a:sx n="33" d="100"/>
        <a:sy n="33" d="100"/>
      </p:scale>
      <p:origin x="0" y="-91445"/>
    </p:cViewPr>
  </p:outlineViewPr>
  <p:notesTextViewPr>
    <p:cViewPr>
      <p:scale>
        <a:sx n="1" d="1"/>
        <a:sy n="1" d="1"/>
      </p:scale>
      <p:origin x="0" y="0"/>
    </p:cViewPr>
  </p:notesTextViewPr>
  <p:sorterViewPr>
    <p:cViewPr varScale="1">
      <p:scale>
        <a:sx n="100" d="100"/>
        <a:sy n="100" d="100"/>
      </p:scale>
      <p:origin x="0" y="-15533"/>
    </p:cViewPr>
  </p:sorterViewPr>
  <p:notesViewPr>
    <p:cSldViewPr snapToGrid="0">
      <p:cViewPr>
        <p:scale>
          <a:sx n="60" d="100"/>
          <a:sy n="60" d="100"/>
        </p:scale>
        <p:origin x="2468" y="-3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3642D4F2-270C-4C55-8B7B-BF83C0BA36F3}" type="datetimeFigureOut">
              <a:rPr lang="en-CA" smtClean="0"/>
              <a:t>02/08/2019</a:t>
            </a:fld>
            <a:endParaRPr lang="hi-IN"/>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CA"/>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4DA45FA-ED08-454B-8CE6-E4B34F427FF3}" type="slidenum">
              <a:rPr lang="en-CA" smtClean="0"/>
              <a:t>‹#›</a:t>
            </a:fld>
            <a:endParaRPr lang="hi-IN"/>
          </a:p>
        </p:txBody>
      </p:sp>
    </p:spTree>
    <p:extLst>
      <p:ext uri="{BB962C8B-B14F-4D97-AF65-F5344CB8AC3E}">
        <p14:creationId xmlns:p14="http://schemas.microsoft.com/office/powerpoint/2010/main" val="4265535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6D384180-EA48-42CA-A8B4-7CCA45AC1457}" type="datetimeFigureOut">
              <a:rPr lang="en-US" smtClean="0"/>
              <a:t>8/2/2019</a:t>
            </a:fld>
            <a:endParaRPr lang="hi-IN"/>
          </a:p>
        </p:txBody>
      </p:sp>
      <p:sp>
        <p:nvSpPr>
          <p:cNvPr id="4" name="Slide Image Placeholder 3"/>
          <p:cNvSpPr>
            <a:spLocks noGrp="1" noRot="1" noChangeAspect="1"/>
          </p:cNvSpPr>
          <p:nvPr>
            <p:ph type="sldImg" idx="2"/>
          </p:nvPr>
        </p:nvSpPr>
        <p:spPr>
          <a:xfrm>
            <a:off x="409575" y="698500"/>
            <a:ext cx="6205538"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D4F629A-EA1C-443A-9752-1441F7277F7F}" type="slidenum">
              <a:rPr lang="en-US" smtClean="0"/>
              <a:t>‹#›</a:t>
            </a:fld>
            <a:endParaRPr lang="hi-IN"/>
          </a:p>
        </p:txBody>
      </p:sp>
    </p:spTree>
    <p:extLst>
      <p:ext uri="{BB962C8B-B14F-4D97-AF65-F5344CB8AC3E}">
        <p14:creationId xmlns:p14="http://schemas.microsoft.com/office/powerpoint/2010/main" val="733589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www.medtronicdiabetes.com/support/download-library/user-guides.%20Accessed%20July%2017" TargetMode="External"/><Relationship Id="rId5" Type="http://schemas.openxmlformats.org/officeDocument/2006/relationships/hyperlink" Target="http://dexcom.com/sites/dexcom.com/files/LBL-011119_Rev_07_User&#8217;s_Guide,_G4_US.pdf" TargetMode="External"/><Relationship Id="rId4" Type="http://schemas.openxmlformats.org/officeDocument/2006/relationships/hyperlink" Target="http://dexcom.com/sites/dexcom.com/files/seven-plus/docs/SEVEN_Plus_Users_Guide.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इस टूल का प्रस्तुत उद्देश्य: HCP से HCPs</a:t>
            </a:r>
          </a:p>
          <a:p>
            <a:r>
              <a:rPr lang="hi-IN" b="1" baseline="0" dirty="0">
                <a:latin typeface="Calibri" panose="020F0502020204030204" pitchFamily="34" charset="0"/>
              </a:rPr>
              <a:t>नोट:</a:t>
            </a:r>
            <a:r>
              <a:rPr lang="hi-IN" dirty="0">
                <a:latin typeface="Calibri" panose="020F0502020204030204" pitchFamily="34" charset="0"/>
              </a:rPr>
              <a:t> सभी स्लाइड्स का इस्तेमाल करने की आवश्यकता नहीं है। कृपया प्रस्तुतीकरण की गहराई, अवधि तथा दर्शकों के आधार पर स्लाइड चुनें। इस स्लाइड डैक के अंत में लघु प्रस्तुतीकरण के लिए सुझाई गई स्लाइड देखी जा सकती हैं।</a:t>
            </a:r>
          </a:p>
        </p:txBody>
      </p:sp>
      <p:sp>
        <p:nvSpPr>
          <p:cNvPr id="4" name="Slide Number Placeholder 3"/>
          <p:cNvSpPr>
            <a:spLocks noGrp="1"/>
          </p:cNvSpPr>
          <p:nvPr>
            <p:ph type="sldNum" sz="quarter" idx="10"/>
          </p:nvPr>
        </p:nvSpPr>
        <p:spPr/>
        <p:txBody>
          <a:bodyPr/>
          <a:lstStyle/>
          <a:p>
            <a:fld id="{3E93355A-8E44-4DDA-AB4A-3EF701460EF3}" type="slidenum">
              <a:rPr lang="en-CA" smtClean="0">
                <a:solidFill>
                  <a:prstClr val="black"/>
                </a:solidFill>
              </a:rPr>
              <a:pPr/>
              <a:t>1</a:t>
            </a:fld>
            <a:endParaRPr lang="hi-IN">
              <a:solidFill>
                <a:prstClr val="black"/>
              </a:solidFill>
            </a:endParaRPr>
          </a:p>
        </p:txBody>
      </p:sp>
    </p:spTree>
    <p:extLst>
      <p:ext uri="{BB962C8B-B14F-4D97-AF65-F5344CB8AC3E}">
        <p14:creationId xmlns:p14="http://schemas.microsoft.com/office/powerpoint/2010/main" val="4195052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hi-IN" dirty="0">
                <a:latin typeface="Calibri" panose="020F0502020204030204" pitchFamily="34" charset="0"/>
              </a:rPr>
              <a:t>हम यह मान कर नहीं चल रहे कि वे दीर्घकालिक स्टेरायड्स ले रहे हैं। </a:t>
            </a:r>
          </a:p>
          <a:p>
            <a:pPr marL="172924" indent="-172924" defTabSz="922264">
              <a:buFont typeface="Arial" panose="020B0604020202020204" pitchFamily="34" charset="0"/>
              <a:buChar char="•"/>
              <a:defRPr/>
            </a:pPr>
            <a:r>
              <a:rPr lang="hi-IN" dirty="0">
                <a:latin typeface="Calibri" panose="020F0502020204030204" pitchFamily="34" charset="0"/>
              </a:rPr>
              <a:t>मुख्य रूप से, जब रोगी स्टेरायड्स ले रहे होते हैं, तो वे इंसुलिन की </a:t>
            </a:r>
            <a:r>
              <a:rPr lang="hi-IN" b="1" dirty="0">
                <a:solidFill>
                  <a:srgbClr val="FF0000"/>
                </a:solidFill>
                <a:latin typeface="Calibri" panose="020F0502020204030204" pitchFamily="34" charset="0"/>
              </a:rPr>
              <a:t>उच्च</a:t>
            </a:r>
            <a:r>
              <a:rPr lang="hi-IN" dirty="0">
                <a:latin typeface="Calibri" panose="020F0502020204030204" pitchFamily="34" charset="0"/>
              </a:rPr>
              <a:t> खुराक भी इस्तेमाल लेंगे। इसका यह भी अर्थ है कि जब रोगी स्टेरायड्स लेना बंद कर देता है, तो इंसुलिन की खुराक को भी तद्नुसार समायोजित किया जाना चाहिए।</a:t>
            </a:r>
          </a:p>
          <a:p>
            <a:pPr>
              <a:defRPr/>
            </a:pPr>
            <a:endParaRPr lang="hi-IN" dirty="0">
              <a:latin typeface="Calibri" panose="020F0502020204030204" pitchFamily="34" charset="0"/>
            </a:endParaRPr>
          </a:p>
          <a:p>
            <a:pPr>
              <a:defRPr/>
            </a:pPr>
            <a:r>
              <a:rPr lang="hi-IN" dirty="0">
                <a:latin typeface="Calibri" panose="020F0502020204030204" pitchFamily="34" charset="0"/>
              </a:rPr>
              <a:t>संभावित समाधान</a:t>
            </a:r>
          </a:p>
          <a:p>
            <a:pPr marL="171324" indent="-171324">
              <a:buFont typeface="Arial" panose="020B0604020202020204" pitchFamily="34" charset="0"/>
              <a:buChar char="•"/>
            </a:pPr>
            <a:r>
              <a:rPr lang="hi-IN" dirty="0">
                <a:latin typeface="Calibri" panose="020F0502020204030204" pitchFamily="34" charset="0"/>
              </a:rPr>
              <a:t>इंसुलिन की खुराक को कम करें</a:t>
            </a:r>
          </a:p>
          <a:p>
            <a:pPr marL="171324" indent="-171324">
              <a:buFont typeface="Arial" panose="020B0604020202020204" pitchFamily="34" charset="0"/>
              <a:buChar char="•"/>
            </a:pPr>
            <a:r>
              <a:rPr lang="hi-IN" dirty="0">
                <a:solidFill>
                  <a:schemeClr val="dk1"/>
                </a:solidFill>
                <a:latin typeface="Calibri" panose="020F0502020204030204" pitchFamily="34" charset="0"/>
              </a:rPr>
              <a:t>SU खुराक को कम करें</a:t>
            </a:r>
            <a:r>
              <a:rPr lang="hi-IN" dirty="0">
                <a:latin typeface="Calibri" panose="020F0502020204030204" pitchFamily="34" charset="0"/>
              </a:rPr>
              <a:t> </a:t>
            </a:r>
          </a:p>
          <a:p>
            <a:pPr marL="171324" indent="-171324">
              <a:buFont typeface="Arial" panose="020B0604020202020204" pitchFamily="34" charset="0"/>
              <a:buChar char="•"/>
            </a:pPr>
            <a:r>
              <a:rPr lang="hi-IN" dirty="0">
                <a:latin typeface="Calibri" panose="020F0502020204030204" pitchFamily="34" charset="0"/>
              </a:rPr>
              <a:t>गंभीर बीमारी के समाधान हो जाने पर, SU के विकल्पों पर विचार करें (अर्थात DPP-4 इन्हीबिटर, SGLT-2 इन्हीबिटर, GLP-1एगोनिस्ट)</a:t>
            </a:r>
          </a:p>
          <a:p>
            <a:pPr marL="171324" indent="-171324">
              <a:buFont typeface="Arial" panose="020B0604020202020204" pitchFamily="34" charset="0"/>
              <a:buChar char="•"/>
            </a:pPr>
            <a:r>
              <a:rPr lang="hi-IN" dirty="0">
                <a:solidFill>
                  <a:schemeClr val="dk1"/>
                </a:solidFill>
                <a:latin typeface="Calibri" panose="020F0502020204030204" pitchFamily="34" charset="0"/>
              </a:rPr>
              <a:t>शारीरिक गतिविधि से पूर्व तथा उसके दौरान रक्त शर्करा की निगरानी करने को प्रोत्साहित करें</a:t>
            </a:r>
          </a:p>
          <a:p>
            <a:pPr marL="171324" indent="-171324">
              <a:buFont typeface="Arial" panose="020B0604020202020204" pitchFamily="34" charset="0"/>
              <a:buChar char="•"/>
            </a:pPr>
            <a:r>
              <a:rPr lang="hi-IN" dirty="0">
                <a:solidFill>
                  <a:schemeClr val="dk1"/>
                </a:solidFill>
                <a:latin typeface="Calibri" panose="020F0502020204030204" pitchFamily="34" charset="0"/>
              </a:rPr>
              <a:t>सुनिश्चित करें कि रोगी ने हाइपोग्लाईसीमिया की रोकथाम और उपचार के संबंध में शिक्षा प्राप्त की है</a:t>
            </a:r>
          </a:p>
          <a:p>
            <a:pPr>
              <a:defRPr/>
            </a:pPr>
            <a:endParaRPr lang="hi-IN" dirty="0">
              <a:latin typeface="Calibri" panose="020F0502020204030204" pitchFamily="34" charset="0"/>
            </a:endParaRPr>
          </a:p>
          <a:p>
            <a:endParaRPr lang="hi-IN" dirty="0">
              <a:latin typeface="Calibri" panose="020F0502020204030204" pitchFamily="34" charset="0"/>
            </a:endParaRPr>
          </a:p>
          <a:p>
            <a:r>
              <a:rPr lang="hi-IN"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10</a:t>
            </a:fld>
            <a:endParaRPr lang="hi-IN">
              <a:solidFill>
                <a:prstClr val="black"/>
              </a:solidFill>
            </a:endParaRPr>
          </a:p>
        </p:txBody>
      </p:sp>
    </p:spTree>
    <p:extLst>
      <p:ext uri="{BB962C8B-B14F-4D97-AF65-F5344CB8AC3E}">
        <p14:creationId xmlns:p14="http://schemas.microsoft.com/office/powerpoint/2010/main" val="323959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इस मामले में, श्री L को कोई लक्षण नहीं थे। उनकी पत्नी ने लक्षणों को देखा तथा उपचार के लिए प्रोत्साहित किया</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11</a:t>
            </a:fld>
            <a:endParaRPr lang="hi-IN"/>
          </a:p>
        </p:txBody>
      </p:sp>
    </p:spTree>
    <p:extLst>
      <p:ext uri="{BB962C8B-B14F-4D97-AF65-F5344CB8AC3E}">
        <p14:creationId xmlns:p14="http://schemas.microsoft.com/office/powerpoint/2010/main" val="3453063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b="1" u="sng" dirty="0">
                <a:latin typeface="Calibri" panose="020F0502020204030204" pitchFamily="34" charset="0"/>
              </a:rPr>
              <a:t>हाइपोग्लाईसीमिया के चिकित्सीय लक्षण </a:t>
            </a:r>
          </a:p>
          <a:p>
            <a:endParaRPr lang="hi-IN" b="1" u="sng" dirty="0">
              <a:latin typeface="Calibri" panose="020F0502020204030204" pitchFamily="34" charset="0"/>
            </a:endParaRPr>
          </a:p>
          <a:p>
            <a:pPr marL="172909" indent="-172909">
              <a:buFont typeface="Arial" pitchFamily="34" charset="0"/>
              <a:buChar char="•"/>
            </a:pPr>
            <a:r>
              <a:rPr lang="hi-IN" dirty="0">
                <a:latin typeface="Calibri" panose="020F0502020204030204" pitchFamily="34" charset="0"/>
              </a:rPr>
              <a:t>हाइपोग्लाईसीमिया के लक्षणों को या तो एड्रेनर्जिक (या न्यूरोजेनिक) या न्यूरोग्लाएकोपेनिक के रूप में श्रेणीबद्ध किया जाता है</a:t>
            </a:r>
          </a:p>
          <a:p>
            <a:pPr marL="172909" indent="-172909">
              <a:buFont typeface="Arial" pitchFamily="34" charset="0"/>
              <a:buChar char="•"/>
            </a:pPr>
            <a:r>
              <a:rPr lang="hi-IN" dirty="0">
                <a:latin typeface="Calibri" panose="020F0502020204030204" pitchFamily="34" charset="0"/>
              </a:rPr>
              <a:t>एड्रेनर्जिक लक्षण वे लक्षण हैं जो हाइपोग्लाईसीमिया द्वारा उत्प्रेरित सिम्पैथोएड्रेनल डिस्चार्ज के कारण होने वाले शारीरिक परिवर्तनों से पैदा होते हैं।</a:t>
            </a:r>
          </a:p>
          <a:p>
            <a:pPr marL="403454" lvl="1" indent="-172909">
              <a:buFont typeface="Arial" pitchFamily="34" charset="0"/>
              <a:buChar char="•"/>
            </a:pPr>
            <a:r>
              <a:rPr lang="hi-IN" dirty="0">
                <a:latin typeface="Calibri" panose="020F0502020204030204" pitchFamily="34" charset="0"/>
              </a:rPr>
              <a:t>इन लक्षणों में भूख की संवेदना, पसीना आना, चिंता/उत्तेजना, पेरेस्थेसिया, धड़कन, तीव्र नाड़ी आदि शामिल हैं।</a:t>
            </a:r>
          </a:p>
          <a:p>
            <a:pPr marL="172909" indent="-172909">
              <a:buFont typeface="Arial" pitchFamily="34" charset="0"/>
              <a:buChar char="•"/>
            </a:pPr>
            <a:r>
              <a:rPr lang="hi-IN" b="1" dirty="0">
                <a:latin typeface="Calibri" panose="020F0502020204030204" pitchFamily="34" charset="0"/>
              </a:rPr>
              <a:t>न्यूरोग्लाएकोपेनिक लक्षण मस्तिष्क में शर्करा के अभाव के प्रत्यक्ष परिणाम होते हैं।</a:t>
            </a:r>
          </a:p>
          <a:p>
            <a:pPr marL="403454" lvl="1" indent="-172909">
              <a:buFont typeface="Arial" pitchFamily="34" charset="0"/>
              <a:buChar char="•"/>
            </a:pPr>
            <a:r>
              <a:rPr lang="hi-IN" dirty="0">
                <a:latin typeface="Calibri" panose="020F0502020204030204" pitchFamily="34" charset="0"/>
              </a:rPr>
              <a:t>इनमें कमजोरी, चक्कर आना, सिरदर्द, थकान, अनुचित व्यवहार (कभी कभी गलती से मदहोशी मान लिया जाता है), ध्यान लगाने में कठिनाई; भ्रम; धुंधली दृष्टि; और बहुत ही बदतर मामलों में कोमा तथा मृत्यु शामिल है </a:t>
            </a:r>
          </a:p>
          <a:p>
            <a:pPr indent="-230587">
              <a:buFont typeface="Arial" pitchFamily="34" charset="0"/>
              <a:buChar char="•"/>
            </a:pPr>
            <a:r>
              <a:rPr lang="hi-IN" dirty="0">
                <a:latin typeface="Calibri" panose="020F0502020204030204" pitchFamily="34" charset="0"/>
              </a:rPr>
              <a:t>रोगियों द्वारा गैर-विशिष्ट लक्षणों का उल्लेख किया जा सकता है</a:t>
            </a:r>
          </a:p>
          <a:p>
            <a:pPr indent="-230587">
              <a:buFont typeface="Arial" pitchFamily="34" charset="0"/>
              <a:buChar char="•"/>
            </a:pPr>
            <a:r>
              <a:rPr lang="hi-IN" dirty="0">
                <a:latin typeface="Calibri" panose="020F0502020204030204" pitchFamily="34" charset="0"/>
              </a:rPr>
              <a:t>अनेक व्यक्ति अपने स्वयं के लक्षण तथा चेतावनी संकेत बताते हैं।</a:t>
            </a:r>
          </a:p>
          <a:p>
            <a:pPr marL="403454" lvl="1" indent="-172909">
              <a:buFont typeface="Arial" pitchFamily="34" charset="0"/>
              <a:buChar char="•"/>
            </a:pPr>
            <a:endParaRPr lang="hi-IN" dirty="0">
              <a:latin typeface="Calibri" panose="020F0502020204030204" pitchFamily="34" charset="0"/>
            </a:endParaRPr>
          </a:p>
          <a:p>
            <a:pPr marL="0" lvl="1"/>
            <a:r>
              <a:rPr lang="hi-IN" b="1" dirty="0">
                <a:latin typeface="Calibri" panose="020F0502020204030204" pitchFamily="34" charset="0"/>
              </a:rPr>
              <a:t>References</a:t>
            </a:r>
            <a:r>
              <a:rPr lang="hi-IN" dirty="0">
                <a:latin typeface="Calibri" panose="020F0502020204030204" pitchFamily="34" charset="0"/>
              </a:rPr>
              <a:t>:</a:t>
            </a:r>
          </a:p>
          <a:p>
            <a:pPr marL="0" lvl="1"/>
            <a:r>
              <a:rPr lang="hi-IN" dirty="0">
                <a:latin typeface="Calibri" panose="020F0502020204030204" pitchFamily="34" charset="0"/>
              </a:rPr>
              <a:t>Towler DA, Havlin CE, Craft S, Cryer PE. Mechanisms of awareness of hypoglycaemia: perception of neurogenic (predominantly cholinergic) rather than neuroglycopenic symptoms. </a:t>
            </a:r>
            <a:r>
              <a:rPr lang="hi-IN" i="1" dirty="0">
                <a:latin typeface="Calibri" panose="020F0502020204030204" pitchFamily="34" charset="0"/>
              </a:rPr>
              <a:t>Diabetes</a:t>
            </a:r>
            <a:r>
              <a:rPr lang="hi-IN" dirty="0">
                <a:latin typeface="Calibri" panose="020F0502020204030204" pitchFamily="34" charset="0"/>
              </a:rPr>
              <a:t>.</a:t>
            </a:r>
            <a:r>
              <a:rPr lang="en-US" dirty="0">
                <a:latin typeface="Calibri" panose="020F0502020204030204" pitchFamily="34" charset="0"/>
              </a:rPr>
              <a:t> </a:t>
            </a:r>
            <a:r>
              <a:rPr lang="hi-IN" dirty="0">
                <a:latin typeface="Calibri" panose="020F0502020204030204" pitchFamily="34" charset="0"/>
              </a:rPr>
              <a:t>1993;42;1791-1798.</a:t>
            </a:r>
          </a:p>
          <a:p>
            <a:pPr marL="230546" lvl="1"/>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F67E5A3C-D1ED-4DE5-A91D-EE629C9DFBC7}" type="slidenum">
              <a:rPr lang="en-US" smtClean="0">
                <a:solidFill>
                  <a:prstClr val="black"/>
                </a:solidFill>
              </a:rPr>
              <a:pPr>
                <a:defRPr/>
              </a:pPr>
              <a:t>12</a:t>
            </a:fld>
            <a:endParaRPr lang="hi-IN">
              <a:solidFill>
                <a:prstClr val="black"/>
              </a:solidFill>
            </a:endParaRPr>
          </a:p>
        </p:txBody>
      </p:sp>
    </p:spTree>
    <p:extLst>
      <p:ext uri="{BB962C8B-B14F-4D97-AF65-F5344CB8AC3E}">
        <p14:creationId xmlns:p14="http://schemas.microsoft.com/office/powerpoint/2010/main" val="3071150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b="1" u="sng" dirty="0">
                <a:latin typeface="Calibri" panose="020F0502020204030204" pitchFamily="34" charset="0"/>
              </a:rPr>
              <a:t>हाइपोग्लाईसीमिया के चिकित्सीय लक्षण </a:t>
            </a:r>
          </a:p>
          <a:p>
            <a:endParaRPr lang="hi-IN" b="1" u="sng" dirty="0">
              <a:latin typeface="Calibri" panose="020F0502020204030204" pitchFamily="34" charset="0"/>
            </a:endParaRPr>
          </a:p>
          <a:p>
            <a:pPr marL="172909" indent="-172909">
              <a:buFont typeface="Arial" pitchFamily="34" charset="0"/>
              <a:buChar char="•"/>
            </a:pPr>
            <a:r>
              <a:rPr lang="hi-IN" dirty="0">
                <a:latin typeface="Calibri" panose="020F0502020204030204" pitchFamily="34" charset="0"/>
              </a:rPr>
              <a:t>हाइपोग्लाईसीमिया के लक्षणों को या तो एड्रेनर्जिक (या न्यूरोजेनिक) या न्यूरोग्लाएकोपेनिक के रूप में श्रेणीबद्ध किया जाता है</a:t>
            </a:r>
          </a:p>
          <a:p>
            <a:pPr marL="172909" indent="-172909">
              <a:buFont typeface="Arial" pitchFamily="34" charset="0"/>
              <a:buChar char="•"/>
            </a:pPr>
            <a:r>
              <a:rPr lang="hi-IN" dirty="0">
                <a:latin typeface="Calibri" panose="020F0502020204030204" pitchFamily="34" charset="0"/>
              </a:rPr>
              <a:t>एड्रेनर्जिक लक्षण वे लक्षण हैं जो हाइपोग्लाईसीमिया द्वारा उत्प्रेरित सिम्पैथोएड्रेनल डिस्चार्ज के कारण होने वाले शारीरिक परिवर्तनों से पैदा होते हैं।</a:t>
            </a:r>
          </a:p>
          <a:p>
            <a:pPr marL="403454" lvl="1" indent="-172909">
              <a:buFont typeface="Arial" pitchFamily="34" charset="0"/>
              <a:buChar char="•"/>
            </a:pPr>
            <a:r>
              <a:rPr lang="hi-IN" dirty="0">
                <a:latin typeface="Calibri" panose="020F0502020204030204" pitchFamily="34" charset="0"/>
              </a:rPr>
              <a:t>इन लक्षणों में भूख की संवेदना, पसीना आना, चिंता/उत्तेजना, पेरेस्थेसिया, धड़कन, तीव्र नाड़ी आदि शामिल हैं।</a:t>
            </a:r>
          </a:p>
          <a:p>
            <a:pPr marL="172909" indent="-172909">
              <a:buFont typeface="Arial" pitchFamily="34" charset="0"/>
              <a:buChar char="•"/>
            </a:pPr>
            <a:r>
              <a:rPr lang="hi-IN" b="1" dirty="0">
                <a:latin typeface="Calibri" panose="020F0502020204030204" pitchFamily="34" charset="0"/>
              </a:rPr>
              <a:t>न्यूरोग्लाएकोपेनिक लक्षण मस्तिष्क में शर्करा के अभाव के प्रत्यक्ष परिणाम होते हैं।</a:t>
            </a:r>
          </a:p>
          <a:p>
            <a:pPr marL="403454" lvl="1" indent="-172909">
              <a:buFont typeface="Arial" pitchFamily="34" charset="0"/>
              <a:buChar char="•"/>
            </a:pPr>
            <a:r>
              <a:rPr lang="hi-IN" dirty="0">
                <a:latin typeface="Calibri" panose="020F0502020204030204" pitchFamily="34" charset="0"/>
              </a:rPr>
              <a:t>इनमें कमजोरी, चक्कर आना, सिरदर्द, थकान, अनुचित व्यवहार (कभी कभी गलती से मदहोशी मान लिया जाता है), ध्यान लगाने में कठिनाई; भ्रम; धुंधली दृष्टि; और बहुत ही बदतर मामलों में कोमा तथा मृत्यु शामिल है </a:t>
            </a:r>
          </a:p>
          <a:p>
            <a:pPr indent="-230587">
              <a:buFont typeface="Arial" pitchFamily="34" charset="0"/>
              <a:buChar char="•"/>
            </a:pPr>
            <a:r>
              <a:rPr lang="hi-IN" dirty="0">
                <a:latin typeface="Calibri" panose="020F0502020204030204" pitchFamily="34" charset="0"/>
              </a:rPr>
              <a:t>रोगियों द्वारा गैर-विशिष्ट लक्षणों का उल्लेख किया जा सकता है</a:t>
            </a:r>
          </a:p>
          <a:p>
            <a:pPr indent="-230587">
              <a:buFont typeface="Arial" pitchFamily="34" charset="0"/>
              <a:buChar char="•"/>
            </a:pPr>
            <a:r>
              <a:rPr lang="hi-IN" dirty="0">
                <a:latin typeface="Calibri" panose="020F0502020204030204" pitchFamily="34" charset="0"/>
              </a:rPr>
              <a:t>अनेक व्यक्ति अपने स्वयं के लक्षण तथा चेतावनी संकेत बताते हैं।</a:t>
            </a:r>
          </a:p>
          <a:p>
            <a:pPr marL="403454" lvl="1" indent="-172909">
              <a:buFont typeface="Arial" pitchFamily="34" charset="0"/>
              <a:buChar char="•"/>
            </a:pPr>
            <a:endParaRPr lang="hi-IN" dirty="0">
              <a:latin typeface="Calibri" panose="020F0502020204030204" pitchFamily="34" charset="0"/>
            </a:endParaRPr>
          </a:p>
          <a:p>
            <a:pPr marL="0" lvl="1"/>
            <a:r>
              <a:rPr lang="hi-IN" b="1" dirty="0">
                <a:latin typeface="Calibri" panose="020F0502020204030204" pitchFamily="34" charset="0"/>
              </a:rPr>
              <a:t>References</a:t>
            </a:r>
            <a:r>
              <a:rPr lang="hi-IN" dirty="0">
                <a:latin typeface="Calibri" panose="020F0502020204030204" pitchFamily="34" charset="0"/>
              </a:rPr>
              <a:t>:</a:t>
            </a:r>
          </a:p>
          <a:p>
            <a:pPr marL="0" lvl="1"/>
            <a:r>
              <a:rPr lang="hi-IN" dirty="0">
                <a:latin typeface="Calibri" panose="020F0502020204030204" pitchFamily="34" charset="0"/>
              </a:rPr>
              <a:t>Towler DA, Havlin CE, Craft S, Cryer PE. Mechanisms of awareness of hypoglycaemia: perception of neurogenic (predominantly cholinergic) rather than neuroglycopenic symptoms. </a:t>
            </a:r>
            <a:r>
              <a:rPr lang="hi-IN" i="1" dirty="0">
                <a:latin typeface="Calibri" panose="020F0502020204030204" pitchFamily="34" charset="0"/>
              </a:rPr>
              <a:t>Diabetes</a:t>
            </a:r>
            <a:r>
              <a:rPr lang="hi-IN" dirty="0">
                <a:latin typeface="Calibri" panose="020F0502020204030204" pitchFamily="34" charset="0"/>
              </a:rPr>
              <a:t>.</a:t>
            </a:r>
            <a:r>
              <a:rPr lang="en-US" dirty="0">
                <a:latin typeface="Calibri" panose="020F0502020204030204" pitchFamily="34" charset="0"/>
              </a:rPr>
              <a:t> </a:t>
            </a:r>
            <a:r>
              <a:rPr lang="hi-IN" dirty="0">
                <a:latin typeface="Calibri" panose="020F0502020204030204" pitchFamily="34" charset="0"/>
              </a:rPr>
              <a:t>1993;42;1791-1798.</a:t>
            </a:r>
          </a:p>
          <a:p>
            <a:pPr marL="230546" lvl="1"/>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a:defRPr/>
            </a:pPr>
            <a:fld id="{F67E5A3C-D1ED-4DE5-A91D-EE629C9DFBC7}" type="slidenum">
              <a:rPr lang="en-US" smtClean="0">
                <a:solidFill>
                  <a:prstClr val="black"/>
                </a:solidFill>
              </a:rPr>
              <a:pPr>
                <a:defRPr/>
              </a:pPr>
              <a:t>13</a:t>
            </a:fld>
            <a:endParaRPr lang="hi-IN">
              <a:solidFill>
                <a:prstClr val="black"/>
              </a:solidFill>
            </a:endParaRPr>
          </a:p>
        </p:txBody>
      </p:sp>
    </p:spTree>
    <p:extLst>
      <p:ext uri="{BB962C8B-B14F-4D97-AF65-F5344CB8AC3E}">
        <p14:creationId xmlns:p14="http://schemas.microsoft.com/office/powerpoint/2010/main" val="246000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hi-IN" sz="1300">
                <a:latin typeface="Calibri" panose="020F0502020204030204" pitchFamily="34" charset="0"/>
              </a:rPr>
              <a:t>हाइपोग्लाईसीमिया का </a:t>
            </a:r>
            <a:r>
              <a:rPr lang="hi-IN" sz="1300">
                <a:solidFill>
                  <a:srgbClr val="FF0000"/>
                </a:solidFill>
                <a:latin typeface="Calibri" panose="020F0502020204030204" pitchFamily="34" charset="0"/>
              </a:rPr>
              <a:t>संबंध</a:t>
            </a:r>
            <a:r>
              <a:rPr lang="hi-IN" sz="1300">
                <a:latin typeface="Calibri" panose="020F0502020204030204" pitchFamily="34" charset="0"/>
              </a:rPr>
              <a:t> सहानुभूतिक गतिविधि में तीव्रता (बढ़ोतरी) तथा केटेकोलामाइन्स रिलीज़ से है जिसके परिणामस्वरूप तीव्र नाड़ी तथा रक्त दाब में बढ़ोतरी होती है </a:t>
            </a:r>
            <a:endParaRPr lang="hi-IN" dirty="0">
              <a:latin typeface="Calibri" panose="020F0502020204030204" pitchFamily="34" charset="0"/>
            </a:endParaRPr>
          </a:p>
          <a:p>
            <a:pPr defTabSz="974925" fontAlgn="base">
              <a:spcBef>
                <a:spcPct val="30000"/>
              </a:spcBef>
              <a:spcAft>
                <a:spcPct val="0"/>
              </a:spcAft>
              <a:defRPr/>
            </a:pPr>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14</a:t>
            </a:fld>
            <a:endParaRPr lang="hi-IN">
              <a:solidFill>
                <a:srgbClr val="000000"/>
              </a:solidFill>
              <a:latin typeface="Arial" pitchFamily="-108" charset="0"/>
            </a:endParaRPr>
          </a:p>
        </p:txBody>
      </p:sp>
    </p:spTree>
    <p:extLst>
      <p:ext uri="{BB962C8B-B14F-4D97-AF65-F5344CB8AC3E}">
        <p14:creationId xmlns:p14="http://schemas.microsoft.com/office/powerpoint/2010/main" val="1776040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hi-IN" sz="1300">
                <a:latin typeface="Calibri" panose="020F0502020204030204" pitchFamily="34" charset="0"/>
              </a:rPr>
              <a:t>हाइपोग्लाईसीमिया का </a:t>
            </a:r>
            <a:r>
              <a:rPr lang="hi-IN" sz="1300">
                <a:solidFill>
                  <a:srgbClr val="FF0000"/>
                </a:solidFill>
                <a:latin typeface="Calibri" panose="020F0502020204030204" pitchFamily="34" charset="0"/>
              </a:rPr>
              <a:t>संबंध</a:t>
            </a:r>
            <a:r>
              <a:rPr lang="hi-IN" sz="1300">
                <a:latin typeface="Calibri" panose="020F0502020204030204" pitchFamily="34" charset="0"/>
              </a:rPr>
              <a:t> सहानुभूतिक गतिविधि में तीव्रता (बढ़ोतरी) तथा केटेकोलामाइन्स रिलीज़ से है जिसके परिणामस्वरूप तीव्र नाड़ी तथा रक्त दाब में बढ़ोतरी होती है </a:t>
            </a:r>
            <a:endParaRPr lang="hi-IN" dirty="0">
              <a:latin typeface="Calibri" panose="020F0502020204030204" pitchFamily="34" charset="0"/>
            </a:endParaRPr>
          </a:p>
          <a:p>
            <a:pPr defTabSz="974925" fontAlgn="base">
              <a:spcBef>
                <a:spcPct val="30000"/>
              </a:spcBef>
              <a:spcAft>
                <a:spcPct val="0"/>
              </a:spcAft>
              <a:defRPr/>
            </a:pPr>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15</a:t>
            </a:fld>
            <a:endParaRPr lang="hi-IN">
              <a:solidFill>
                <a:srgbClr val="000000"/>
              </a:solidFill>
              <a:latin typeface="Arial" pitchFamily="-108" charset="0"/>
            </a:endParaRPr>
          </a:p>
        </p:txBody>
      </p:sp>
    </p:spTree>
    <p:extLst>
      <p:ext uri="{BB962C8B-B14F-4D97-AF65-F5344CB8AC3E}">
        <p14:creationId xmlns:p14="http://schemas.microsoft.com/office/powerpoint/2010/main" val="317474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hi-IN" sz="1300">
                <a:latin typeface="Calibri" panose="020F0502020204030204" pitchFamily="34" charset="0"/>
              </a:rPr>
              <a:t>हाइपोग्लाईसीमिया का </a:t>
            </a:r>
            <a:r>
              <a:rPr lang="hi-IN" sz="1300">
                <a:solidFill>
                  <a:srgbClr val="FF0000"/>
                </a:solidFill>
                <a:latin typeface="Calibri" panose="020F0502020204030204" pitchFamily="34" charset="0"/>
              </a:rPr>
              <a:t>संबंध</a:t>
            </a:r>
            <a:r>
              <a:rPr lang="hi-IN" sz="1300">
                <a:latin typeface="Calibri" panose="020F0502020204030204" pitchFamily="34" charset="0"/>
              </a:rPr>
              <a:t> सहानुभूतिक गतिविधि में तीव्रता (बढ़ोतरी) तथा केटेकोलामाइन्स रिलीज़ से है जिसके परिणामस्वरूप तीव्र नाड़ी तथा रक्त दाब में बढ़ोतरी होती है </a:t>
            </a:r>
            <a:endParaRPr lang="hi-IN" dirty="0">
              <a:latin typeface="Calibri" panose="020F0502020204030204" pitchFamily="34" charset="0"/>
            </a:endParaRPr>
          </a:p>
          <a:p>
            <a:pPr defTabSz="974925" fontAlgn="base">
              <a:spcBef>
                <a:spcPct val="30000"/>
              </a:spcBef>
              <a:spcAft>
                <a:spcPct val="0"/>
              </a:spcAft>
              <a:defRPr/>
            </a:pPr>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16</a:t>
            </a:fld>
            <a:endParaRPr lang="hi-IN">
              <a:solidFill>
                <a:srgbClr val="000000"/>
              </a:solidFill>
              <a:latin typeface="Arial" pitchFamily="-108" charset="0"/>
            </a:endParaRPr>
          </a:p>
        </p:txBody>
      </p:sp>
    </p:spTree>
    <p:extLst>
      <p:ext uri="{BB962C8B-B14F-4D97-AF65-F5344CB8AC3E}">
        <p14:creationId xmlns:p14="http://schemas.microsoft.com/office/powerpoint/2010/main" val="1620562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hi-IN" sz="1300">
                <a:latin typeface="Calibri" panose="020F0502020204030204" pitchFamily="34" charset="0"/>
              </a:rPr>
              <a:t>हाइपोग्लाईसीमिया का </a:t>
            </a:r>
            <a:r>
              <a:rPr lang="hi-IN" sz="1300">
                <a:solidFill>
                  <a:srgbClr val="FF0000"/>
                </a:solidFill>
                <a:latin typeface="Calibri" panose="020F0502020204030204" pitchFamily="34" charset="0"/>
              </a:rPr>
              <a:t>संबंध</a:t>
            </a:r>
            <a:r>
              <a:rPr lang="hi-IN" sz="1300">
                <a:latin typeface="Calibri" panose="020F0502020204030204" pitchFamily="34" charset="0"/>
              </a:rPr>
              <a:t> सहानुभूतिक गतिविधि में तीव्रता (बढ़ोतरी) तथा केटेकोलामाइन्स रिलीज़ से है जिसके परिणामस्वरूप तीव्र नाड़ी तथा रक्त दाब में बढ़ोतरी होती है </a:t>
            </a:r>
            <a:endParaRPr lang="hi-IN" dirty="0">
              <a:latin typeface="Calibri" panose="020F0502020204030204" pitchFamily="34" charset="0"/>
            </a:endParaRPr>
          </a:p>
          <a:p>
            <a:pPr defTabSz="974925" fontAlgn="base">
              <a:spcBef>
                <a:spcPct val="30000"/>
              </a:spcBef>
              <a:spcAft>
                <a:spcPct val="0"/>
              </a:spcAft>
              <a:defRPr/>
            </a:pPr>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17</a:t>
            </a:fld>
            <a:endParaRPr lang="hi-IN">
              <a:solidFill>
                <a:srgbClr val="000000"/>
              </a:solidFill>
              <a:latin typeface="Arial" pitchFamily="-108" charset="0"/>
            </a:endParaRPr>
          </a:p>
        </p:txBody>
      </p:sp>
    </p:spTree>
    <p:extLst>
      <p:ext uri="{BB962C8B-B14F-4D97-AF65-F5344CB8AC3E}">
        <p14:creationId xmlns:p14="http://schemas.microsoft.com/office/powerpoint/2010/main" val="2627595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hi-IN" sz="1300">
                <a:latin typeface="Calibri" panose="020F0502020204030204" pitchFamily="34" charset="0"/>
              </a:rPr>
              <a:t>हाइपोग्लाईसीमिया का </a:t>
            </a:r>
            <a:r>
              <a:rPr lang="hi-IN" sz="1300">
                <a:solidFill>
                  <a:srgbClr val="FF0000"/>
                </a:solidFill>
                <a:latin typeface="Calibri" panose="020F0502020204030204" pitchFamily="34" charset="0"/>
              </a:rPr>
              <a:t>संबंध</a:t>
            </a:r>
            <a:r>
              <a:rPr lang="hi-IN" sz="1300">
                <a:latin typeface="Calibri" panose="020F0502020204030204" pitchFamily="34" charset="0"/>
              </a:rPr>
              <a:t> सहानुभूतिक गतिविधि में तीव्रता (बढ़ोतरी) तथा केटेकोलामाइन्स रिलीज़ से है जिसके परिणामस्वरूप तीव्र नाड़ी तथा रक्त दाब में बढ़ोतरी होती है </a:t>
            </a:r>
            <a:endParaRPr lang="hi-IN" dirty="0">
              <a:latin typeface="Calibri" panose="020F0502020204030204" pitchFamily="34" charset="0"/>
            </a:endParaRPr>
          </a:p>
          <a:p>
            <a:pPr defTabSz="974925" fontAlgn="base">
              <a:spcBef>
                <a:spcPct val="30000"/>
              </a:spcBef>
              <a:spcAft>
                <a:spcPct val="0"/>
              </a:spcAft>
              <a:defRPr/>
            </a:pPr>
            <a:endParaRPr lang="hi-IN"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18</a:t>
            </a:fld>
            <a:endParaRPr lang="hi-IN">
              <a:solidFill>
                <a:srgbClr val="000000"/>
              </a:solidFill>
              <a:latin typeface="Arial" pitchFamily="-108" charset="0"/>
            </a:endParaRPr>
          </a:p>
        </p:txBody>
      </p:sp>
    </p:spTree>
    <p:extLst>
      <p:ext uri="{BB962C8B-B14F-4D97-AF65-F5344CB8AC3E}">
        <p14:creationId xmlns:p14="http://schemas.microsoft.com/office/powerpoint/2010/main" val="3359894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hi-IN" kern="1200" baseline="0" dirty="0">
                <a:solidFill>
                  <a:schemeClr val="tx1"/>
                </a:solidFill>
                <a:latin typeface="Calibri" panose="020F0502020204030204" pitchFamily="34" charset="0"/>
              </a:rPr>
              <a:t>टाइप 1 तथा टाइप 2 मधुमेह के ग्लाईसीमिक प्रबंधन में हाइपोग्लाईसीमिया एक अग्रणी सीमितता कारक है। 2017 स्टेंडर्ड ऑफ केयर अपडेट में इंटरनेशनल हाइपोग्लाईसीमिया स्टडी ग्रुप की हाइपोग्लाईसीमिया के वर्गीकरण से संबंधित सिफारिशों पर ध्यान दिया गया है जिनमें SMBG, CGM (कम से कम </a:t>
            </a:r>
            <a:r>
              <a:rPr lang="hi-IN" b="1" kern="1200" baseline="0" dirty="0">
                <a:solidFill>
                  <a:schemeClr val="tx1"/>
                </a:solidFill>
                <a:latin typeface="Calibri" panose="020F0502020204030204" pitchFamily="34" charset="0"/>
              </a:rPr>
              <a:t>15</a:t>
            </a:r>
            <a:r>
              <a:rPr lang="hi-IN" kern="1200" baseline="0" dirty="0">
                <a:solidFill>
                  <a:schemeClr val="tx1"/>
                </a:solidFill>
                <a:latin typeface="Calibri" panose="020F0502020204030204" pitchFamily="34" charset="0"/>
              </a:rPr>
              <a:t> मिनट) द्वारा ज्ञात रक्त शर्करा, या प्लाज्मा ग्लूकोज़ के प्रयोगशाला मापन को पर्याप्त निम्न माना गया है जिसके कारण गंभीर, चिकित्सीय रूप से महत्वपूर्ण हाइपोग्लाईसीमिया दर्शाया जाता है जिसे मधुमेह के उपचार के लिए शर्करा को कम करने वाली दवाओं के चिकित्सीय परीक्षणों की रिपोर्टों में शामिल करना चाहिए।</a:t>
            </a:r>
          </a:p>
          <a:p>
            <a:pPr defTabSz="922264">
              <a:defRPr/>
            </a:pPr>
            <a:r>
              <a:rPr lang="hi-IN" b="1" kern="1200" baseline="0" dirty="0">
                <a:solidFill>
                  <a:schemeClr val="tx1"/>
                </a:solidFill>
                <a:latin typeface="Calibri" panose="020F0502020204030204" pitchFamily="34" charset="0"/>
              </a:rPr>
              <a:t>* </a:t>
            </a:r>
            <a:r>
              <a:rPr lang="hi-IN" kern="1200" baseline="0" dirty="0">
                <a:solidFill>
                  <a:schemeClr val="tx1"/>
                </a:solidFill>
                <a:latin typeface="Calibri" panose="020F0502020204030204" pitchFamily="34" charset="0"/>
              </a:rPr>
              <a:t>नोट: चेतावनी मान के लिए तेजी से काम करने वाले कार्ब्स के लिए आवश्यक हो सकता है, लेकिन ऐसा केवल तभी करना चाहिए जब रोगी द्वारा इंसुलिन या सल्फोनाईलूरिया (SU) से उपचार किया जा रहा हो। अन्यथा तेजी से काम करने वाले कार्ब्स के आवश्यकता से अधिक इस्तेमाल का खतरा ऐसे रोगियों में हो सकता है (जिसके परिणाम रक्त शर्करा और वज़न हो सकते हैं) जिन्हें इसकी आवश्यकता नहीं है।</a:t>
            </a:r>
          </a:p>
          <a:p>
            <a:endParaRPr lang="hi-IN" kern="1200" baseline="0" dirty="0">
              <a:solidFill>
                <a:schemeClr val="tx1"/>
              </a:solidFill>
              <a:latin typeface="Calibri" panose="020F0502020204030204" pitchFamily="34" charset="0"/>
            </a:endParaRPr>
          </a:p>
          <a:p>
            <a:r>
              <a:rPr lang="hi-IN" kern="1200" baseline="0" dirty="0">
                <a:solidFill>
                  <a:schemeClr val="tx1"/>
                </a:solidFill>
                <a:latin typeface="Calibri" panose="020F0502020204030204" pitchFamily="34" charset="0"/>
              </a:rPr>
              <a:t>चिकित्सीय देखभाल में ग्लूकोज़ को कम करने वाली दवाओं की उपचारात्मक खुराक में समायोजन के लिए ≤70 mg/dL (3.9 mmol/L) का हाइपोग्लाईसीमिया चेतावनी मान महत्वपूर्ण हो सकता है तथा इसे लक्षणों के साथ सम्बद्ध किया जा सकता है, विशेष रूप से लोगों में उच्चतर शर्करा स्तर रहते हों।</a:t>
            </a:r>
            <a:r>
              <a:rPr lang="hi-IN" b="0" u="none" kern="1200" baseline="0" dirty="0">
                <a:solidFill>
                  <a:schemeClr val="tx1"/>
                </a:solidFill>
                <a:latin typeface="Calibri" panose="020F0502020204030204" pitchFamily="34" charset="0"/>
              </a:rPr>
              <a:t> जटिलताओं को न्यूनतम रखने के लिए लक्षित इष्टतम ग्लूकोज़ उपचारों के लिए वांछनीय ग्लूकोज़ लक्ष्य दायरे की निम्न सीमा से कुछ ही कम है - रक्त शर्करा 70 mg/dl (3.9 mmol/l) से नीचे नहीं होनी चाहिए- इसका उपचार हाइपोग्लाईसीमिया की रोकथाम के लिए तत्काल करना चाहिए तथा इसेरोकने के लिए इसके बाद के उपचार भी समायोजित करने चाहिए। </a:t>
            </a:r>
          </a:p>
          <a:p>
            <a:r>
              <a:rPr lang="hi-IN" kern="1200" baseline="0" dirty="0">
                <a:solidFill>
                  <a:schemeClr val="tx1"/>
                </a:solidFill>
                <a:latin typeface="Calibri" panose="020F0502020204030204" pitchFamily="34" charset="0"/>
              </a:rPr>
              <a:t>गंभीर हाइपोग्लाईसीमिया के संबंध में कोई विशिष्ट ग्लूकोज़ उच्चतम सीमा नहीं है, लेकिन इसे गंभीर विकार के रूप में परिभाषित किया गया है जिसके लिए स्वास्थ्य लाभ हेतु किसी दूसरे व्यक्ति की सहायता की आवश्यकता है।</a:t>
            </a:r>
          </a:p>
          <a:p>
            <a:endParaRPr lang="hi-IN" b="1" u="sng" dirty="0">
              <a:latin typeface="Calibri" panose="020F0502020204030204" pitchFamily="34" charset="0"/>
            </a:endParaRPr>
          </a:p>
          <a:p>
            <a:endParaRPr lang="hi-IN" b="1" u="sng" dirty="0">
              <a:latin typeface="Calibri" panose="020F0502020204030204" pitchFamily="34" charset="0"/>
            </a:endParaRPr>
          </a:p>
          <a:p>
            <a:endParaRPr lang="hi-IN" b="1" dirty="0">
              <a:latin typeface="Calibri" panose="020F0502020204030204" pitchFamily="34" charset="0"/>
            </a:endParaRPr>
          </a:p>
          <a:p>
            <a:r>
              <a:rPr lang="hi-IN" b="1" dirty="0">
                <a:latin typeface="Calibri" panose="020F0502020204030204" pitchFamily="34" charset="0"/>
              </a:rPr>
              <a:t>Reference</a:t>
            </a:r>
          </a:p>
          <a:p>
            <a:r>
              <a:rPr lang="hi-IN" dirty="0">
                <a:solidFill>
                  <a:schemeClr val="tx1"/>
                </a:solidFill>
                <a:latin typeface="Calibri" panose="020F0502020204030204" pitchFamily="34" charset="0"/>
              </a:rPr>
              <a:t>American Diabetes Association Standards of Medical Care in Diabetes. Glycaemic Targets. </a:t>
            </a:r>
            <a:r>
              <a:rPr lang="hi-IN" i="1" dirty="0">
                <a:solidFill>
                  <a:schemeClr val="tx1"/>
                </a:solidFill>
                <a:latin typeface="Calibri" panose="020F0502020204030204" pitchFamily="34" charset="0"/>
              </a:rPr>
              <a:t>Diabetes Care</a:t>
            </a:r>
            <a:r>
              <a:rPr lang="hi-IN" dirty="0">
                <a:solidFill>
                  <a:schemeClr val="tx1"/>
                </a:solidFill>
                <a:latin typeface="Calibri" panose="020F0502020204030204" pitchFamily="34" charset="0"/>
              </a:rPr>
              <a:t> 2017;40(Suppl. 1):S64-S74.</a:t>
            </a:r>
          </a:p>
          <a:p>
            <a:r>
              <a:rPr lang="hi-IN" dirty="0">
                <a:latin typeface="Calibri" panose="020F0502020204030204" pitchFamily="34" charset="0"/>
              </a:rPr>
              <a:t>International Hypoglycaemia Study Group, Diabetes Care 2016 dc162215</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19</a:t>
            </a:fld>
            <a:endParaRPr lang="hi-IN">
              <a:solidFill>
                <a:prstClr val="black"/>
              </a:solidFill>
            </a:endParaRPr>
          </a:p>
        </p:txBody>
      </p:sp>
    </p:spTree>
    <p:extLst>
      <p:ext uri="{BB962C8B-B14F-4D97-AF65-F5344CB8AC3E}">
        <p14:creationId xmlns:p14="http://schemas.microsoft.com/office/powerpoint/2010/main" val="2269194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उद्देश्य</a:t>
            </a:r>
          </a:p>
        </p:txBody>
      </p:sp>
      <p:sp>
        <p:nvSpPr>
          <p:cNvPr id="4" name="Slide Number Placeholder 3"/>
          <p:cNvSpPr>
            <a:spLocks noGrp="1"/>
          </p:cNvSpPr>
          <p:nvPr>
            <p:ph type="sldNum" sz="quarter" idx="10"/>
          </p:nvPr>
        </p:nvSpPr>
        <p:spPr/>
        <p:txBody>
          <a:bodyPr/>
          <a:lstStyle/>
          <a:p>
            <a:fld id="{3E93355A-8E44-4DDA-AB4A-3EF701460EF3}" type="slidenum">
              <a:rPr lang="en-CA" smtClean="0">
                <a:solidFill>
                  <a:prstClr val="black"/>
                </a:solidFill>
              </a:rPr>
              <a:pPr/>
              <a:t>2</a:t>
            </a:fld>
            <a:endParaRPr lang="hi-IN">
              <a:solidFill>
                <a:prstClr val="black"/>
              </a:solidFill>
            </a:endParaRPr>
          </a:p>
        </p:txBody>
      </p:sp>
    </p:spTree>
    <p:extLst>
      <p:ext uri="{BB962C8B-B14F-4D97-AF65-F5344CB8AC3E}">
        <p14:creationId xmlns:p14="http://schemas.microsoft.com/office/powerpoint/2010/main" val="64760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b="0" u="none" dirty="0">
                <a:latin typeface="Calibri" panose="020F0502020204030204" pitchFamily="34" charset="0"/>
              </a:rPr>
              <a:t>ये उन प्रश्नों के उदाहरण हैं जिन्हें आप रोगियों से हाइपोग्लाईसीमिया जोखिम और उपचार के संबंध में उनकी जानकारी का आकलन करने के लिए पूछ सकते हैं। प्रश्नों में इस बात का अनुमान लगाया जाता है कि रोगी अपने हाइपोग्लाईसीमिया के जोखिम से कितना परिचित है, हाइपोग्लाईसीमिया की घटनाओं के संकेतों से परिचित है, तथा उसे उपचार की कितनी जानकारी है। </a:t>
            </a:r>
          </a:p>
          <a:p>
            <a:endParaRPr lang="hi-IN" b="0" u="none" dirty="0">
              <a:latin typeface="Calibri" panose="020F0502020204030204" pitchFamily="34" charset="0"/>
            </a:endParaRPr>
          </a:p>
          <a:p>
            <a:r>
              <a:rPr lang="hi-IN" b="0" u="none" dirty="0">
                <a:latin typeface="Calibri" panose="020F0502020204030204" pitchFamily="34" charset="0"/>
              </a:rPr>
              <a:t>ध्यान दें कि ऐसे लोग जो केवल उसी समय हाइपोग्लाईसीमिया के लक्षणों का अनुभव करते हैं जब उनकी रक्त शर्करा 3 mmol/l (54 mg/dl) से नीचे गिर जाती है, तो ऐसे रोगियों को गंभीर हाइपोग्लाईसीमिया का महत्वपूर्ण रूप से बढ़ा हुआ जोखिम होता है।</a:t>
            </a:r>
          </a:p>
          <a:p>
            <a:endParaRPr lang="hi-IN" b="0" u="none" baseline="0" dirty="0">
              <a:latin typeface="Calibri" panose="020F0502020204030204" pitchFamily="34" charset="0"/>
            </a:endParaRPr>
          </a:p>
          <a:p>
            <a:r>
              <a:rPr lang="hi-IN" b="0" u="none" baseline="0" dirty="0">
                <a:latin typeface="Calibri" panose="020F0502020204030204" pitchFamily="34" charset="0"/>
              </a:rPr>
              <a:t>Hopkins D et al., </a:t>
            </a:r>
            <a:r>
              <a:rPr lang="hi-IN" b="0" i="1" u="none" baseline="0" dirty="0">
                <a:latin typeface="Calibri" panose="020F0502020204030204" pitchFamily="34" charset="0"/>
              </a:rPr>
              <a:t>Diabetes Care</a:t>
            </a:r>
            <a:r>
              <a:rPr lang="hi-IN" b="0" u="none" baseline="0" dirty="0">
                <a:latin typeface="Calibri" panose="020F0502020204030204" pitchFamily="34" charset="0"/>
              </a:rPr>
              <a:t> 2012;35:1638–42.</a:t>
            </a:r>
            <a:endParaRPr lang="hi-IN" b="0" u="none"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20</a:t>
            </a:fld>
            <a:endParaRPr lang="hi-IN"/>
          </a:p>
        </p:txBody>
      </p:sp>
    </p:spTree>
    <p:extLst>
      <p:ext uri="{BB962C8B-B14F-4D97-AF65-F5344CB8AC3E}">
        <p14:creationId xmlns:p14="http://schemas.microsoft.com/office/powerpoint/2010/main" val="3985838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इस मामले में, श्री L को कोई लक्षण नहीं थे। उनकी पत्नी ने लक्षणों को देखा तथा उपचार के लिए प्रोत्साहित किया</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21</a:t>
            </a:fld>
            <a:endParaRPr lang="hi-IN"/>
          </a:p>
        </p:txBody>
      </p:sp>
    </p:spTree>
    <p:extLst>
      <p:ext uri="{BB962C8B-B14F-4D97-AF65-F5344CB8AC3E}">
        <p14:creationId xmlns:p14="http://schemas.microsoft.com/office/powerpoint/2010/main" val="2157966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ACD99A-28EA-0E41-93D2-12991BFDBC9A}" type="slidenum">
              <a:rPr lang="en-US">
                <a:solidFill>
                  <a:prstClr val="black"/>
                </a:solidFill>
              </a:rPr>
              <a:pPr/>
              <a:t>22</a:t>
            </a:fld>
            <a:endParaRPr lang="hi-IN">
              <a:solidFill>
                <a:prstClr val="black"/>
              </a:solidFill>
            </a:endParaRPr>
          </a:p>
        </p:txBody>
      </p:sp>
      <p:sp>
        <p:nvSpPr>
          <p:cNvPr id="47106" name="Rectangle 2"/>
          <p:cNvSpPr>
            <a:spLocks noGrp="1" noRot="1" noChangeAspect="1" noChangeArrowheads="1" noTextEdit="1"/>
          </p:cNvSpPr>
          <p:nvPr>
            <p:ph type="sldImg"/>
          </p:nvPr>
        </p:nvSpPr>
        <p:spPr>
          <a:xfrm>
            <a:off x="463550" y="698500"/>
            <a:ext cx="6208713" cy="3492500"/>
          </a:xfrm>
          <a:ln/>
        </p:spPr>
      </p:sp>
      <p:sp>
        <p:nvSpPr>
          <p:cNvPr id="47107" name="Rectangle 3"/>
          <p:cNvSpPr>
            <a:spLocks noGrp="1" noChangeArrowheads="1"/>
          </p:cNvSpPr>
          <p:nvPr>
            <p:ph type="body" idx="1"/>
          </p:nvPr>
        </p:nvSpPr>
        <p:spPr/>
        <p:txBody>
          <a:bodyPr/>
          <a:lstStyle/>
          <a:p>
            <a:pPr rtl="0" eaLnBrk="1" fontAlgn="auto" latinLnBrk="0" hangingPunct="1">
              <a:lnSpc>
                <a:spcPct val="95000"/>
              </a:lnSpc>
            </a:pPr>
            <a:r>
              <a:rPr lang="hi-IN" sz="800" b="1" i="1" dirty="0">
                <a:latin typeface="Calibri" panose="020F0502020204030204" pitchFamily="34" charset="0"/>
              </a:rPr>
              <a:t>इंसुलिन या इंसुलिन सेक्रेटागोग की गलत खुराक दिया जाना</a:t>
            </a:r>
            <a:r>
              <a:rPr lang="hi-IN" sz="800" dirty="0">
                <a:latin typeface="Calibri" panose="020F0502020204030204" pitchFamily="34" charset="0"/>
              </a:rPr>
              <a:t>- रोगी के साथ इस बात की समीक्षा कर लें कि वे अपनी इंसुलिन को सही समय पर ले रहे हैं जो इंसुलिन बनने पर निर्भर करती है अर्थात भोजन से पहले तेजी से काम करने वाली इंसुलिन, शार्ट एक्टिंग इंसुलिन तथा भोजन से 30 मिनट पहले शार्ट एक्टिंग इंसुलिन संयोजन। खुराक संबंधी त्रुटियां जैसे रोगी जब दीर्घकालिक रूप से काम करने वाली इंसुलिन की बजाए तेजी से काम करने वाली इंसुलिन लेता है, तब ऐसा होता है। सत्यापन कर लें कि रोगी द्वारा इंसुलिन सुधार लागू किया जा रहा है तथा खुराक के सही समय को समझता है। </a:t>
            </a:r>
          </a:p>
          <a:p>
            <a:pPr rtl="0" eaLnBrk="1" fontAlgn="auto" latinLnBrk="0" hangingPunct="1">
              <a:lnSpc>
                <a:spcPct val="95000"/>
              </a:lnSpc>
            </a:pPr>
            <a:endParaRPr lang="hi-IN" sz="800" dirty="0">
              <a:latin typeface="Calibri" panose="020F0502020204030204" pitchFamily="34" charset="0"/>
            </a:endParaRPr>
          </a:p>
          <a:p>
            <a:pPr rtl="0" eaLnBrk="1" fontAlgn="auto" latinLnBrk="0" hangingPunct="1">
              <a:lnSpc>
                <a:spcPct val="95000"/>
              </a:lnSpc>
            </a:pPr>
            <a:r>
              <a:rPr lang="hi-IN" sz="800" b="1" dirty="0">
                <a:latin typeface="Calibri" panose="020F0502020204030204" pitchFamily="34" charset="0"/>
              </a:rPr>
              <a:t>घटी हुई एक्सोजिनियस ग्लूकोज़ प्रदायगी</a:t>
            </a:r>
            <a:r>
              <a:rPr lang="hi-IN" sz="800" dirty="0">
                <a:latin typeface="Calibri" panose="020F0502020204030204" pitchFamily="34" charset="0"/>
              </a:rPr>
              <a:t> जैसे भोजन चूक जाना या लंबे समय तक के निराहार रहने की अवधियां जैसे रात्र भर निराहार रहना या चिकित्सा जांचों के लिए तैयार होते समय घटित हो सकती हैं। किसी भी प्रकार के भोजन के कु-अवशोषण के कारण हाइपोग्लाईसीमिया हो सकता है- उलटी करने और/या अतिसार से सम्बद्ध गंभीर बीमारियां या दीर्घकालिक लक्षण जैसे सेलिएक रोग तथा अन्य कु-अवशोषण आंत्र विकार।</a:t>
            </a:r>
          </a:p>
          <a:p>
            <a:pPr rtl="0" eaLnBrk="1" fontAlgn="auto" latinLnBrk="0" hangingPunct="1">
              <a:lnSpc>
                <a:spcPct val="95000"/>
              </a:lnSpc>
            </a:pPr>
            <a:endParaRPr lang="hi-IN" sz="800" dirty="0">
              <a:latin typeface="Calibri" panose="020F0502020204030204" pitchFamily="34" charset="0"/>
            </a:endParaRPr>
          </a:p>
          <a:p>
            <a:pPr rtl="0" eaLnBrk="1" fontAlgn="t" latinLnBrk="0" hangingPunct="1">
              <a:lnSpc>
                <a:spcPct val="95000"/>
              </a:lnSpc>
            </a:pPr>
            <a:r>
              <a:rPr lang="hi-IN" sz="800" b="1" dirty="0">
                <a:latin typeface="Calibri" panose="020F0502020204030204" pitchFamily="34" charset="0"/>
              </a:rPr>
              <a:t>बढ़ा हुआ इंसुलिन उपयोग: </a:t>
            </a:r>
            <a:r>
              <a:rPr lang="hi-IN" sz="800" dirty="0">
                <a:latin typeface="Calibri" panose="020F0502020204030204" pitchFamily="34" charset="0"/>
              </a:rPr>
              <a:t>गर्भावस्था और व्यायाम दो ऐसी स्थितियां हैं जिनमें ग्लूकोज़ का इस्तेमाल बढ़ जाता है।</a:t>
            </a:r>
          </a:p>
          <a:p>
            <a:pPr rtl="0" eaLnBrk="1" fontAlgn="t" latinLnBrk="0" hangingPunct="1">
              <a:lnSpc>
                <a:spcPct val="95000"/>
              </a:lnSpc>
            </a:pPr>
            <a:endParaRPr lang="hi-IN" sz="800" dirty="0">
              <a:latin typeface="Calibri" panose="020F0502020204030204" pitchFamily="34" charset="0"/>
            </a:endParaRPr>
          </a:p>
          <a:p>
            <a:pPr rtl="0" eaLnBrk="1" fontAlgn="auto" latinLnBrk="0" hangingPunct="1">
              <a:lnSpc>
                <a:spcPct val="95000"/>
              </a:lnSpc>
            </a:pPr>
            <a:r>
              <a:rPr lang="hi-IN" sz="800" b="1" dirty="0">
                <a:latin typeface="Calibri" panose="020F0502020204030204" pitchFamily="34" charset="0"/>
              </a:rPr>
              <a:t>घटा हुआ एंडोजिनियस ग्लूकोज़ उत्पादन: </a:t>
            </a:r>
            <a:r>
              <a:rPr lang="hi-IN" sz="800" dirty="0">
                <a:latin typeface="Calibri" panose="020F0502020204030204" pitchFamily="34" charset="0"/>
              </a:rPr>
              <a:t>अल्कोहल का सेवन घटे हुए ग्लूकोज़ का उत्पादन करने का सर्वाधिक आम कारण है।</a:t>
            </a:r>
          </a:p>
          <a:p>
            <a:pPr rtl="0" eaLnBrk="1" fontAlgn="auto" latinLnBrk="0" hangingPunct="1">
              <a:lnSpc>
                <a:spcPct val="95000"/>
              </a:lnSpc>
            </a:pPr>
            <a:endParaRPr lang="hi-IN" sz="800" dirty="0">
              <a:latin typeface="Calibri" panose="020F0502020204030204" pitchFamily="34" charset="0"/>
            </a:endParaRPr>
          </a:p>
          <a:p>
            <a:pPr rtl="0" eaLnBrk="1" fontAlgn="auto" latinLnBrk="0" hangingPunct="1">
              <a:lnSpc>
                <a:spcPct val="95000"/>
              </a:lnSpc>
            </a:pPr>
            <a:r>
              <a:rPr lang="hi-IN" sz="800" b="1" dirty="0">
                <a:latin typeface="Calibri" panose="020F0502020204030204" pitchFamily="34" charset="0"/>
              </a:rPr>
              <a:t>बढ़ी हुर्इ इंसुलिन संवेदनशीलता: </a:t>
            </a:r>
            <a:r>
              <a:rPr lang="hi-IN" sz="800" dirty="0">
                <a:latin typeface="Calibri" panose="020F0502020204030204" pitchFamily="34" charset="0"/>
              </a:rPr>
              <a:t>कम वज़न का संबंध बढ़ी हुर्इ इंसुलिन संवेदनशीलता से है, शारीरिक गतिविधि से इंसुलिन संवेदनशीलता में बढ़ोतरी होती है, आमतौर पर रात में इंसुलिन की आवश्यकताएं कम होती हैं। ग्लाईसीमिक नियंत्रण में सुधार को घटी हुई ग्लूकोटोक्सिटी से सम्बद्ध माना जाता है और प्रारम्भिक टाइप 1 तथा टाइप 2 मधुमेह में, इंसुलिन स्रवण और साथ ही उन्नत इंसुलिन एक्शन में कुछ सुधार हो सकता है।</a:t>
            </a:r>
            <a:endParaRPr lang="hi-IN" sz="800" b="1" dirty="0">
              <a:latin typeface="Calibri" panose="020F0502020204030204" pitchFamily="34" charset="0"/>
            </a:endParaRPr>
          </a:p>
          <a:p>
            <a:pPr>
              <a:lnSpc>
                <a:spcPct val="95000"/>
              </a:lnSpc>
            </a:pPr>
            <a:endParaRPr lang="hi-IN" sz="800" dirty="0">
              <a:latin typeface="Calibri" panose="020F0502020204030204" pitchFamily="34" charset="0"/>
            </a:endParaRPr>
          </a:p>
          <a:p>
            <a:pPr>
              <a:lnSpc>
                <a:spcPct val="95000"/>
              </a:lnSpc>
            </a:pPr>
            <a:r>
              <a:rPr lang="hi-IN" sz="800" b="1" dirty="0">
                <a:latin typeface="Calibri" panose="020F0502020204030204" pitchFamily="34" charset="0"/>
              </a:rPr>
              <a:t>गुर्दे का घटा हुआ क्लीयरेंस:</a:t>
            </a:r>
            <a:r>
              <a:rPr lang="hi-IN" sz="800" dirty="0">
                <a:latin typeface="Calibri" panose="020F0502020204030204" pitchFamily="34" charset="0"/>
              </a:rPr>
              <a:t> घटे हुए गुर्दा कार्य से न केवल दवा की गुर्दा क्लीयरेंस में कमी होती है बल्कि एन्डोजिनियस ग्लूकोज उत्पादन में भी कमी आती है।</a:t>
            </a:r>
            <a:r>
              <a:rPr lang="hi-IN" sz="800" b="0" baseline="0" dirty="0">
                <a:latin typeface="Calibri" panose="020F0502020204030204" pitchFamily="34" charset="0"/>
              </a:rPr>
              <a:t> </a:t>
            </a:r>
            <a:r>
              <a:rPr lang="hi-IN" sz="800" b="1" baseline="0" dirty="0">
                <a:latin typeface="Calibri" panose="020F0502020204030204" pitchFamily="34" charset="0"/>
              </a:rPr>
              <a:t>यकृत की विफलता का भी यही प्रभाव हो सकता है। हाइपोथारोडिज़्म से इंसुलिन की क्लीयरेंस में कमी होती है। </a:t>
            </a:r>
            <a:endParaRPr lang="hi-IN" sz="800" b="0" dirty="0">
              <a:latin typeface="Calibri" panose="020F0502020204030204" pitchFamily="34" charset="0"/>
            </a:endParaRPr>
          </a:p>
          <a:p>
            <a:pPr>
              <a:lnSpc>
                <a:spcPct val="95000"/>
              </a:lnSpc>
            </a:pPr>
            <a:endParaRPr lang="hi-IN" sz="800" dirty="0">
              <a:latin typeface="Calibri" panose="020F0502020204030204" pitchFamily="34" charset="0"/>
            </a:endParaRPr>
          </a:p>
          <a:p>
            <a:pPr>
              <a:lnSpc>
                <a:spcPct val="95000"/>
              </a:lnSpc>
            </a:pPr>
            <a:r>
              <a:rPr lang="hi-IN" sz="800" b="1" dirty="0">
                <a:latin typeface="Calibri" panose="020F0502020204030204" pitchFamily="34" charset="0"/>
              </a:rPr>
              <a:t>मधुमेह की दवाओं में परिवर्तन:</a:t>
            </a:r>
            <a:r>
              <a:rPr lang="hi-IN" sz="800" b="0" baseline="0" dirty="0">
                <a:latin typeface="Calibri" panose="020F0502020204030204" pitchFamily="34" charset="0"/>
              </a:rPr>
              <a:t> SU, मेगलिटिनाइड्स तथा इंसुलिन सभी के साथ हाइपोग्लाईसीमिया का जोखिम जुड़ा रहता है, लेकिन इनमें से किसी एजेन्ट के साथ किसी नई दवा को जोड़ने से हाइपोग्लाईसीमिया का जोखिम बढ़ सकता है।</a:t>
            </a:r>
          </a:p>
          <a:p>
            <a:pPr>
              <a:lnSpc>
                <a:spcPct val="95000"/>
              </a:lnSpc>
            </a:pPr>
            <a:endParaRPr lang="hi-IN" sz="800" b="0" baseline="0" dirty="0">
              <a:latin typeface="Calibri" panose="020F0502020204030204" pitchFamily="34" charset="0"/>
            </a:endParaRPr>
          </a:p>
          <a:p>
            <a:pPr>
              <a:lnSpc>
                <a:spcPct val="95000"/>
              </a:lnSpc>
            </a:pPr>
            <a:r>
              <a:rPr lang="hi-IN" sz="800" b="0" baseline="0" dirty="0">
                <a:latin typeface="Calibri" panose="020F0502020204030204" pitchFamily="34" charset="0"/>
              </a:rPr>
              <a:t>अनेक महिलाओं को अपनी गर्भावस्था की प्रथम तिमाही में हाइपोग्लाईसीमिया का बढ़ा हुआ जोखिम होता है, यह तथ्य अन्य विचारणीय बातों में शामिल है। </a:t>
            </a:r>
          </a:p>
          <a:p>
            <a:pPr>
              <a:lnSpc>
                <a:spcPct val="95000"/>
              </a:lnSpc>
            </a:pPr>
            <a:r>
              <a:rPr lang="hi-IN" sz="800" b="0" baseline="0" dirty="0">
                <a:latin typeface="Calibri" panose="020F0502020204030204" pitchFamily="34" charset="0"/>
              </a:rPr>
              <a:t>सेवन किए गए खाद्य पदार्थ के उपयोग के साथ सुमेलित होने के लिए गैस्ट्रोपरेसिस इंसुलिन के जोखिम और समय को बढ़ा सकता है, इस बात पर विचार करना चाहिए।</a:t>
            </a:r>
          </a:p>
          <a:p>
            <a:pPr>
              <a:lnSpc>
                <a:spcPct val="95000"/>
              </a:lnSpc>
            </a:pPr>
            <a:endParaRPr lang="hi-IN" sz="800" b="0" baseline="0" dirty="0">
              <a:latin typeface="Calibri" panose="020F0502020204030204" pitchFamily="34" charset="0"/>
            </a:endParaRPr>
          </a:p>
          <a:p>
            <a:pPr>
              <a:lnSpc>
                <a:spcPct val="95000"/>
              </a:lnSpc>
            </a:pPr>
            <a:r>
              <a:rPr lang="hi-IN" sz="800" dirty="0">
                <a:latin typeface="Calibri" panose="020F0502020204030204" pitchFamily="34" charset="0"/>
              </a:rPr>
              <a:t>Seaquist ER, Anderson J, Childs B, et al. Hypoglycaemia and Diabetes: A Report of a Workgroup of the American Diabetes Association and The Endocrine Society. </a:t>
            </a:r>
            <a:r>
              <a:rPr lang="hi-IN" sz="800" i="1" dirty="0">
                <a:latin typeface="Calibri" panose="020F0502020204030204" pitchFamily="34" charset="0"/>
              </a:rPr>
              <a:t>Diabetes Care</a:t>
            </a:r>
            <a:r>
              <a:rPr lang="hi-IN" sz="800" dirty="0">
                <a:latin typeface="Calibri" panose="020F0502020204030204" pitchFamily="34" charset="0"/>
              </a:rPr>
              <a:t>. 2013;36(5):1384-1395. doi:10.2337/dc12-2480.</a:t>
            </a:r>
            <a:endParaRPr lang="hi-IN" sz="800" b="0" baseline="0" dirty="0">
              <a:latin typeface="Calibri" panose="020F0502020204030204" pitchFamily="34" charset="0"/>
            </a:endParaRPr>
          </a:p>
          <a:p>
            <a:pPr>
              <a:lnSpc>
                <a:spcPct val="95000"/>
              </a:lnSpc>
            </a:pPr>
            <a:endParaRPr lang="hi-IN" sz="800" b="0" baseline="0" dirty="0">
              <a:latin typeface="Calibri" panose="020F0502020204030204" pitchFamily="34" charset="0"/>
            </a:endParaRPr>
          </a:p>
        </p:txBody>
      </p:sp>
    </p:spTree>
    <p:extLst>
      <p:ext uri="{BB962C8B-B14F-4D97-AF65-F5344CB8AC3E}">
        <p14:creationId xmlns:p14="http://schemas.microsoft.com/office/powerpoint/2010/main" val="2877250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यूकेपीडीएस द्वारा 1997 में निष्कर्ष निकाला गया था और हमारे पास 1997 की तुलना में टाइप 2 के लिए अनेक उपचार हैं</a:t>
            </a:r>
            <a:r>
              <a:rPr lang="hi-IN" dirty="0">
                <a:latin typeface="Calibri" panose="020F0502020204030204" pitchFamily="34" charset="0"/>
              </a:rPr>
              <a:t>।</a:t>
            </a:r>
          </a:p>
          <a:p>
            <a:r>
              <a:rPr lang="hi-IN">
                <a:latin typeface="Calibri" panose="020F0502020204030204" pitchFamily="34" charset="0"/>
              </a:rPr>
              <a:t>मेटफार्मिन, GLP 1 एगोनिस्ट, SLGT 2 अवरोधकों तथा DPP-4 अवरोधकों के साथ हाइपोग्लाईसीमिया का जोखिम निम्न है</a:t>
            </a:r>
            <a:endParaRPr lang="hi-IN" dirty="0">
              <a:latin typeface="Calibri" panose="020F0502020204030204" pitchFamily="34" charset="0"/>
            </a:endParaRPr>
          </a:p>
          <a:p>
            <a:endParaRPr lang="hi-IN" baseline="0" dirty="0">
              <a:latin typeface="Calibri" panose="020F0502020204030204" pitchFamily="34" charset="0"/>
            </a:endParaRPr>
          </a:p>
          <a:p>
            <a:r>
              <a:rPr lang="hi-IN">
                <a:latin typeface="Calibri" panose="020F0502020204030204" pitchFamily="34" charset="0"/>
              </a:rPr>
              <a:t>GLP 1, SLGT 2 तथा DPP-4 अवरोधकों के साथ हाइपोग्लाईसीमिया का जोखिम </a:t>
            </a:r>
            <a:r>
              <a:rPr lang="hi-IN" b="1" u="sng">
                <a:latin typeface="Calibri" panose="020F0502020204030204" pitchFamily="34" charset="0"/>
              </a:rPr>
              <a:t>उस समय होता है</a:t>
            </a:r>
            <a:r>
              <a:rPr lang="hi-IN">
                <a:latin typeface="Calibri" panose="020F0502020204030204" pitchFamily="34" charset="0"/>
              </a:rPr>
              <a:t> जब </a:t>
            </a:r>
            <a:r>
              <a:rPr lang="hi-IN" b="1" u="sng">
                <a:latin typeface="Calibri" panose="020F0502020204030204" pitchFamily="34" charset="0"/>
              </a:rPr>
              <a:t>उन्हें</a:t>
            </a:r>
            <a:r>
              <a:rPr lang="hi-IN">
                <a:latin typeface="Calibri" panose="020F0502020204030204" pitchFamily="34" charset="0"/>
              </a:rPr>
              <a:t> इंसुलिन या सल्फोनाईलूरियाज़ के साथ संयोजित किया जाता है। संयोजन की वजह से जोखिम में बढ़ोतरी होती है</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7FAFCF6-9078-A94D-9817-150AF2050684}" type="slidenum">
              <a:rPr lang="en-CA" smtClean="0"/>
              <a:pPr/>
              <a:t>23</a:t>
            </a:fld>
            <a:endParaRPr lang="hi-IN"/>
          </a:p>
        </p:txBody>
      </p:sp>
    </p:spTree>
    <p:extLst>
      <p:ext uri="{BB962C8B-B14F-4D97-AF65-F5344CB8AC3E}">
        <p14:creationId xmlns:p14="http://schemas.microsoft.com/office/powerpoint/2010/main" val="2236947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24</a:t>
            </a:fld>
            <a:endParaRPr lang="hi-IN">
              <a:solidFill>
                <a:prstClr val="black"/>
              </a:solidFill>
            </a:endParaRPr>
          </a:p>
        </p:txBody>
      </p:sp>
    </p:spTree>
    <p:extLst>
      <p:ext uri="{BB962C8B-B14F-4D97-AF65-F5344CB8AC3E}">
        <p14:creationId xmlns:p14="http://schemas.microsoft.com/office/powerpoint/2010/main" val="164689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hi-IN" dirty="0">
                <a:latin typeface="Calibri" panose="020F0502020204030204" pitchFamily="34" charset="0"/>
              </a:rPr>
              <a:t>मामला अध्ययन (केस स्टडी) के बुलेट प्वाइंट्स को पढ़ें।</a:t>
            </a:r>
          </a:p>
          <a:p>
            <a:endParaRPr lang="hi-IN" dirty="0">
              <a:latin typeface="Calibri" panose="020F0502020204030204" pitchFamily="34" charset="0"/>
            </a:endParaRPr>
          </a:p>
          <a:p>
            <a:r>
              <a:rPr lang="hi-IN"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25</a:t>
            </a:fld>
            <a:endParaRPr lang="hi-IN">
              <a:solidFill>
                <a:prstClr val="black"/>
              </a:solidFill>
            </a:endParaRPr>
          </a:p>
        </p:txBody>
      </p:sp>
    </p:spTree>
    <p:extLst>
      <p:ext uri="{BB962C8B-B14F-4D97-AF65-F5344CB8AC3E}">
        <p14:creationId xmlns:p14="http://schemas.microsoft.com/office/powerpoint/2010/main" val="2797081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5000"/>
              </a:lnSpc>
              <a:defRPr/>
            </a:pPr>
            <a:r>
              <a:rPr lang="hi-IN" dirty="0">
                <a:latin typeface="Calibri" panose="020F0502020204030204" pitchFamily="34" charset="0"/>
              </a:rPr>
              <a:t>अल्कोहल के प्रयोग से संबंधित नोट्स: </a:t>
            </a:r>
          </a:p>
          <a:p>
            <a:pPr marL="172924" indent="-172924">
              <a:lnSpc>
                <a:spcPct val="95000"/>
              </a:lnSpc>
              <a:buFont typeface="Arial" panose="020B0604020202020204" pitchFamily="34" charset="0"/>
              <a:buChar char="•"/>
              <a:defRPr/>
            </a:pPr>
            <a:r>
              <a:rPr lang="hi-IN" dirty="0">
                <a:latin typeface="Calibri" panose="020F0502020204030204" pitchFamily="34" charset="0"/>
              </a:rPr>
              <a:t>हाइपोग्लाईसीमिया की प्रतिक्रिया स्वरूप अल्कोहल ग्लूकोनियोजेनेसिस को अवरूद्ध करती है</a:t>
            </a:r>
          </a:p>
          <a:p>
            <a:pPr marL="172924" indent="-172924">
              <a:lnSpc>
                <a:spcPct val="95000"/>
              </a:lnSpc>
              <a:buFont typeface="Arial" panose="020B0604020202020204" pitchFamily="34" charset="0"/>
              <a:buChar char="•"/>
              <a:defRPr/>
            </a:pPr>
            <a:r>
              <a:rPr lang="hi-IN" dirty="0">
                <a:latin typeface="Calibri" panose="020F0502020204030204" pitchFamily="34" charset="0"/>
              </a:rPr>
              <a:t>इस मामले में, रात को सोने से पहले स्नेक के सेवन से सुबह होने वाली हाइपोग्लाईसीमिया से संभवत: नहीं बचा जा सकता है; इसके लिए ओवरनाइट बेसल इंसुलिन +/- नाश्ते के समय की इंसुलिन में समायोजन की आवश्यकता होगी।</a:t>
            </a:r>
          </a:p>
          <a:p>
            <a:pPr>
              <a:lnSpc>
                <a:spcPct val="95000"/>
              </a:lnSpc>
              <a:defRPr/>
            </a:pPr>
            <a:endParaRPr lang="hi-IN" dirty="0">
              <a:latin typeface="Calibri" panose="020F0502020204030204" pitchFamily="34" charset="0"/>
            </a:endParaRPr>
          </a:p>
          <a:p>
            <a:pPr>
              <a:lnSpc>
                <a:spcPct val="95000"/>
              </a:lnSpc>
              <a:defRPr/>
            </a:pPr>
            <a:r>
              <a:rPr lang="hi-IN" dirty="0">
                <a:latin typeface="Calibri" panose="020F0502020204030204" pitchFamily="34" charset="0"/>
              </a:rPr>
              <a:t>संभावित समाधान:</a:t>
            </a:r>
          </a:p>
          <a:p>
            <a:pPr marL="171324" indent="-171324" defTabSz="461132">
              <a:lnSpc>
                <a:spcPct val="95000"/>
              </a:lnSpc>
              <a:buFont typeface="Arial" panose="020B0604020202020204" pitchFamily="34" charset="0"/>
              <a:buChar char="•"/>
            </a:pPr>
            <a:r>
              <a:rPr lang="hi-IN" dirty="0">
                <a:latin typeface="Calibri" panose="020F0502020204030204" pitchFamily="34" charset="0"/>
              </a:rPr>
              <a:t>स्व-प्रबंधन शिक्षा की समीक्षा करें और विशेष रूप से जिस रात सामान्य से अधिक अल्कोहल का सेवन करते हैं, और/या अधिक शारीरिक गतिविधि करने के बाद रात को इंसुलिन की कम खुराक का इस्तेमाल करें इस रोगी के लिए, रात को सोते समय 12 घंटे अस्थाई बेसल दर की शुरूआत की जा सकती है। ध्यान दें कि प्रभाव बना रह सकता है (जो अल्कोहल के लिए ग्लूकोनियजेनेसिस के अवरोध के कारण है, जो कि 6 घंटे या अधिक के लिए ग्लाएकोजेन स्टोर के कम होने के बाद यकृत ग्लूकोज़ उत्पादन को बनाए रखने के लिए महत्वपूर्ण है) और अगले दिन नाश्ते के लिए कम इंसुलिन लेने की आवश्यकता पड़ सकती है।</a:t>
            </a:r>
          </a:p>
          <a:p>
            <a:pPr marL="171324" indent="-171324" defTabSz="461132">
              <a:lnSpc>
                <a:spcPct val="95000"/>
              </a:lnSpc>
              <a:buFont typeface="Arial" panose="020B0604020202020204" pitchFamily="34" charset="0"/>
              <a:buChar char="•"/>
            </a:pPr>
            <a:r>
              <a:rPr lang="hi-IN" dirty="0">
                <a:latin typeface="Calibri" panose="020F0502020204030204" pitchFamily="34" charset="0"/>
              </a:rPr>
              <a:t>रक्त शर्करा पर अल्कोहल के प्रभाव के संबंध में मार्गदर्शन प्रदान करें</a:t>
            </a:r>
          </a:p>
          <a:p>
            <a:pPr marL="171324" indent="-171324" defTabSz="461132">
              <a:lnSpc>
                <a:spcPct val="95000"/>
              </a:lnSpc>
              <a:buFont typeface="Arial" panose="020B0604020202020204" pitchFamily="34" charset="0"/>
              <a:buChar char="•"/>
            </a:pPr>
            <a:r>
              <a:rPr lang="hi-IN" dirty="0">
                <a:latin typeface="Calibri" panose="020F0502020204030204" pitchFamily="34" charset="0"/>
              </a:rPr>
              <a:t>रोगी को उपचार विकल्प की उपलब्धता के लिए प्रोत्साहित करें</a:t>
            </a:r>
          </a:p>
          <a:p>
            <a:pPr marL="171324" indent="-171324" defTabSz="461132">
              <a:lnSpc>
                <a:spcPct val="95000"/>
              </a:lnSpc>
              <a:buFont typeface="Arial" panose="020B0604020202020204" pitchFamily="34" charset="0"/>
              <a:buChar char="•"/>
            </a:pPr>
            <a:r>
              <a:rPr lang="hi-IN" dirty="0">
                <a:latin typeface="Calibri" panose="020F0502020204030204" pitchFamily="34" charset="0"/>
              </a:rPr>
              <a:t>रोगी को संवेदक पहनने के लिए प्रोत्साहित करें, जिससे अलार्म थकान को कम करने के लिए अलार्म्स में समायोजन चालू रखें</a:t>
            </a:r>
          </a:p>
          <a:p>
            <a:pPr marL="171324" indent="-171324" defTabSz="461132">
              <a:lnSpc>
                <a:spcPct val="95000"/>
              </a:lnSpc>
              <a:buFont typeface="Arial" panose="020B0604020202020204" pitchFamily="34" charset="0"/>
              <a:buChar char="•"/>
            </a:pPr>
            <a:r>
              <a:rPr lang="hi-IN" dirty="0">
                <a:latin typeface="Calibri" panose="020F0502020204030204" pitchFamily="34" charset="0"/>
              </a:rPr>
              <a:t>क्षीणता की घटनाएं कम करने के लिए इंसुलिन पथ्य के समायोजन में सहायता करें</a:t>
            </a:r>
          </a:p>
          <a:p>
            <a:pPr>
              <a:lnSpc>
                <a:spcPct val="95000"/>
              </a:lnSpc>
            </a:pPr>
            <a:endParaRPr lang="hi-IN" dirty="0">
              <a:latin typeface="Calibri" panose="020F0502020204030204" pitchFamily="34" charset="0"/>
            </a:endParaRPr>
          </a:p>
          <a:p>
            <a:pPr>
              <a:lnSpc>
                <a:spcPct val="95000"/>
              </a:lnSpc>
            </a:pPr>
            <a:r>
              <a:rPr lang="hi-IN"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26</a:t>
            </a:fld>
            <a:endParaRPr lang="hi-IN">
              <a:solidFill>
                <a:prstClr val="black"/>
              </a:solidFill>
            </a:endParaRPr>
          </a:p>
        </p:txBody>
      </p:sp>
    </p:spTree>
    <p:extLst>
      <p:ext uri="{BB962C8B-B14F-4D97-AF65-F5344CB8AC3E}">
        <p14:creationId xmlns:p14="http://schemas.microsoft.com/office/powerpoint/2010/main" val="2797812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hi-IN" b="1" dirty="0">
                <a:latin typeface="Calibri" panose="020F0502020204030204" pitchFamily="34" charset="0"/>
              </a:rPr>
              <a:t>SMBG</a:t>
            </a:r>
          </a:p>
          <a:p>
            <a:pPr marL="172924" indent="-172924">
              <a:lnSpc>
                <a:spcPct val="90000"/>
              </a:lnSpc>
              <a:buFont typeface="Arial" panose="020B0604020202020204" pitchFamily="34" charset="0"/>
              <a:buChar char="•"/>
            </a:pPr>
            <a:r>
              <a:rPr lang="hi-IN" dirty="0">
                <a:latin typeface="Calibri" panose="020F0502020204030204" pitchFamily="34" charset="0"/>
              </a:rPr>
              <a:t>मधुमेह प्रबंधन में SMBG परिणामों को एकीकृत करना चिकित्सा पौष्टिकता उपचार तथा शारीरिक गतिविधि, हाइपोग्लाईसमिया की रोकथाम, तथा दवाओं के समायोजन (विशेष रूप से प्रेंडियल इंसुलिन खुराक) के लिए दिशा निर्देशन के लिए एक उपयोगी साधन हो सकता है।</a:t>
            </a:r>
          </a:p>
          <a:p>
            <a:pPr marL="172924" indent="-172924">
              <a:lnSpc>
                <a:spcPct val="90000"/>
              </a:lnSpc>
              <a:buFont typeface="Arial" panose="020B0604020202020204" pitchFamily="34" charset="0"/>
              <a:buChar char="•"/>
            </a:pPr>
            <a:r>
              <a:rPr lang="hi-IN" dirty="0">
                <a:latin typeface="Calibri" panose="020F0502020204030204" pitchFamily="34" charset="0"/>
              </a:rPr>
              <a:t>रोगी विशिष्ट आवश्यकताएं तथा लक्ष्यों से SMBG बारम्बारता और टाईमिंग तय होनी चाहिए।</a:t>
            </a:r>
          </a:p>
          <a:p>
            <a:pPr marL="172924" indent="-172924">
              <a:lnSpc>
                <a:spcPct val="90000"/>
              </a:lnSpc>
              <a:buFont typeface="Arial" panose="020B0604020202020204" pitchFamily="34" charset="0"/>
              <a:buChar char="•"/>
            </a:pPr>
            <a:endParaRPr lang="hi-IN" dirty="0">
              <a:latin typeface="Calibri" panose="020F0502020204030204" pitchFamily="34" charset="0"/>
            </a:endParaRPr>
          </a:p>
          <a:p>
            <a:pPr>
              <a:lnSpc>
                <a:spcPct val="90000"/>
              </a:lnSpc>
            </a:pPr>
            <a:r>
              <a:rPr lang="hi-IN" b="1" dirty="0">
                <a:latin typeface="Calibri" panose="020F0502020204030204" pitchFamily="34" charset="0"/>
              </a:rPr>
              <a:t>CGM</a:t>
            </a:r>
          </a:p>
          <a:p>
            <a:pPr marL="172924" indent="-172924">
              <a:lnSpc>
                <a:spcPct val="90000"/>
              </a:lnSpc>
              <a:buFont typeface="Arial" panose="020B0604020202020204" pitchFamily="34" charset="0"/>
              <a:buChar char="•"/>
            </a:pPr>
            <a:r>
              <a:rPr lang="hi-IN" i="1" u="sng" dirty="0">
                <a:latin typeface="Calibri" panose="020F0502020204030204" pitchFamily="34" charset="0"/>
              </a:rPr>
              <a:t>बीच-बीच में निगरानी की गई या “फ्लैश” CGM उपस्कर rtCGM (वास्तविक समय CGM) उपस्करों से भिन्न होता है। उनमें अलार्म नहीं होता तथा चाहने पर संचार नहीं कर सकते हैं।</a:t>
            </a:r>
          </a:p>
          <a:p>
            <a:pPr marL="172924" indent="-172924">
              <a:lnSpc>
                <a:spcPct val="90000"/>
              </a:lnSpc>
              <a:buFont typeface="Arial" panose="020B0604020202020204" pitchFamily="34" charset="0"/>
              <a:buChar char="•"/>
            </a:pPr>
            <a:r>
              <a:rPr lang="hi-IN" i="0" u="none" strike="noStrike" dirty="0">
                <a:latin typeface="Calibri" panose="020F0502020204030204" pitchFamily="34" charset="0"/>
              </a:rPr>
              <a:t>भली भांति टाइप 1 मधुमेह वाले वयस्क रोगियों में किए गए एक अध्ययन में यह पाया गया कि फ्लैश CGM उपयोगकर्ताप्रयोक्ता, SMBG का इस्तेमाल करने वाले उपयोगकर्ताओंप्रयोक्ता की तुलना में हाइपोग्लाईसमिया में कम समय व्यतीत करते हैं।</a:t>
            </a:r>
            <a:r>
              <a:rPr lang="hi-IN" dirty="0">
                <a:latin typeface="Calibri" panose="020F0502020204030204" pitchFamily="34" charset="0"/>
              </a:rPr>
              <a:t> </a:t>
            </a:r>
          </a:p>
          <a:p>
            <a:pPr marL="172924" indent="-172924">
              <a:lnSpc>
                <a:spcPct val="90000"/>
              </a:lnSpc>
              <a:buFont typeface="Arial" panose="020B0604020202020204" pitchFamily="34" charset="0"/>
              <a:buChar char="•"/>
            </a:pPr>
            <a:r>
              <a:rPr lang="hi-IN" i="1" u="sng" dirty="0">
                <a:latin typeface="Calibri" panose="020F0502020204030204" pitchFamily="34" charset="0"/>
              </a:rPr>
              <a:t>CGM तथा rtCGM उपस्करों में विभेदों के कारण, चिकित्सकों को मधुमेह से पीड़ित व्यक्तियों के हाइपोग्लाईसमिया के अतीत और जोखिम और साथ ही आर्थिक स्थिति पर विचार करते हुए उचित निगरानी प्रणाली को चुनने में सहायता करनी होगी। </a:t>
            </a:r>
          </a:p>
          <a:p>
            <a:pPr marL="172924" indent="-172924">
              <a:lnSpc>
                <a:spcPct val="90000"/>
              </a:lnSpc>
              <a:buFont typeface="Arial" panose="020B0604020202020204" pitchFamily="34" charset="0"/>
              <a:buChar char="•"/>
            </a:pPr>
            <a:endParaRPr lang="hi-IN" i="1" u="sng" baseline="0" dirty="0">
              <a:latin typeface="Calibri" panose="020F0502020204030204" pitchFamily="34" charset="0"/>
            </a:endParaRPr>
          </a:p>
          <a:p>
            <a:pPr>
              <a:lnSpc>
                <a:spcPct val="90000"/>
              </a:lnSpc>
            </a:pPr>
            <a:r>
              <a:rPr lang="hi-IN" b="1" i="0" u="none" baseline="0" dirty="0">
                <a:latin typeface="Calibri" panose="020F0502020204030204" pitchFamily="34" charset="0"/>
              </a:rPr>
              <a:t>References</a:t>
            </a:r>
            <a:endParaRPr lang="hi-IN" b="0" i="0" u="none" baseline="0" dirty="0">
              <a:latin typeface="Calibri" panose="020F0502020204030204" pitchFamily="34" charset="0"/>
            </a:endParaRPr>
          </a:p>
          <a:p>
            <a:pPr>
              <a:lnSpc>
                <a:spcPct val="90000"/>
              </a:lnSpc>
            </a:pPr>
            <a:r>
              <a:rPr lang="hi-IN" dirty="0">
                <a:latin typeface="Calibri" panose="020F0502020204030204" pitchFamily="34" charset="0"/>
              </a:rPr>
              <a:t>American Diabetes Association </a:t>
            </a:r>
            <a:r>
              <a:rPr lang="hi-IN" i="1" dirty="0">
                <a:latin typeface="Calibri" panose="020F0502020204030204" pitchFamily="34" charset="0"/>
              </a:rPr>
              <a:t>Diabetes Care</a:t>
            </a:r>
            <a:r>
              <a:rPr lang="en-US" dirty="0">
                <a:latin typeface="Calibri" panose="020F0502020204030204" pitchFamily="34" charset="0"/>
              </a:rPr>
              <a:t> </a:t>
            </a:r>
            <a:r>
              <a:rPr lang="hi-IN" dirty="0">
                <a:latin typeface="Calibri" panose="020F0502020204030204" pitchFamily="34" charset="0"/>
              </a:rPr>
              <a:t>2018;41</a:t>
            </a:r>
            <a:r>
              <a:rPr lang="en-US" altLang="zh-CN" dirty="0">
                <a:latin typeface="Calibri" panose="020F0502020204030204" pitchFamily="34" charset="0"/>
              </a:rPr>
              <a:t> </a:t>
            </a:r>
            <a:r>
              <a:rPr lang="hi-IN" dirty="0">
                <a:latin typeface="Calibri" panose="020F0502020204030204" pitchFamily="34" charset="0"/>
              </a:rPr>
              <a:t>(Suppl 1):S71–80</a:t>
            </a:r>
          </a:p>
          <a:p>
            <a:pPr defTabSz="922264">
              <a:lnSpc>
                <a:spcPct val="90000"/>
              </a:lnSpc>
              <a:defRPr/>
            </a:pPr>
            <a:r>
              <a:rPr lang="hi-IN" b="0" i="0" u="none" baseline="0" dirty="0">
                <a:latin typeface="Calibri" panose="020F0502020204030204" pitchFamily="34" charset="0"/>
              </a:rPr>
              <a:t>Bolinder J et al. </a:t>
            </a:r>
            <a:r>
              <a:rPr lang="hi-IN" b="0" i="1" u="none" baseline="0" dirty="0">
                <a:latin typeface="Calibri" panose="020F0502020204030204" pitchFamily="34" charset="0"/>
              </a:rPr>
              <a:t>Lancet </a:t>
            </a:r>
            <a:r>
              <a:rPr lang="hi-IN" b="0" i="0" u="none" baseline="0" dirty="0">
                <a:latin typeface="Calibri" panose="020F0502020204030204" pitchFamily="34" charset="0"/>
              </a:rPr>
              <a:t>2016;388:2254–63</a:t>
            </a:r>
            <a:endParaRPr lang="hi-IN" b="1" i="0" u="none" dirty="0">
              <a:latin typeface="Calibri" panose="020F0502020204030204" pitchFamily="34" charset="0"/>
            </a:endParaRPr>
          </a:p>
          <a:p>
            <a:pPr>
              <a:lnSpc>
                <a:spcPct val="90000"/>
              </a:lnSpc>
            </a:pPr>
            <a:r>
              <a:rPr lang="hi-IN" dirty="0">
                <a:latin typeface="Calibri" panose="020F0502020204030204" pitchFamily="34" charset="0"/>
              </a:rPr>
              <a:t>Haak T et al. </a:t>
            </a:r>
            <a:r>
              <a:rPr lang="hi-IN" i="1" dirty="0">
                <a:latin typeface="Calibri" panose="020F0502020204030204" pitchFamily="34" charset="0"/>
              </a:rPr>
              <a:t>Diabetes Ther</a:t>
            </a:r>
            <a:r>
              <a:rPr lang="hi-IN" dirty="0">
                <a:latin typeface="Calibri" panose="020F0502020204030204" pitchFamily="34" charset="0"/>
              </a:rPr>
              <a:t> 2016;8:1–19</a:t>
            </a:r>
          </a:p>
          <a:p>
            <a:pPr>
              <a:lnSpc>
                <a:spcPct val="90000"/>
              </a:lnSpc>
            </a:pPr>
            <a:r>
              <a:rPr lang="hi-IN" dirty="0">
                <a:latin typeface="Calibri" panose="020F0502020204030204" pitchFamily="34" charset="0"/>
              </a:rPr>
              <a:t>Haak T et al. 2017;8:573–86</a:t>
            </a:r>
            <a:endParaRPr lang="hi-IN" b="0" i="0" u="none"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27</a:t>
            </a:fld>
            <a:endParaRPr lang="hi-IN"/>
          </a:p>
        </p:txBody>
      </p:sp>
    </p:spTree>
    <p:extLst>
      <p:ext uri="{BB962C8B-B14F-4D97-AF65-F5344CB8AC3E}">
        <p14:creationId xmlns:p14="http://schemas.microsoft.com/office/powerpoint/2010/main" val="3318771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sz="800" b="1" u="sng" dirty="0">
                <a:latin typeface="Calibri" panose="020F0502020204030204" pitchFamily="34" charset="0"/>
              </a:rPr>
              <a:t>महत्वपूर्ण बिंदु - तकनीक उतनी ही अच्छी है जितना कि उपयोगकर्ता</a:t>
            </a:r>
            <a:endParaRPr lang="hi-IN" sz="800" dirty="0">
              <a:latin typeface="Calibri" panose="020F0502020204030204" pitchFamily="34" charset="0"/>
            </a:endParaRPr>
          </a:p>
          <a:p>
            <a:pPr marL="172909" lvl="1" indent="-172909">
              <a:buFont typeface="Arial" pitchFamily="34" charset="0"/>
              <a:buChar char="•"/>
            </a:pPr>
            <a:r>
              <a:rPr lang="hi-IN" sz="800" dirty="0">
                <a:latin typeface="Calibri" panose="020F0502020204030204" pitchFamily="34" charset="0"/>
              </a:rPr>
              <a:t>वर्तमान में बहिरंग रोगियों में शर्करा मापने के लिए दो तकनीकें उपलब्ध हैं: प्वाइंट-आफ-केयर (POC) ग्लूकोज़ मीटर्स के साथ केशिका मापन (स्व-मापित रक्त शर्करा [SMBG] </a:t>
            </a:r>
          </a:p>
          <a:p>
            <a:pPr marL="172909" lvl="1" indent="-172909" algn="l">
              <a:buFont typeface="Arial" pitchFamily="34" charset="0"/>
              <a:buChar char="•"/>
            </a:pPr>
            <a:r>
              <a:rPr lang="hi-IN" sz="800" dirty="0">
                <a:latin typeface="Calibri" panose="020F0502020204030204" pitchFamily="34" charset="0"/>
              </a:rPr>
              <a:t>व्यक्तिगत प्रयोग मीटर्स: समस्त रक्त शर्करा मानों के 95% वास्तविक मानों के 15% में होने चाहिए</a:t>
            </a:r>
          </a:p>
          <a:p>
            <a:pPr marL="172800" lvl="1"/>
            <a:r>
              <a:rPr lang="hi-IN" sz="800" dirty="0">
                <a:latin typeface="Calibri" panose="020F0502020204030204" pitchFamily="34" charset="0"/>
              </a:rPr>
              <a:t>99% मीटर मान, वास्तविक मान के 20% में होने चाहिए</a:t>
            </a:r>
          </a:p>
          <a:p>
            <a:pPr marL="172909" lvl="1" indent="-172909">
              <a:buFont typeface="Arial" pitchFamily="34" charset="0"/>
              <a:buChar char="•"/>
            </a:pPr>
            <a:r>
              <a:rPr lang="hi-IN" sz="800" dirty="0">
                <a:latin typeface="Calibri" panose="020F0502020204030204" pitchFamily="34" charset="0"/>
              </a:rPr>
              <a:t>POC 75 mg/dl से अधिक रक्त शर्करा के लिए मीटर मानों के 95% संदर्भ मानों के 12% में होना चाहिए, तथा 75 mg/dl से कम रक्त शर्कराओं के लिए 12 mg/dl में होना चाहिए; और 75 mg/dl से अधिक रक्त शर्करा के लिए मीटर मानों के 98% संदर्भ मानों के 15% में होना चाहिए, तथा 75 mg/dl से कम रक्त शर्कराओं के लिए 15 mg/dl में होना चाहिए।</a:t>
            </a:r>
          </a:p>
          <a:p>
            <a:pPr marL="172909" lvl="1" indent="-172909">
              <a:buFont typeface="Arial" pitchFamily="34" charset="0"/>
              <a:buChar char="•"/>
            </a:pPr>
            <a:r>
              <a:rPr lang="hi-IN" sz="800" dirty="0">
                <a:latin typeface="Calibri" panose="020F0502020204030204" pitchFamily="34" charset="0"/>
              </a:rPr>
              <a:t>निरन्तर शर्करा मॉनिटर्स के साथ अंतरालीय मापन (CGM), दोनो पश्चवर्ती तथा वास्तविक समय। </a:t>
            </a:r>
          </a:p>
          <a:p>
            <a:pPr marL="172909" lvl="1" indent="-172909">
              <a:buFont typeface="Arial" pitchFamily="34" charset="0"/>
              <a:buChar char="•"/>
            </a:pPr>
            <a:r>
              <a:rPr lang="hi-IN" sz="800" dirty="0">
                <a:latin typeface="Calibri" panose="020F0502020204030204" pitchFamily="34" charset="0"/>
              </a:rPr>
              <a:t>इस सापेक्षिक बड़े अनुमत विचलन के बावजूद, Freckmann et al. ने यह पाया कि कई वर्ष पहले यूरोप के बाजार में उपलब्ध 27 में से केवल 15 मीटर ने ही हाइपोग्लाईसमिया में ±15 mg/dL का वर्तमान विश्लेषणात्मक मानक पूरा किया, 27 में से 2 ने ±10 mg/dL को पूरा किया, तथा कोई भी ±5 mg/dL की माप करने में सक्षम नहीं थी।</a:t>
            </a:r>
            <a:r>
              <a:rPr lang="hi-IN" sz="800" baseline="30000" dirty="0">
                <a:latin typeface="Calibri" panose="020F0502020204030204" pitchFamily="34" charset="0"/>
              </a:rPr>
              <a:t>2</a:t>
            </a:r>
          </a:p>
          <a:p>
            <a:pPr marL="172909" lvl="1" indent="-172909">
              <a:buFont typeface="Arial" pitchFamily="34" charset="0"/>
              <a:buChar char="•"/>
            </a:pPr>
            <a:r>
              <a:rPr lang="hi-IN" sz="800" dirty="0">
                <a:latin typeface="Calibri" panose="020F0502020204030204" pitchFamily="34" charset="0"/>
              </a:rPr>
              <a:t>मौजूदा वास्तविक-समय CGM के संबंध . 40-80 mg/dL की रेंज में केवल 60-73% नमूनों में ही सटीकता को पाया जा सकता है।</a:t>
            </a:r>
            <a:r>
              <a:rPr lang="hi-IN" sz="800" baseline="30000" dirty="0">
                <a:latin typeface="Calibri" panose="020F0502020204030204" pitchFamily="34" charset="0"/>
              </a:rPr>
              <a:t>3,4</a:t>
            </a:r>
          </a:p>
          <a:p>
            <a:pPr marL="172909" lvl="1" indent="-172909">
              <a:buFont typeface="Arial" pitchFamily="34" charset="0"/>
              <a:buChar char="•"/>
            </a:pPr>
            <a:r>
              <a:rPr lang="hi-IN" sz="800" dirty="0">
                <a:latin typeface="Calibri" panose="020F0502020204030204" pitchFamily="34" charset="0"/>
              </a:rPr>
              <a:t>POC मीटर्स की तरह, CGM की सटीकता अस्पताल में भर्ती रोगियों में एकाधिक कारकों से नकारात्मक रूप से प्रभावित होती है तथा उन्हीं समान कारकों से प्रभावित POC मीटर्स के साथ ही उनका अंशाकन किया जाता है, इसलिए CGM वर्तमान में अस्पताल में भर्ती रोगियों के लिए ग्लाईसीमिक प्रबंधन के लिए CGM की सिफारिश नहीं की जाती है।</a:t>
            </a:r>
            <a:r>
              <a:rPr lang="hi-IN" sz="800" baseline="30000" dirty="0">
                <a:latin typeface="Calibri" panose="020F0502020204030204" pitchFamily="34" charset="0"/>
              </a:rPr>
              <a:t>1</a:t>
            </a:r>
          </a:p>
          <a:p>
            <a:pPr marL="172909" lvl="1" indent="-172909">
              <a:buFont typeface="Arial" pitchFamily="34" charset="0"/>
              <a:buChar char="•"/>
            </a:pPr>
            <a:endParaRPr lang="hi-IN" sz="800" baseline="30000" dirty="0">
              <a:latin typeface="Calibri" panose="020F0502020204030204" pitchFamily="34" charset="0"/>
            </a:endParaRPr>
          </a:p>
          <a:p>
            <a:r>
              <a:rPr lang="hi-IN" sz="800" b="1" dirty="0">
                <a:latin typeface="Calibri" panose="020F0502020204030204" pitchFamily="34" charset="0"/>
              </a:rPr>
              <a:t>Reference:</a:t>
            </a:r>
          </a:p>
          <a:p>
            <a:pPr marL="230566" indent="-230566">
              <a:buAutoNum type="arabicPeriod"/>
            </a:pPr>
            <a:r>
              <a:rPr lang="hi-IN" sz="800" dirty="0">
                <a:latin typeface="Calibri" panose="020F0502020204030204" pitchFamily="34" charset="0"/>
              </a:rPr>
              <a:t>FDA Bulletin 380325, October 2016</a:t>
            </a:r>
          </a:p>
          <a:p>
            <a:pPr marL="230566" indent="-230566">
              <a:buAutoNum type="arabicPeriod"/>
            </a:pPr>
            <a:r>
              <a:rPr lang="hi-IN" sz="800" dirty="0">
                <a:latin typeface="Calibri" panose="020F0502020204030204" pitchFamily="34" charset="0"/>
              </a:rPr>
              <a:t>Kovatchev, B Hypoglycaemia reduction and accuracy of continuous glucose monitoring. Diabetes Technologies and Therapeutics,</a:t>
            </a:r>
            <a:r>
              <a:rPr lang="en-US" sz="800" dirty="0">
                <a:latin typeface="Calibri" panose="020F0502020204030204" pitchFamily="34" charset="0"/>
              </a:rPr>
              <a:t> </a:t>
            </a:r>
            <a:r>
              <a:rPr lang="hi-IN" sz="800" dirty="0">
                <a:latin typeface="Calibri" panose="020F0502020204030204" pitchFamily="34" charset="0"/>
              </a:rPr>
              <a:t>17:8,</a:t>
            </a:r>
            <a:r>
              <a:rPr lang="en-US" sz="800" dirty="0">
                <a:latin typeface="Calibri" panose="020F0502020204030204" pitchFamily="34" charset="0"/>
              </a:rPr>
              <a:t> </a:t>
            </a:r>
            <a:r>
              <a:rPr lang="hi-IN" sz="800" dirty="0">
                <a:latin typeface="Calibri" panose="020F0502020204030204" pitchFamily="34" charset="0"/>
              </a:rPr>
              <a:t>530-533,</a:t>
            </a:r>
            <a:r>
              <a:rPr lang="en-US" sz="800" dirty="0">
                <a:latin typeface="Calibri" panose="020F0502020204030204" pitchFamily="34" charset="0"/>
              </a:rPr>
              <a:t> </a:t>
            </a:r>
            <a:r>
              <a:rPr lang="hi-IN" sz="800" dirty="0">
                <a:latin typeface="Calibri" panose="020F0502020204030204" pitchFamily="34" charset="0"/>
              </a:rPr>
              <a:t>2015</a:t>
            </a:r>
          </a:p>
          <a:p>
            <a:pPr marL="230546" indent="-230546">
              <a:buFont typeface="+mj-lt"/>
              <a:buAutoNum type="arabicPeriod"/>
            </a:pPr>
            <a:r>
              <a:rPr lang="hi-IN" sz="800" dirty="0">
                <a:latin typeface="Calibri" panose="020F0502020204030204" pitchFamily="34" charset="0"/>
              </a:rPr>
              <a:t>Seaquist ER, Anderson J, Childs B, et al. </a:t>
            </a:r>
            <a:r>
              <a:rPr lang="hi-IN" sz="800" dirty="0">
                <a:latin typeface="Calibri" panose="020F0502020204030204" pitchFamily="34" charset="0"/>
                <a:hlinkClick r:id="rId3"/>
              </a:rPr>
              <a:t>Hypoglycaemia and diabetes: a report of a workgroup of the American Diabetes Association and the Endocrine Society.</a:t>
            </a:r>
            <a:r>
              <a:rPr lang="en-US" sz="800" dirty="0">
                <a:latin typeface="Calibri" panose="020F0502020204030204" pitchFamily="34" charset="0"/>
              </a:rPr>
              <a:t> </a:t>
            </a:r>
            <a:r>
              <a:rPr lang="hi-IN" sz="800" i="1" dirty="0">
                <a:latin typeface="Calibri" panose="020F0502020204030204" pitchFamily="34" charset="0"/>
              </a:rPr>
              <a:t>Diabetes Care</a:t>
            </a:r>
            <a:r>
              <a:rPr lang="hi-IN" sz="800" dirty="0">
                <a:latin typeface="Calibri" panose="020F0502020204030204" pitchFamily="34" charset="0"/>
              </a:rPr>
              <a:t>.</a:t>
            </a:r>
            <a:r>
              <a:rPr lang="en-US" sz="800" dirty="0">
                <a:latin typeface="Calibri" panose="020F0502020204030204" pitchFamily="34" charset="0"/>
              </a:rPr>
              <a:t> </a:t>
            </a:r>
            <a:r>
              <a:rPr lang="hi-IN" sz="800" dirty="0">
                <a:latin typeface="Calibri" panose="020F0502020204030204" pitchFamily="34" charset="0"/>
              </a:rPr>
              <a:t>2013;36:1384-1495.</a:t>
            </a:r>
          </a:p>
          <a:p>
            <a:pPr marL="230546" indent="-230546">
              <a:buFont typeface="+mj-lt"/>
              <a:buAutoNum type="arabicPeriod"/>
            </a:pPr>
            <a:r>
              <a:rPr lang="hi-IN" sz="800" dirty="0">
                <a:latin typeface="Calibri" panose="020F0502020204030204" pitchFamily="34" charset="0"/>
              </a:rPr>
              <a:t>Freckmann G, Baumstark A, Jendrike N, et al. System accuracy evaluation of 27</a:t>
            </a:r>
            <a:r>
              <a:rPr lang="en-US" sz="800" dirty="0">
                <a:latin typeface="Calibri" panose="020F0502020204030204" pitchFamily="34" charset="0"/>
              </a:rPr>
              <a:t> </a:t>
            </a:r>
            <a:r>
              <a:rPr lang="hi-IN" sz="800" dirty="0">
                <a:latin typeface="Calibri" panose="020F0502020204030204" pitchFamily="34" charset="0"/>
              </a:rPr>
              <a:t>blood glucose monitoring systems according to DIN EN ISO 15197.</a:t>
            </a:r>
            <a:r>
              <a:rPr lang="en-US" sz="800" dirty="0">
                <a:latin typeface="Calibri" panose="020F0502020204030204" pitchFamily="34" charset="0"/>
              </a:rPr>
              <a:t> </a:t>
            </a:r>
            <a:r>
              <a:rPr lang="hi-IN" sz="800" i="1" dirty="0">
                <a:latin typeface="Calibri" panose="020F0502020204030204" pitchFamily="34" charset="0"/>
              </a:rPr>
              <a:t>Diabetes Technol</a:t>
            </a:r>
            <a:r>
              <a:rPr lang="en-US" sz="800" dirty="0">
                <a:latin typeface="Calibri" panose="020F0502020204030204" pitchFamily="34" charset="0"/>
              </a:rPr>
              <a:t> </a:t>
            </a:r>
            <a:r>
              <a:rPr lang="hi-IN" sz="800" i="1" dirty="0">
                <a:latin typeface="Calibri" panose="020F0502020204030204" pitchFamily="34" charset="0"/>
              </a:rPr>
              <a:t>Ther.</a:t>
            </a:r>
            <a:r>
              <a:rPr lang="en-US" sz="800" dirty="0">
                <a:latin typeface="Calibri" panose="020F0502020204030204" pitchFamily="34" charset="0"/>
              </a:rPr>
              <a:t> </a:t>
            </a:r>
            <a:r>
              <a:rPr lang="hi-IN" sz="800" dirty="0">
                <a:latin typeface="Calibri" panose="020F0502020204030204" pitchFamily="34" charset="0"/>
              </a:rPr>
              <a:t>2010;12:221-231.</a:t>
            </a:r>
          </a:p>
          <a:p>
            <a:pPr marL="230546" indent="-230546">
              <a:buFont typeface="+mj-lt"/>
              <a:buAutoNum type="arabicPeriod"/>
            </a:pPr>
            <a:r>
              <a:rPr lang="hi-IN" sz="800" dirty="0">
                <a:latin typeface="Calibri" panose="020F0502020204030204" pitchFamily="34" charset="0"/>
              </a:rPr>
              <a:t>DexCom Seven Plus Continuous Glucose Monitoring System User's Guide [article online], 2012. Available from </a:t>
            </a:r>
            <a:r>
              <a:rPr lang="hi-IN" sz="800" dirty="0">
                <a:latin typeface="Calibri" panose="020F0502020204030204" pitchFamily="34" charset="0"/>
                <a:hlinkClick r:id="rId4"/>
              </a:rPr>
              <a:t>http://dexcom.com/sites/dexcom.com/files/seven-plus/docs/SEVEN_Plus_Users_Guide.pdf</a:t>
            </a:r>
            <a:r>
              <a:rPr lang="hi-IN" sz="800" dirty="0">
                <a:latin typeface="Calibri" panose="020F0502020204030204" pitchFamily="34" charset="0"/>
              </a:rPr>
              <a:t> and </a:t>
            </a:r>
            <a:r>
              <a:rPr lang="hi-IN" sz="800" dirty="0">
                <a:latin typeface="Calibri" panose="020F0502020204030204" pitchFamily="34" charset="0"/>
                <a:hlinkClick r:id="rId5"/>
              </a:rPr>
              <a:t>http://dexcom.com/sites/dexcom.com/files/LBL-011119_Rev_07_User’s_Guide,_G4_US.pdf</a:t>
            </a:r>
            <a:r>
              <a:rPr lang="hi-IN" sz="800" dirty="0">
                <a:latin typeface="Calibri" panose="020F0502020204030204" pitchFamily="34" charset="0"/>
              </a:rPr>
              <a:t>. Accessed July 17,</a:t>
            </a:r>
            <a:r>
              <a:rPr lang="en-US" sz="800" dirty="0">
                <a:latin typeface="Calibri" panose="020F0502020204030204" pitchFamily="34" charset="0"/>
              </a:rPr>
              <a:t> </a:t>
            </a:r>
            <a:r>
              <a:rPr lang="hi-IN" sz="800" dirty="0">
                <a:latin typeface="Calibri" panose="020F0502020204030204" pitchFamily="34" charset="0"/>
              </a:rPr>
              <a:t>2013</a:t>
            </a:r>
          </a:p>
          <a:p>
            <a:pPr marL="230546" indent="-230546">
              <a:buFont typeface="+mj-lt"/>
              <a:buAutoNum type="arabicPeriod"/>
            </a:pPr>
            <a:r>
              <a:rPr lang="hi-IN" sz="800" dirty="0">
                <a:latin typeface="Calibri" panose="020F0502020204030204" pitchFamily="34" charset="0"/>
              </a:rPr>
              <a:t>Medtronic Guardian Real-Time Continuous Glucose Monitoring System User Guide [article online], 2012. Available from </a:t>
            </a:r>
            <a:r>
              <a:rPr lang="hi-IN" sz="800" dirty="0">
                <a:latin typeface="Calibri" panose="020F0502020204030204" pitchFamily="34" charset="0"/>
                <a:hlinkClick r:id="rId6"/>
              </a:rPr>
              <a:t>http://www.medtronicdiabetes.com/support/download-library/user-guides. Accessed July 17</a:t>
            </a:r>
            <a:r>
              <a:rPr lang="hi-IN" sz="800" dirty="0">
                <a:latin typeface="Calibri" panose="020F0502020204030204" pitchFamily="34" charset="0"/>
              </a:rPr>
              <a:t>,</a:t>
            </a:r>
            <a:r>
              <a:rPr lang="en-US" sz="800" dirty="0">
                <a:latin typeface="Calibri" panose="020F0502020204030204" pitchFamily="34" charset="0"/>
              </a:rPr>
              <a:t> </a:t>
            </a:r>
            <a:r>
              <a:rPr lang="hi-IN" sz="800" dirty="0">
                <a:latin typeface="Calibri" panose="020F0502020204030204" pitchFamily="34" charset="0"/>
              </a:rPr>
              <a:t>2013</a:t>
            </a:r>
          </a:p>
        </p:txBody>
      </p:sp>
      <p:sp>
        <p:nvSpPr>
          <p:cNvPr id="4" name="Slide Number Placeholder 3"/>
          <p:cNvSpPr>
            <a:spLocks noGrp="1"/>
          </p:cNvSpPr>
          <p:nvPr>
            <p:ph type="sldNum" sz="quarter" idx="10"/>
          </p:nvPr>
        </p:nvSpPr>
        <p:spPr/>
        <p:txBody>
          <a:bodyPr/>
          <a:lstStyle/>
          <a:p>
            <a:fld id="{0D4F629A-EA1C-443A-9752-1441F7277F7F}" type="slidenum">
              <a:rPr lang="en-US" smtClean="0"/>
              <a:t>28</a:t>
            </a:fld>
            <a:endParaRPr lang="hi-IN"/>
          </a:p>
        </p:txBody>
      </p:sp>
    </p:spTree>
    <p:extLst>
      <p:ext uri="{BB962C8B-B14F-4D97-AF65-F5344CB8AC3E}">
        <p14:creationId xmlns:p14="http://schemas.microsoft.com/office/powerpoint/2010/main" val="1924874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ये बिन्दु बताते हैं कि रोगी कितनी भली प्रकार से अपने रक्त शर्करा स्तरों की निगरानी करने में समर्थ है</a:t>
            </a:r>
            <a:r>
              <a:rPr lang="hi-IN" dirty="0">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BEF14A7D-F155-41DF-B356-CD1DD01E02CB}" type="slidenum">
              <a:rPr lang="en-US" smtClean="0"/>
              <a:pPr/>
              <a:t>29</a:t>
            </a:fld>
            <a:endParaRPr lang="hi-IN"/>
          </a:p>
        </p:txBody>
      </p:sp>
    </p:spTree>
    <p:extLst>
      <p:ext uri="{BB962C8B-B14F-4D97-AF65-F5344CB8AC3E}">
        <p14:creationId xmlns:p14="http://schemas.microsoft.com/office/powerpoint/2010/main" val="2519988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इन प्रश्नों का उपयोग हाइपोग्लाईसीमिया के संबंध में दर्शकों के परिचय का आकलन करने, और वे अपने रोगियों को कितनी बार शिक्षित करते हैं, यह जानने के लिए किया जाता है।</a:t>
            </a:r>
          </a:p>
          <a:p>
            <a:endParaRPr lang="hi-IN" dirty="0">
              <a:latin typeface="Calibri" panose="020F0502020204030204" pitchFamily="34" charset="0"/>
            </a:endParaRPr>
          </a:p>
          <a:p>
            <a:r>
              <a:rPr lang="hi-IN" dirty="0">
                <a:latin typeface="Calibri" panose="020F0502020204030204" pitchFamily="34" charset="0"/>
              </a:rPr>
              <a:t>उत्तर और नोट्स: </a:t>
            </a:r>
          </a:p>
          <a:p>
            <a:r>
              <a:rPr lang="hi-IN" dirty="0">
                <a:latin typeface="Calibri" panose="020F0502020204030204" pitchFamily="34" charset="0"/>
              </a:rPr>
              <a:t>1) क</a:t>
            </a:r>
          </a:p>
          <a:p>
            <a:r>
              <a:rPr lang="hi-IN" dirty="0">
                <a:latin typeface="Calibri" panose="020F0502020204030204" pitchFamily="34" charset="0"/>
              </a:rPr>
              <a:t>2) हर उस रोगी की स्क्रीनिंग करनी चाहिए जो ऐसी दवाएं अर्थात SU, ग्लिनाइड्स, और/या इंसुलिन लेते हैं जिनसे उन्हें जोखिम हो सकता है।</a:t>
            </a:r>
            <a:r>
              <a:rPr lang="hi-IN" b="0" baseline="0" dirty="0">
                <a:latin typeface="Calibri" panose="020F0502020204030204" pitchFamily="34" charset="0"/>
              </a:rPr>
              <a:t> </a:t>
            </a:r>
          </a:p>
          <a:p>
            <a:r>
              <a:rPr lang="hi-IN" dirty="0">
                <a:latin typeface="Calibri" panose="020F0502020204030204" pitchFamily="34" charset="0"/>
              </a:rPr>
              <a:t>3) इस प्रकार हम इसे उपचार योजना में बदल रहे हैं। अग्रिम रूप से योजना बनाना महत्वपूर्ण है और यह सुनिश्चित करना कि कोई भी ऐसा व्यक्ति जिसे हाइपोग्लाईसीमिया का जोखिम है, वह अपने साथ उपचार लेकर चलता है। यदि वे समर्थ हैं, तो उन्हें उपचार से पहले अपनी रक्त शर्करा (ब्लड ग्लूकोज़) की निगरानी करनी चाहिए तथा अनुवर्ती BG अवश्य करना चाहिए।</a:t>
            </a:r>
          </a:p>
          <a:p>
            <a:r>
              <a:rPr lang="hi-IN" dirty="0">
                <a:latin typeface="Calibri" panose="020F0502020204030204" pitchFamily="34" charset="0"/>
              </a:rPr>
              <a:t>कोई भी ऐसा व्यक्ति जिसे हाइपोग्लाईसीमिया का जोखिम है, उसे ड्राइविंग से पहले रक्त शर्करा की निगरानी करनी चाहिए। </a:t>
            </a:r>
          </a:p>
          <a:p>
            <a:r>
              <a:rPr lang="hi-IN" dirty="0">
                <a:latin typeface="Calibri" panose="020F0502020204030204" pitchFamily="34" charset="0"/>
              </a:rPr>
              <a:t>4) रोगियों को उनके हाइपोग्लाईसीमिया के जोखिम का प्रबंधन करने के लिए उनके मधुमेह उपचार योजना का सर्वश्रेष्ठ प्रबंधन करने के लिए शिक्षित करना चाहिए। हाइपोग्लाईसीमिया के जोखिम वाले रोगी, हाइपोग्लाईसीमिया के लिए उपचारों की सिफारिश के संबंध में अपने HCP के साथ काम कर सकते हैं, जिसमें रोगी के लक्षणों, जीवनशैली तथा हाइपोग्लाईसीमिया के जोखिम को ध्यान में रखा जाता है।</a:t>
            </a:r>
          </a:p>
        </p:txBody>
      </p:sp>
      <p:sp>
        <p:nvSpPr>
          <p:cNvPr id="4" name="Slide Number Placeholder 3"/>
          <p:cNvSpPr>
            <a:spLocks noGrp="1"/>
          </p:cNvSpPr>
          <p:nvPr>
            <p:ph type="sldNum" sz="quarter" idx="10"/>
          </p:nvPr>
        </p:nvSpPr>
        <p:spPr/>
        <p:txBody>
          <a:bodyPr/>
          <a:lstStyle/>
          <a:p>
            <a:fld id="{BEF14A7D-F155-41DF-B356-CD1DD01E02CB}" type="slidenum">
              <a:rPr lang="en-US" smtClean="0"/>
              <a:pPr/>
              <a:t>3</a:t>
            </a:fld>
            <a:endParaRPr lang="hi-IN"/>
          </a:p>
        </p:txBody>
      </p:sp>
    </p:spTree>
    <p:extLst>
      <p:ext uri="{BB962C8B-B14F-4D97-AF65-F5344CB8AC3E}">
        <p14:creationId xmlns:p14="http://schemas.microsoft.com/office/powerpoint/2010/main" val="3766576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इस स्लाइड में सामान्य इंसुलिन स्रवण तथा अवशोषण अवधि के दौरान खाद्य पदार्थ सेवन के प्रति यह इस प्रकार की प्रतिक्रिया करती है, इन बातों को दर्शाया गया है। </a:t>
            </a:r>
            <a:endParaRPr lang="hi-IN" baseline="0"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हरे क्षेत्र में व्यक्ति द्वारा दिन में तीन बार भोजन के परिसंचालन के दौरान इंसुलिन के एक्शन प्रोफाइल को दर्शाया गया है तथा नारंगी क्षेत्र में भोजन उपरांत समय को दर्शाया गया है जब शर्करा को पेट से अवशोषित किया जा रहा हो और इंसुलिन की क्रिया के अंतर्गत ऊतकों द्वारा ग्रहण किया जा रहा हो।</a:t>
            </a:r>
            <a:r>
              <a:rPr lang="hi-IN" b="0" u="none" baseline="0" dirty="0">
                <a:latin typeface="Calibri" panose="020F0502020204030204" pitchFamily="34" charset="0"/>
              </a:rPr>
              <a:t> </a:t>
            </a:r>
            <a:r>
              <a:rPr lang="hi-IN" dirty="0">
                <a:latin typeface="Calibri" panose="020F0502020204030204" pitchFamily="34" charset="0"/>
              </a:rPr>
              <a:t>ध्यान दें कि यह प्रतिनिधि वक्र है; व्यक्ति भिन्न-भिन्न होते हैं तथा वे अलग-अलग शीर्ष स्तरों (उच्चतम स्तर) तथा इंसुलिन कार्य की अवधि का अनुभव कर सकते हैं। </a:t>
            </a:r>
          </a:p>
          <a:p>
            <a:pPr marL="172924" indent="-172924">
              <a:buFont typeface="Arial" panose="020B0604020202020204" pitchFamily="34" charset="0"/>
              <a:buChar char="•"/>
            </a:pPr>
            <a:r>
              <a:rPr lang="hi-IN" spc="-30" dirty="0">
                <a:latin typeface="Calibri" panose="020F0502020204030204" pitchFamily="34" charset="0"/>
              </a:rPr>
              <a:t>सामान्य शरीर क्रिया विज्ञान (फिज़ियोलॉजी) में, इंसुलिन स्रवण दैनिक खाद्य पदार्थ सेवन को दर्शाता है, जिसमें पूर्ण अवशोषक अवधि में ऐसा होना शामिल किया जाता है।</a:t>
            </a:r>
          </a:p>
          <a:p>
            <a:pPr marL="172924" indent="-172924">
              <a:buFont typeface="Arial" panose="020B0604020202020204" pitchFamily="34" charset="0"/>
              <a:buChar char="•"/>
            </a:pPr>
            <a:r>
              <a:rPr lang="hi-IN" dirty="0">
                <a:latin typeface="Calibri" panose="020F0502020204030204" pitchFamily="34" charset="0"/>
              </a:rPr>
              <a:t>विशिष्ट इंसुलिन प्रोफाइल उस बेसल स्तर को दर्शाता है जो कि विभिन्न भोजन के दौरान बढ़ा हुआ होता है। जब घटे हुए इंसुलिन स्रवण के कारण फिज़ियोलॉजी विफल हो जाती है, तो इसे अवश्य ही प्रतिस्थापित करना चाहिए।</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30</a:t>
            </a:fld>
            <a:endParaRPr lang="hi-IN">
              <a:solidFill>
                <a:prstClr val="black"/>
              </a:solidFill>
              <a:latin typeface="Calibri"/>
            </a:endParaRPr>
          </a:p>
        </p:txBody>
      </p:sp>
    </p:spTree>
    <p:extLst>
      <p:ext uri="{BB962C8B-B14F-4D97-AF65-F5344CB8AC3E}">
        <p14:creationId xmlns:p14="http://schemas.microsoft.com/office/powerpoint/2010/main" val="2151777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इस स्लाइड में सामान्य इंसुलिन स्रवण तथा अवशोषण अवधि के दौरान खाद्य पदार्थ सेवन के प्रति यह इस प्रकार की प्रतिक्रिया करती है, इन बातों को दर्शाया गया है। </a:t>
            </a:r>
            <a:endParaRPr lang="hi-IN" baseline="0"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हरे क्षेत्र में व्यक्ति द्वारा दिन में तीन बार भोजन के परिसंचालन के दौरान इंसुलिन के एक्शन प्रोफाइल को दर्शाया गया है तथा नारंगी क्षेत्र में भोजन उपरांत समय को दर्शाया गया है जब शर्करा को पेट से अवशोषित किया जा रहा हो और इंसुलिन की क्रिया के अंतर्गत ऊतकों द्वारा ग्रहण किया जा रहा हो।</a:t>
            </a:r>
            <a:r>
              <a:rPr lang="hi-IN" b="0" u="none" baseline="0" dirty="0">
                <a:latin typeface="Calibri" panose="020F0502020204030204" pitchFamily="34" charset="0"/>
              </a:rPr>
              <a:t> </a:t>
            </a:r>
            <a:r>
              <a:rPr lang="hi-IN" dirty="0">
                <a:latin typeface="Calibri" panose="020F0502020204030204" pitchFamily="34" charset="0"/>
              </a:rPr>
              <a:t>ध्यान दें कि यह प्रतिनिधि वक्र है; व्यक्ति भिन्न-भिन्न होते हैं तथा वे अलग-अलग शीर्ष स्तरों (उच्चतम स्तर) तथा इंसुलिन कार्य की अवधि का अनुभव कर सकते हैं। </a:t>
            </a:r>
          </a:p>
          <a:p>
            <a:pPr marL="172924" indent="-172924">
              <a:buFont typeface="Arial" panose="020B0604020202020204" pitchFamily="34" charset="0"/>
              <a:buChar char="•"/>
            </a:pPr>
            <a:r>
              <a:rPr lang="hi-IN" spc="-30" dirty="0">
                <a:latin typeface="Calibri" panose="020F0502020204030204" pitchFamily="34" charset="0"/>
              </a:rPr>
              <a:t>सामान्य शरीर क्रिया विज्ञान (फिज़ियोलॉजी) में, इंसुलिन स्रवण दैनिक खाद्य पदार्थ सेवन को दर्शाता है, जिसमें पूर्ण अवशोषक अवधि में ऐसा होना शामिल किया जाता है।</a:t>
            </a:r>
          </a:p>
          <a:p>
            <a:pPr marL="172924" indent="-172924">
              <a:buFont typeface="Arial" panose="020B0604020202020204" pitchFamily="34" charset="0"/>
              <a:buChar char="•"/>
            </a:pPr>
            <a:r>
              <a:rPr lang="hi-IN" dirty="0">
                <a:latin typeface="Calibri" panose="020F0502020204030204" pitchFamily="34" charset="0"/>
              </a:rPr>
              <a:t>विशिष्ट इंसुलिन प्रोफाइल उस बेसल स्तर को दर्शाता है जो कि विभिन्न भोजन के दौरान बढ़ा हुआ होता है। जब घटे हुए इंसुलिन स्रवण के कारण फिज़ियोलॉजी विफल हो जाती है, तो इसे अवश्य ही प्रतिस्थापित करना चाहिए।</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31</a:t>
            </a:fld>
            <a:endParaRPr lang="hi-IN">
              <a:solidFill>
                <a:prstClr val="black"/>
              </a:solidFill>
              <a:latin typeface="Calibri"/>
            </a:endParaRPr>
          </a:p>
        </p:txBody>
      </p:sp>
    </p:spTree>
    <p:extLst>
      <p:ext uri="{BB962C8B-B14F-4D97-AF65-F5344CB8AC3E}">
        <p14:creationId xmlns:p14="http://schemas.microsoft.com/office/powerpoint/2010/main" val="29134795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इस स्लाइड में सामान्य इंसुलिन स्रवण तथा अवशोषण अवधि के दौरान खाद्य पदार्थ सेवन के प्रति यह इस प्रकार की प्रतिक्रिया करती है, इन बातों को दर्शाया गया है। </a:t>
            </a:r>
            <a:endParaRPr lang="hi-IN" baseline="0"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हरे क्षेत्र में व्यक्ति द्वारा दिन में तीन बार भोजन के परिसंचालन के दौरान इंसुलिन के एक्शन प्रोफाइल को दर्शाया गया है तथा नारंगी क्षेत्र में भोजन उपरांत समय को दर्शाया गया है जब शर्करा को पेट से अवशोषित किया जा रहा हो और इंसुलिन की क्रिया के अंतर्गत ऊतकों द्वारा ग्रहण किया जा रहा हो।</a:t>
            </a:r>
            <a:r>
              <a:rPr lang="hi-IN" b="0" u="none" baseline="0" dirty="0">
                <a:latin typeface="Calibri" panose="020F0502020204030204" pitchFamily="34" charset="0"/>
              </a:rPr>
              <a:t> </a:t>
            </a:r>
            <a:r>
              <a:rPr lang="hi-IN" dirty="0">
                <a:latin typeface="Calibri" panose="020F0502020204030204" pitchFamily="34" charset="0"/>
              </a:rPr>
              <a:t>ध्यान दें कि यह प्रतिनिधि वक्र है; व्यक्ति भिन्न-भिन्न होते हैं तथा वे अलग-अलग शीर्ष स्तरों (उच्चतम स्तर) तथा इंसुलिन कार्य की अवधि का अनुभव कर सकते हैं। </a:t>
            </a:r>
          </a:p>
          <a:p>
            <a:pPr marL="172924" indent="-172924">
              <a:buFont typeface="Arial" panose="020B0604020202020204" pitchFamily="34" charset="0"/>
              <a:buChar char="•"/>
            </a:pPr>
            <a:r>
              <a:rPr lang="hi-IN" spc="-30" dirty="0">
                <a:latin typeface="Calibri" panose="020F0502020204030204" pitchFamily="34" charset="0"/>
              </a:rPr>
              <a:t>सामान्य शरीर क्रिया विज्ञान (फिज़ियोलॉजी) में, इंसुलिन स्रवण दैनिक खाद्य पदार्थ सेवन को दर्शाता है, जिसमें पूर्ण अवशोषक अवधि में ऐसा होना शामिल किया जाता है।</a:t>
            </a:r>
          </a:p>
          <a:p>
            <a:pPr marL="172924" indent="-172924">
              <a:buFont typeface="Arial" panose="020B0604020202020204" pitchFamily="34" charset="0"/>
              <a:buChar char="•"/>
            </a:pPr>
            <a:r>
              <a:rPr lang="hi-IN" dirty="0">
                <a:latin typeface="Calibri" panose="020F0502020204030204" pitchFamily="34" charset="0"/>
              </a:rPr>
              <a:t>विशिष्ट इंसुलिन प्रोफाइल उस बेसल स्तर को दर्शाता है जो कि विभिन्न भोजन के दौरान बढ़ा हुआ होता है। जब घटे हुए इंसुलिन स्रवण के कारण फिज़ियोलॉजी विफल हो जाती है, तो इसे अवश्य ही प्रतिस्थापित करना चाहिए।</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32</a:t>
            </a:fld>
            <a:endParaRPr lang="hi-IN">
              <a:solidFill>
                <a:prstClr val="black"/>
              </a:solidFill>
              <a:latin typeface="Calibri"/>
            </a:endParaRPr>
          </a:p>
        </p:txBody>
      </p:sp>
    </p:spTree>
    <p:extLst>
      <p:ext uri="{BB962C8B-B14F-4D97-AF65-F5344CB8AC3E}">
        <p14:creationId xmlns:p14="http://schemas.microsoft.com/office/powerpoint/2010/main" val="4208565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इस स्लाइड में सामान्य इंसुलिन स्रवण तथा अवशोषण अवधि के दौरान खाद्य पदार्थ सेवन के प्रति यह इस प्रकार की प्रतिक्रिया करती है, इन बातों को दर्शाया गया है। </a:t>
            </a:r>
            <a:endParaRPr lang="hi-IN" baseline="0"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हरे क्षेत्र में व्यक्ति द्वारा दिन में तीन बार भोजन के परिसंचालन के दौरान इंसुलिन के एक्शन प्रोफाइल को दर्शाया गया है तथा नारंगी क्षेत्र में भोजन उपरांत समय को दर्शाया गया है जब शर्करा को पेट से अवशोषित किया जा रहा हो और इंसुलिन की क्रिया के अंतर्गत ऊतकों द्वारा ग्रहण किया जा रहा हो।</a:t>
            </a:r>
            <a:r>
              <a:rPr lang="hi-IN" b="0" u="none" baseline="0" dirty="0">
                <a:latin typeface="Calibri" panose="020F0502020204030204" pitchFamily="34" charset="0"/>
              </a:rPr>
              <a:t> </a:t>
            </a:r>
            <a:r>
              <a:rPr lang="hi-IN" dirty="0">
                <a:latin typeface="Calibri" panose="020F0502020204030204" pitchFamily="34" charset="0"/>
              </a:rPr>
              <a:t>ध्यान दें कि यह प्रतिनिधि वक्र है; व्यक्ति भिन्न-भिन्न होते हैं तथा वे अलग-अलग शीर्ष स्तरों (उच्चतम स्तर) तथा इंसुलिन कार्य की अवधि का अनुभव कर सकते हैं। </a:t>
            </a:r>
          </a:p>
          <a:p>
            <a:pPr marL="172924" indent="-172924">
              <a:buFont typeface="Arial" panose="020B0604020202020204" pitchFamily="34" charset="0"/>
              <a:buChar char="•"/>
            </a:pPr>
            <a:r>
              <a:rPr lang="hi-IN" spc="-30" dirty="0">
                <a:latin typeface="Calibri" panose="020F0502020204030204" pitchFamily="34" charset="0"/>
              </a:rPr>
              <a:t>सामान्य शरीर क्रिया विज्ञान (फिज़ियोलॉजी) में, इंसुलिन स्रवण दैनिक खाद्य पदार्थ सेवन को दर्शाता है, जिसमें पूर्ण अवशोषक अवधि में ऐसा होना शामिल किया जाता है।</a:t>
            </a:r>
          </a:p>
          <a:p>
            <a:pPr marL="172924" indent="-172924">
              <a:buFont typeface="Arial" panose="020B0604020202020204" pitchFamily="34" charset="0"/>
              <a:buChar char="•"/>
            </a:pPr>
            <a:r>
              <a:rPr lang="hi-IN" dirty="0">
                <a:latin typeface="Calibri" panose="020F0502020204030204" pitchFamily="34" charset="0"/>
              </a:rPr>
              <a:t>विशिष्ट इंसुलिन प्रोफाइल उस बेसल स्तर को दर्शाता है जो कि विभिन्न भोजन के दौरान बढ़ा हुआ होता है। जब घटे हुए इंसुलिन स्रवण के कारण फिज़ियोलॉजी विफल हो जाती है, तो इसे अवश्य ही प्रतिस्थापित करना चाहिए।</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33</a:t>
            </a:fld>
            <a:endParaRPr lang="hi-IN">
              <a:solidFill>
                <a:prstClr val="black"/>
              </a:solidFill>
              <a:latin typeface="Calibri"/>
            </a:endParaRPr>
          </a:p>
        </p:txBody>
      </p:sp>
    </p:spTree>
    <p:extLst>
      <p:ext uri="{BB962C8B-B14F-4D97-AF65-F5344CB8AC3E}">
        <p14:creationId xmlns:p14="http://schemas.microsoft.com/office/powerpoint/2010/main" val="1383233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इस स्लाइड में सामान्य इंसुलिन स्रवण तथा अवशोषण अवधि के दौरान खाद्य पदार्थ सेवन के प्रति यह इस प्रकार की प्रतिक्रिया करती है, इन बातों को दर्शाया गया है। </a:t>
            </a:r>
            <a:endParaRPr lang="hi-IN" baseline="0"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हरे क्षेत्र में व्यक्ति द्वारा दिन में तीन बार भोजन के परिसंचालन के दौरान इंसुलिन के एक्शन प्रोफाइल को दर्शाया गया है तथा नारंगी क्षेत्र में भोजन उपरांत समय को दर्शाया गया है जब शर्करा को पेट से अवशोषित किया जा रहा हो और इंसुलिन की क्रिया के अंतर्गत ऊतकों द्वारा ग्रहण किया जा रहा हो।</a:t>
            </a:r>
            <a:r>
              <a:rPr lang="hi-IN" b="0" u="none" baseline="0" dirty="0">
                <a:latin typeface="Calibri" panose="020F0502020204030204" pitchFamily="34" charset="0"/>
              </a:rPr>
              <a:t> </a:t>
            </a:r>
            <a:r>
              <a:rPr lang="hi-IN" dirty="0">
                <a:latin typeface="Calibri" panose="020F0502020204030204" pitchFamily="34" charset="0"/>
              </a:rPr>
              <a:t>ध्यान दें कि यह प्रतिनिधि वक्र है; व्यक्ति भिन्न-भिन्न होते हैं तथा वे अलग-अलग शीर्ष स्तरों (उच्चतम स्तर) तथा इंसुलिन कार्य की अवधि का अनुभव कर सकते हैं। </a:t>
            </a:r>
          </a:p>
          <a:p>
            <a:pPr marL="172924" indent="-172924">
              <a:buFont typeface="Arial" panose="020B0604020202020204" pitchFamily="34" charset="0"/>
              <a:buChar char="•"/>
            </a:pPr>
            <a:r>
              <a:rPr lang="hi-IN" spc="-30" dirty="0">
                <a:latin typeface="Calibri" panose="020F0502020204030204" pitchFamily="34" charset="0"/>
              </a:rPr>
              <a:t>सामान्य शरीर क्रिया विज्ञान (फिज़ियोलॉजी) में, इंसुलिन स्रवण दैनिक खाद्य पदार्थ सेवन को दर्शाता है, जिसमें पूर्ण अवशोषक अवधि में ऐसा होना शामिल किया जाता है।</a:t>
            </a:r>
          </a:p>
          <a:p>
            <a:pPr marL="172924" indent="-172924">
              <a:buFont typeface="Arial" panose="020B0604020202020204" pitchFamily="34" charset="0"/>
              <a:buChar char="•"/>
            </a:pPr>
            <a:r>
              <a:rPr lang="hi-IN" dirty="0">
                <a:latin typeface="Calibri" panose="020F0502020204030204" pitchFamily="34" charset="0"/>
              </a:rPr>
              <a:t>विशिष्ट इंसुलिन प्रोफाइल उस बेसल स्तर को दर्शाता है जो कि विभिन्न भोजन के दौरान बढ़ा हुआ होता है। जब घटे हुए इंसुलिन स्रवण के कारण फिज़ियोलॉजी विफल हो जाती है, तो इसे अवश्य ही प्रतिस्थापित करना चाहिए।</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34</a:t>
            </a:fld>
            <a:endParaRPr lang="hi-IN">
              <a:solidFill>
                <a:prstClr val="black"/>
              </a:solidFill>
              <a:latin typeface="Calibri"/>
            </a:endParaRPr>
          </a:p>
        </p:txBody>
      </p:sp>
    </p:spTree>
    <p:extLst>
      <p:ext uri="{BB962C8B-B14F-4D97-AF65-F5344CB8AC3E}">
        <p14:creationId xmlns:p14="http://schemas.microsoft.com/office/powerpoint/2010/main" val="3187375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38257938" indent="-37796806">
              <a:defRPr sz="2400">
                <a:solidFill>
                  <a:schemeClr val="tx1"/>
                </a:solidFill>
                <a:latin typeface="Arial" panose="020B0604020202020204" pitchFamily="34" charset="0"/>
                <a:ea typeface="MS PGothic" panose="020B0600070205080204" pitchFamily="34" charset="-128"/>
              </a:defRPr>
            </a:lvl2pPr>
            <a:lvl3pPr marL="1152830" indent="-230566">
              <a:defRPr sz="2400">
                <a:solidFill>
                  <a:schemeClr val="tx1"/>
                </a:solidFill>
                <a:latin typeface="Arial" panose="020B0604020202020204" pitchFamily="34" charset="0"/>
                <a:ea typeface="MS PGothic" panose="020B0600070205080204" pitchFamily="34" charset="-128"/>
              </a:defRPr>
            </a:lvl3pPr>
            <a:lvl4pPr marL="1613962" indent="-230566">
              <a:defRPr sz="2400">
                <a:solidFill>
                  <a:schemeClr val="tx1"/>
                </a:solidFill>
                <a:latin typeface="Arial" panose="020B0604020202020204" pitchFamily="34" charset="0"/>
                <a:ea typeface="MS PGothic" panose="020B0600070205080204" pitchFamily="34" charset="-128"/>
              </a:defRPr>
            </a:lvl4pPr>
            <a:lvl5pPr marL="2075094" indent="-230566">
              <a:defRPr sz="2400">
                <a:solidFill>
                  <a:schemeClr val="tx1"/>
                </a:solidFill>
                <a:latin typeface="Arial" panose="020B0604020202020204" pitchFamily="34" charset="0"/>
                <a:ea typeface="MS PGothic" panose="020B0600070205080204" pitchFamily="34" charset="-128"/>
              </a:defRPr>
            </a:lvl5pPr>
            <a:lvl6pPr marL="2536226"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97357"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58489"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19621"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461132">
              <a:defRPr/>
            </a:pPr>
            <a:fld id="{8CB7E2EF-E376-46FC-BA45-06CD47A00232}" type="slidenum">
              <a:rPr lang="en-US" altLang="en-US" sz="1200">
                <a:solidFill>
                  <a:prstClr val="black"/>
                </a:solidFill>
                <a:latin typeface="Calibri" panose="020F0502020204030204" pitchFamily="34" charset="0"/>
              </a:rPr>
              <a:pPr defTabSz="461132">
                <a:defRPr/>
              </a:pPr>
              <a:t>35</a:t>
            </a:fld>
            <a:endParaRPr lang="hi-IN" altLang="en-US" sz="1200">
              <a:solidFill>
                <a:prstClr val="black"/>
              </a:solidFill>
              <a:latin typeface="Calibri" panose="020F0502020204030204" pitchFamily="34" charset="0"/>
            </a:endParaRPr>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lIns="91265" tIns="44832" rIns="91265" bIns="44832"/>
          <a:lstStyle/>
          <a:p>
            <a:pPr>
              <a:spcBef>
                <a:spcPct val="0"/>
              </a:spcBef>
            </a:pPr>
            <a:r>
              <a:rPr lang="hi-IN" altLang="en-US" dirty="0">
                <a:latin typeface="Calibri" panose="020F0502020204030204" pitchFamily="34" charset="0"/>
              </a:rPr>
              <a:t>विभिन्न प्रकार के इंसुलिन एनालॉग्स के भिन्न-भिन्न फार्माकोकाईनेटिक प्रोफाइल होते हैं। लेकिन, इस तथ्य की पुष्टि की गई है कि प्रत्येक इंसुलिन प्रकार की कार्रवाई के संबंध में प्रत्येक व्यक्ति में बहुत ही अधिक भिन्न प्रतिक्रियाएं होती हैं। इसके अतिरिक्त, वास्तविक स्थितियों में, इंजेक्शन स्थल, खुराक, व्यक्तिगत रोगी विशेषताएं आदि के आधार पर फार्माकोकोईनेटिक वक्र “आदर्शकृत (आइडिएलाइज्ड)” ग्राफ से भिन्न हो सकते हैं। </a:t>
            </a:r>
          </a:p>
          <a:p>
            <a:pPr>
              <a:spcBef>
                <a:spcPct val="0"/>
              </a:spcBef>
            </a:pPr>
            <a:endParaRPr lang="hi-IN" altLang="en-US" dirty="0">
              <a:latin typeface="Calibri" panose="020F0502020204030204" pitchFamily="34" charset="0"/>
            </a:endParaRPr>
          </a:p>
          <a:p>
            <a:pPr>
              <a:spcBef>
                <a:spcPct val="0"/>
              </a:spcBef>
            </a:pPr>
            <a:r>
              <a:rPr lang="hi-IN" altLang="en-US" dirty="0">
                <a:latin typeface="Calibri" panose="020F0502020204030204" pitchFamily="34" charset="0"/>
              </a:rPr>
              <a:t>अतिरिक्त टिप्पणियां:</a:t>
            </a:r>
          </a:p>
          <a:p>
            <a:pPr>
              <a:spcBef>
                <a:spcPct val="0"/>
              </a:spcBef>
            </a:pPr>
            <a:r>
              <a:rPr lang="hi-IN" altLang="en-US" dirty="0">
                <a:latin typeface="Calibri" panose="020F0502020204030204" pitchFamily="34" charset="0"/>
              </a:rPr>
              <a:t>- इंसुलिन के प्रकार, पैकेज इंसर्ट्स आदि प्रत्येक क्षेत्र में भिन्न-भिन्न हो सकते हैं।</a:t>
            </a:r>
          </a:p>
          <a:p>
            <a:pPr>
              <a:spcBef>
                <a:spcPct val="0"/>
              </a:spcBef>
            </a:pPr>
            <a:r>
              <a:rPr lang="hi-IN" altLang="en-US" baseline="0" dirty="0">
                <a:latin typeface="Calibri" panose="020F0502020204030204" pitchFamily="34" charset="0"/>
              </a:rPr>
              <a:t>- व्यवहार में, T2D के अधिकांश रोगियों में दोनों ग्लाइजाइन U300 तथा डेटेमिर दैनिक एक इंजेक्शन से पर्याप्त बेसल प्रतिस्थापन प्रदान कर सकते हैं, लेकिन T1D वाले अनेक रोगियों को ग्लाइजाइन के एक इंजेक्शन की समकक्षता करने के लिए डेटेमिर के दो इंजेक्शनों की आवश्यकता होती है। </a:t>
            </a:r>
          </a:p>
          <a:p>
            <a:pPr>
              <a:spcBef>
                <a:spcPct val="0"/>
              </a:spcBef>
            </a:pPr>
            <a:r>
              <a:rPr lang="hi-IN" altLang="en-US" baseline="0" dirty="0">
                <a:latin typeface="Calibri" panose="020F0502020204030204" pitchFamily="34" charset="0"/>
              </a:rPr>
              <a:t>- नवीनतम इंसुलिन जैसे Fiasp (फिएस्प) की क्रिया तुलनात्मक रूप से थोड़ी तीव्र हो सकती है लेकिन, भोजन के दौरान इंसुलिन स्तरों के ग्लूकोज़ के इन्फलक्स के पर्याप्त होने के लिए अब भी इससे सर्वश्रेष्ठ परिणाम भोजन से पूर्व दिए जाने पर ही मिलते हैं</a:t>
            </a:r>
            <a:endParaRPr lang="hi-IN" altLang="en-US" b="0" u="none" dirty="0">
              <a:latin typeface="Calibri" panose="020F0502020204030204" pitchFamily="34" charset="0"/>
            </a:endParaRPr>
          </a:p>
        </p:txBody>
      </p:sp>
    </p:spTree>
    <p:extLst>
      <p:ext uri="{BB962C8B-B14F-4D97-AF65-F5344CB8AC3E}">
        <p14:creationId xmlns:p14="http://schemas.microsoft.com/office/powerpoint/2010/main" val="32569216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स्लाइड्स की यह श्रृंखला विशिष्ट इंसुलिन रेजिमेन्स के लिए हाइपोग्लाईसीमिया के संबंधित जोखिमों को प्रदर्शित करती है (जो रोगियों द्वारा अनुपालन किए जाने वाले विभिन्न रेजिमेन्स में से कुछ ही परिचायक है) </a:t>
            </a:r>
            <a:r>
              <a:rPr lang="hi-IN" b="0" u="none" baseline="0" dirty="0">
                <a:latin typeface="Calibri" panose="020F0502020204030204" pitchFamily="34" charset="0"/>
              </a:rPr>
              <a:t>हरा क्षेत्र किसी ऐसे व्यक्ति के लिए आदर्शकृत प्लाज़्मा इंसुलिन प्रोफाइल दर्शाता है जो दिन में तीन बार भोजन करता है तथा एक्सोजिनियस इंसुलिन कार्य को काले रंग में दिखाया गया है। लाल उन क्षेत्रों को दर्शाता है जहां पर एक्सोजिनियस इंसुलिन से इंसुलिन अपेक्षित से उच्चतर होगी तथा वहां हाइपोग्लाईसीमिया का जोखिम होगा। </a:t>
            </a:r>
          </a:p>
          <a:p>
            <a:pPr marL="172924" indent="-172924">
              <a:buFont typeface="Arial" panose="020B0604020202020204" pitchFamily="34" charset="0"/>
              <a:buChar char="•"/>
            </a:pPr>
            <a:r>
              <a:rPr lang="hi-IN" b="0" u="none" baseline="0" dirty="0">
                <a:latin typeface="Calibri" panose="020F0502020204030204" pitchFamily="34" charset="0"/>
              </a:rPr>
              <a:t>भिन्न-भिन्न अवशोषण तथा पीक प्रभाव के कारण, NPH में बढ़े हुए हाइपोग्लाईसीमिया जोखिम हो सकते हैं।</a:t>
            </a:r>
          </a:p>
          <a:p>
            <a:pPr marL="172924" indent="-172924">
              <a:buFont typeface="Arial" panose="020B0604020202020204" pitchFamily="34" charset="0"/>
              <a:buChar char="•"/>
            </a:pPr>
            <a:r>
              <a:rPr lang="hi-IN" b="0" u="none" baseline="0" dirty="0">
                <a:latin typeface="Calibri" panose="020F0502020204030204" pitchFamily="34" charset="0"/>
              </a:rPr>
              <a:t>जब हाइपोग्लाईसीमिया का जोखिम बढ़ हुआ होता है, तो रोगी स्नैक सेवन पर विचार कर सकते हैं।</a:t>
            </a:r>
          </a:p>
          <a:p>
            <a:pPr marL="172924" indent="-172924">
              <a:buFont typeface="Arial" panose="020B0604020202020204" pitchFamily="34" charset="0"/>
              <a:buChar char="•"/>
            </a:pPr>
            <a:r>
              <a:rPr lang="hi-IN" dirty="0">
                <a:latin typeface="Calibri" panose="020F0502020204030204" pitchFamily="34" charset="0"/>
              </a:rPr>
              <a:t>प्रत्येक व्यक्ति अलग-अलग होता है, तथा वे भिन्न-भिन्न शीर्ष स्तरों तथा इंसुलिन कार्य की अवधि का अनुभव कर सकते हैं। </a:t>
            </a:r>
          </a:p>
          <a:p>
            <a:pPr marL="172924" indent="-172924">
              <a:buFont typeface="Arial" panose="020B0604020202020204" pitchFamily="34" charset="0"/>
              <a:buChar char="•"/>
            </a:pPr>
            <a:r>
              <a:rPr lang="hi-IN" dirty="0">
                <a:latin typeface="Calibri" panose="020F0502020204030204" pitchFamily="34" charset="0"/>
              </a:rPr>
              <a:t>भोजन के समयों के संबंध में इंसुलिन, पूर्व या नियोजित गतिविधि, इंजेक्शन स्थल की अवस्थिति, तथा इंजेक्शन स्थल पर चकते (धब्बा, क्षतिग्रस्त त्वचा) के जोखिम को प्रभावित कर सकते हैं।</a:t>
            </a: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36</a:t>
            </a:fld>
            <a:endParaRPr lang="hi-IN">
              <a:solidFill>
                <a:prstClr val="black"/>
              </a:solidFill>
              <a:latin typeface="Calibri"/>
            </a:endParaRPr>
          </a:p>
        </p:txBody>
      </p:sp>
    </p:spTree>
    <p:extLst>
      <p:ext uri="{BB962C8B-B14F-4D97-AF65-F5344CB8AC3E}">
        <p14:creationId xmlns:p14="http://schemas.microsoft.com/office/powerpoint/2010/main" val="1143354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रात्रि भोजन के समय लगाए जाने की तुलना में रात को सोते समय NPH का इंजेक्शन लगाने से रात के समय हाइपोग्लाईसीमिया का जोखिम कम हो जाता है। ध्यान दें कि दार्इं ओर लाल क्षेत्र रात्रि भोजन के समय खुराक दिए जाने की तुलना में काफी अधिक छोटा है।</a:t>
            </a: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37</a:t>
            </a:fld>
            <a:endParaRPr lang="hi-IN">
              <a:solidFill>
                <a:prstClr val="black"/>
              </a:solidFill>
              <a:latin typeface="Calibri"/>
            </a:endParaRPr>
          </a:p>
        </p:txBody>
      </p:sp>
    </p:spTree>
    <p:extLst>
      <p:ext uri="{BB962C8B-B14F-4D97-AF65-F5344CB8AC3E}">
        <p14:creationId xmlns:p14="http://schemas.microsoft.com/office/powerpoint/2010/main" val="460391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lang="hi-IN" dirty="0">
                <a:latin typeface="Calibri" panose="020F0502020204030204" pitchFamily="34" charset="0"/>
              </a:rPr>
              <a:t>- इंटरमीडिएट तथा कम समय तक काम करने वाली इंसुलिन के संलग्न प्रभाव, अकेले इंटरमीडिएट एक्टिंग इंसुलिन से सम्बद्ध जोखिम की तुलना में हाइपोग्लाईसीमिया के जोखिम को बढ़ाती हैं।</a:t>
            </a:r>
          </a:p>
          <a:p>
            <a:r>
              <a:rPr lang="hi-IN" dirty="0">
                <a:latin typeface="Calibri" panose="020F0502020204030204" pitchFamily="34" charset="0"/>
              </a:rPr>
              <a:t>- लक्ष्य के समीप निराहार शर्करा से रात्रिकालीन हाइपोग्लाईसीमिया का जोखिम बढ़ जाता है।</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38</a:t>
            </a:fld>
            <a:endParaRPr lang="hi-IN">
              <a:solidFill>
                <a:prstClr val="black"/>
              </a:solidFill>
              <a:latin typeface="Calibri"/>
            </a:endParaRPr>
          </a:p>
        </p:txBody>
      </p:sp>
    </p:spTree>
    <p:extLst>
      <p:ext uri="{BB962C8B-B14F-4D97-AF65-F5344CB8AC3E}">
        <p14:creationId xmlns:p14="http://schemas.microsoft.com/office/powerpoint/2010/main" val="3264561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 नाश्ते तथा रात्रि भोजन के समय प्रीमिक्स इंसुलिन की दिन में दो बार खुराक (जामुनी में तीव्र कार्य करने वाली इंसुलिन; NPH काले में) रात के समय हाइपोग्लाईसीमिया के जोखिम को बढ़ाती है, जैसा कि अकेले NPH के साथ खुराक देने से होता है।</a:t>
            </a:r>
          </a:p>
          <a:p>
            <a:pPr defTabSz="922264">
              <a:defRPr/>
            </a:pPr>
            <a:r>
              <a:rPr lang="hi-IN" dirty="0">
                <a:latin typeface="Calibri" panose="020F0502020204030204" pitchFamily="34" charset="0"/>
              </a:rPr>
              <a:t>- प्रीमिक्स लक्ष्य के समीप निराहार शर्करा रात्रिकालीन हाइपोग्लाईसीमिया के जोखिम को बढ़ाएगी</a:t>
            </a:r>
          </a:p>
        </p:txBody>
      </p:sp>
      <p:sp>
        <p:nvSpPr>
          <p:cNvPr id="4" name="Slide Number Placeholder 3"/>
          <p:cNvSpPr>
            <a:spLocks noGrp="1"/>
          </p:cNvSpPr>
          <p:nvPr>
            <p:ph type="sldNum" sz="quarter" idx="10"/>
          </p:nvPr>
        </p:nvSpPr>
        <p:spPr/>
        <p:txBody>
          <a:bodyPr/>
          <a:lstStyle/>
          <a:p>
            <a:fld id="{0D4F629A-EA1C-443A-9752-1441F7277F7F}" type="slidenum">
              <a:rPr lang="en-US" smtClean="0"/>
              <a:t>39</a:t>
            </a:fld>
            <a:endParaRPr lang="hi-IN"/>
          </a:p>
        </p:txBody>
      </p:sp>
    </p:spTree>
    <p:extLst>
      <p:ext uri="{BB962C8B-B14F-4D97-AF65-F5344CB8AC3E}">
        <p14:creationId xmlns:p14="http://schemas.microsoft.com/office/powerpoint/2010/main" val="578425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4</a:t>
            </a:fld>
            <a:endParaRPr lang="hi-IN">
              <a:solidFill>
                <a:prstClr val="black"/>
              </a:solidFill>
            </a:endParaRPr>
          </a:p>
        </p:txBody>
      </p:sp>
    </p:spTree>
    <p:extLst>
      <p:ext uri="{BB962C8B-B14F-4D97-AF65-F5344CB8AC3E}">
        <p14:creationId xmlns:p14="http://schemas.microsoft.com/office/powerpoint/2010/main" val="11082463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D4F629A-EA1C-443A-9752-1441F7277F7F}" type="slidenum">
              <a:rPr lang="en-US" smtClean="0"/>
              <a:t>40</a:t>
            </a:fld>
            <a:endParaRPr lang="hi-IN"/>
          </a:p>
        </p:txBody>
      </p:sp>
    </p:spTree>
    <p:extLst>
      <p:ext uri="{BB962C8B-B14F-4D97-AF65-F5344CB8AC3E}">
        <p14:creationId xmlns:p14="http://schemas.microsoft.com/office/powerpoint/2010/main" val="32131305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i-IN" sz="1200" kern="1200" dirty="0">
                <a:solidFill>
                  <a:schemeClr val="tx1"/>
                </a:solidFill>
                <a:effectLst/>
                <a:latin typeface="+mn-lt"/>
                <a:ea typeface="+mn-ea"/>
                <a:cs typeface="+mn-cs"/>
              </a:rPr>
              <a:t>- यह पथ्य बेसल (इंटरमीडिएट या दीर्घकालिक कार्य – तथा भोजन से संबंधित अल्पकाल तक कार्य करने वाली इंसुलिन या इंसुलिन पम्प का इस्तेमाल करने वाला पथ्य) का संयोजन हो सकता है। यह ध्यान दिया जाना चाहिए कि इंसुलिन पम्प बेसल दर भिन्न-भिन्न हो सकती है। </a:t>
            </a:r>
            <a:endParaRPr lang="en-US" sz="1200" kern="1200" dirty="0">
              <a:solidFill>
                <a:schemeClr val="tx1"/>
              </a:solidFill>
              <a:effectLst/>
              <a:latin typeface="+mn-lt"/>
              <a:ea typeface="+mn-ea"/>
              <a:cs typeface="+mn-cs"/>
            </a:endParaRPr>
          </a:p>
          <a:p>
            <a:pPr fontAlgn="base"/>
            <a:r>
              <a:rPr lang="hi-IN" sz="1200" kern="1200" dirty="0">
                <a:solidFill>
                  <a:schemeClr val="tx1"/>
                </a:solidFill>
                <a:effectLst/>
                <a:latin typeface="+mn-lt"/>
                <a:ea typeface="+mn-ea"/>
                <a:cs typeface="+mn-cs"/>
              </a:rPr>
              <a:t>-इंजेक्शनों के साथ</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बेसल इंसुलिन</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इंसुलिन के इंजेक्शनों जैसे </a:t>
            </a:r>
            <a:r>
              <a:rPr lang="en-US" sz="1200" kern="1200" dirty="0">
                <a:solidFill>
                  <a:schemeClr val="tx1"/>
                </a:solidFill>
                <a:effectLst/>
                <a:latin typeface="+mn-lt"/>
                <a:ea typeface="+mn-ea"/>
                <a:cs typeface="+mn-cs"/>
              </a:rPr>
              <a:t>NPH </a:t>
            </a:r>
            <a:r>
              <a:rPr lang="hi-IN" sz="1200" kern="1200" dirty="0">
                <a:solidFill>
                  <a:schemeClr val="tx1"/>
                </a:solidFill>
                <a:effectLst/>
                <a:latin typeface="+mn-lt"/>
                <a:ea typeface="+mn-ea"/>
                <a:cs typeface="+mn-cs"/>
              </a:rPr>
              <a:t>या लेवेमीर के माध्यम से दिन में दो बार बेसल इंसुलिन प्रदान की जा सकती है</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जिसके साथ जीवनशैली गतिविधियों के संबंध में खुराक दिए जाने की लोचशीलता संभव होती है</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या दिन में एक बार बहुत लंबे समय तक कार्य करने वाली इंसुलिन जैसे डेग्लूडेक तथा ग्लारजीन </a:t>
            </a:r>
            <a:r>
              <a:rPr lang="en-US" sz="1200" kern="1200" dirty="0">
                <a:solidFill>
                  <a:schemeClr val="tx1"/>
                </a:solidFill>
                <a:effectLst/>
                <a:latin typeface="+mn-lt"/>
                <a:ea typeface="+mn-ea"/>
                <a:cs typeface="+mn-cs"/>
              </a:rPr>
              <a:t>U</a:t>
            </a:r>
            <a:r>
              <a:rPr lang="hi-IN" sz="1200" kern="1200" dirty="0">
                <a:solidFill>
                  <a:schemeClr val="tx1"/>
                </a:solidFill>
                <a:effectLst/>
                <a:latin typeface="+mn-lt"/>
                <a:ea typeface="+mn-ea"/>
                <a:cs typeface="+mn-cs"/>
              </a:rPr>
              <a:t> 300। कुछ लोगों के लिए</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विशेष रूप से इंसुलिन की कमी वाले </a:t>
            </a:r>
            <a:r>
              <a:rPr lang="en-US" sz="1200" kern="1200" dirty="0">
                <a:solidFill>
                  <a:schemeClr val="tx1"/>
                </a:solidFill>
                <a:effectLst/>
                <a:latin typeface="+mn-lt"/>
                <a:ea typeface="+mn-ea"/>
                <a:cs typeface="+mn-cs"/>
              </a:rPr>
              <a:t>T</a:t>
            </a:r>
            <a:r>
              <a:rPr lang="hi-IN" sz="1200" kern="12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D </a:t>
            </a:r>
            <a:r>
              <a:rPr lang="hi-IN" sz="1200" kern="1200" dirty="0">
                <a:solidFill>
                  <a:schemeClr val="tx1"/>
                </a:solidFill>
                <a:effectLst/>
                <a:latin typeface="+mn-lt"/>
                <a:ea typeface="+mn-ea"/>
                <a:cs typeface="+mn-cs"/>
              </a:rPr>
              <a:t>वाले रोगियों में</a:t>
            </a:r>
            <a:r>
              <a:rPr lang="en-US" sz="1200" kern="1200" dirty="0">
                <a:solidFill>
                  <a:schemeClr val="tx1"/>
                </a:solidFill>
                <a:effectLst/>
                <a:latin typeface="+mn-lt"/>
                <a:ea typeface="+mn-ea"/>
                <a:cs typeface="+mn-cs"/>
              </a:rPr>
              <a:t>,</a:t>
            </a:r>
            <a:r>
              <a:rPr lang="hi-IN" sz="1200" kern="1200" dirty="0">
                <a:solidFill>
                  <a:schemeClr val="tx1"/>
                </a:solidFill>
                <a:effectLst/>
                <a:latin typeface="+mn-lt"/>
                <a:ea typeface="+mn-ea"/>
                <a:cs typeface="+mn-cs"/>
              </a:rPr>
              <a:t> लेवेमीर या ग्लारजीन </a:t>
            </a:r>
            <a:r>
              <a:rPr lang="en-US" sz="1200" kern="1200" dirty="0">
                <a:solidFill>
                  <a:schemeClr val="tx1"/>
                </a:solidFill>
                <a:effectLst/>
                <a:latin typeface="+mn-lt"/>
                <a:ea typeface="+mn-ea"/>
                <a:cs typeface="+mn-cs"/>
              </a:rPr>
              <a:t>U</a:t>
            </a:r>
            <a:r>
              <a:rPr lang="hi-IN" sz="1200" kern="1200" dirty="0">
                <a:solidFill>
                  <a:schemeClr val="tx1"/>
                </a:solidFill>
                <a:effectLst/>
                <a:latin typeface="+mn-lt"/>
                <a:ea typeface="+mn-ea"/>
                <a:cs typeface="+mn-cs"/>
              </a:rPr>
              <a:t>100 दिन में एक बार दिए जाने पर बेसल इंसुलिन प्रदान कर सकती है। </a:t>
            </a:r>
            <a:endParaRPr lang="en-US" sz="1200" kern="1200" dirty="0">
              <a:solidFill>
                <a:schemeClr val="tx1"/>
              </a:solidFill>
              <a:effectLst/>
              <a:latin typeface="+mn-lt"/>
              <a:ea typeface="+mn-ea"/>
              <a:cs typeface="+mn-cs"/>
            </a:endParaRPr>
          </a:p>
          <a:p>
            <a:pPr fontAlgn="base"/>
            <a:r>
              <a:rPr lang="hi-IN" sz="1200" kern="1200" dirty="0">
                <a:solidFill>
                  <a:schemeClr val="tx1"/>
                </a:solidFill>
                <a:effectLst/>
                <a:latin typeface="+mn-lt"/>
                <a:ea typeface="+mn-ea"/>
                <a:cs typeface="+mn-cs"/>
              </a:rPr>
              <a:t>- बेसल-बोलुस पथ्य के साथ इंजेक्शन</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बिना पम्प का इस्तेमाल किए फिजियोलॉजिकल इंसुलिन प्राप्त करने के लिए सबसे समीपवर्ती है।</a:t>
            </a:r>
            <a:endParaRPr lang="en-US" sz="1200" kern="1200" dirty="0">
              <a:solidFill>
                <a:schemeClr val="tx1"/>
              </a:solidFill>
              <a:effectLst/>
              <a:latin typeface="+mn-lt"/>
              <a:ea typeface="+mn-ea"/>
              <a:cs typeface="+mn-cs"/>
            </a:endParaRPr>
          </a:p>
          <a:p>
            <a:pPr fontAlgn="base"/>
            <a:r>
              <a:rPr lang="hi-IN" sz="1200" kern="1200" dirty="0">
                <a:solidFill>
                  <a:schemeClr val="tx1"/>
                </a:solidFill>
                <a:effectLst/>
                <a:latin typeface="+mn-lt"/>
                <a:ea typeface="+mn-ea"/>
                <a:cs typeface="+mn-cs"/>
              </a:rPr>
              <a:t>- पम्प के इस्तेमाल से अतिरिक्त लाभ प्राप्त होते हैं जैसे दिन भर भिन्न भिन्न बेसल स्तर</a:t>
            </a:r>
            <a:r>
              <a:rPr lang="en-US" sz="1200" kern="1200" dirty="0">
                <a:solidFill>
                  <a:schemeClr val="tx1"/>
                </a:solidFill>
                <a:effectLst/>
                <a:latin typeface="+mn-lt"/>
                <a:ea typeface="+mn-ea"/>
                <a:cs typeface="+mn-cs"/>
              </a:rPr>
              <a:t>, </a:t>
            </a:r>
            <a:r>
              <a:rPr lang="hi-IN" sz="1200" kern="1200" dirty="0">
                <a:solidFill>
                  <a:schemeClr val="tx1"/>
                </a:solidFill>
                <a:effectLst/>
                <a:latin typeface="+mn-lt"/>
                <a:ea typeface="+mn-ea"/>
                <a:cs typeface="+mn-cs"/>
              </a:rPr>
              <a:t>अलग-अलग बोलुस प्रोफाइल तथा अग्रणी हाइपोग्लाईसीमिया का पूर्वानुमान लगाने की संभावना और </a:t>
            </a:r>
            <a:r>
              <a:rPr lang="en-US" sz="1200" kern="1200" dirty="0">
                <a:solidFill>
                  <a:schemeClr val="tx1"/>
                </a:solidFill>
                <a:effectLst/>
                <a:latin typeface="+mn-lt"/>
                <a:ea typeface="+mn-ea"/>
                <a:cs typeface="+mn-cs"/>
              </a:rPr>
              <a:t>CMBG </a:t>
            </a:r>
            <a:r>
              <a:rPr lang="hi-IN" sz="1200" kern="1200" dirty="0">
                <a:solidFill>
                  <a:schemeClr val="tx1"/>
                </a:solidFill>
                <a:effectLst/>
                <a:latin typeface="+mn-lt"/>
                <a:ea typeface="+mn-ea"/>
                <a:cs typeface="+mn-cs"/>
              </a:rPr>
              <a:t>से कनेक्ट होने पर निषेचन रोकना।</a:t>
            </a: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41</a:t>
            </a:fld>
            <a:endParaRPr lang="hi-IN">
              <a:solidFill>
                <a:prstClr val="black"/>
              </a:solidFill>
              <a:latin typeface="Calibri"/>
            </a:endParaRPr>
          </a:p>
        </p:txBody>
      </p:sp>
    </p:spTree>
    <p:extLst>
      <p:ext uri="{BB962C8B-B14F-4D97-AF65-F5344CB8AC3E}">
        <p14:creationId xmlns:p14="http://schemas.microsoft.com/office/powerpoint/2010/main" val="32156311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sz="1000" dirty="0">
                <a:latin typeface="Calibri" panose="020F0502020204030204" pitchFamily="34" charset="0"/>
              </a:rPr>
              <a:t>दीर्घ अवधि टाइप 1 मधुमेह वाले लगभग 25% रोगी तथा इंसुलिन की आवश्यकता वाले 10% टाइप 2 रोगी तथाकथित रूप से हाइपोग्लाईसीमिया (IAH) के शुरू होने का अनुमान लगाने की कम योग्यता से प्रभावित हुए हैं।</a:t>
            </a:r>
            <a:endParaRPr lang="hi-IN" sz="1000" b="0" u="none" dirty="0">
              <a:latin typeface="Calibri" panose="020F0502020204030204" pitchFamily="34" charset="0"/>
            </a:endParaRPr>
          </a:p>
          <a:p>
            <a:pPr marL="172924" indent="-172924">
              <a:buFont typeface="Arial" panose="020B0604020202020204" pitchFamily="34" charset="0"/>
              <a:buChar char="•"/>
            </a:pPr>
            <a:r>
              <a:rPr lang="hi-IN" sz="1000" b="0" u="none" dirty="0">
                <a:latin typeface="Calibri" panose="020F0502020204030204" pitchFamily="34" charset="0"/>
              </a:rPr>
              <a:t>Geddes et al के एक प्रकाशन में, 2 वर्ष की अवधि के दौरान यादृच्छिक चयन द्वारा टाइप 1 मधुमेह से पीड़ित पांच से अठारह रोगियों को भर्ती किया गया तथा Gold et al द्वारा वर्णित विधि का प्रयोग करते हुए बेसलाइन विशेषताओं तथा उनकी हाइपोग्लाईसीमिया स्थिति के आकलन को प्रलेखित करते हुए एक प्रश्नावली को पूरा किया गया</a:t>
            </a:r>
          </a:p>
          <a:p>
            <a:pPr marL="634056" lvl="1" indent="-172924">
              <a:buFont typeface="Arial" panose="020B0604020202020204" pitchFamily="34" charset="0"/>
              <a:buChar char="•"/>
            </a:pPr>
            <a:r>
              <a:rPr lang="hi-IN" sz="1000" b="0" u="none" dirty="0">
                <a:latin typeface="Calibri" panose="020F0502020204030204" pitchFamily="34" charset="0"/>
              </a:rPr>
              <a:t>उनके द्वारा पिछले वर्ष के दौरान अनुभव किए गए गंभीर हाइपोग्लाईसीमिया की घटनाओं को पश्चवर्ती रूप से रिकार्ड किया गया।</a:t>
            </a:r>
          </a:p>
          <a:p>
            <a:pPr marL="634056" lvl="1" indent="-172924">
              <a:buFont typeface="Arial" panose="020B0604020202020204" pitchFamily="34" charset="0"/>
              <a:buChar char="•"/>
            </a:pPr>
            <a:r>
              <a:rPr lang="hi-IN" sz="1000" b="0" u="none" dirty="0">
                <a:latin typeface="Calibri" panose="020F0502020204030204" pitchFamily="34" charset="0"/>
              </a:rPr>
              <a:t>ऐसे रोगी जो विकृत हाइपोग्लाईसीमिया जागरूकता रखते थे, उनमें गंभीर हाइपोग्लाईसीमिया घटनाओं की 6 गुणा उच्चतर बारम्बारता थी</a:t>
            </a:r>
          </a:p>
          <a:p>
            <a:pPr marL="634056" lvl="1" indent="-172924">
              <a:buFont typeface="Arial" panose="020B0604020202020204" pitchFamily="34" charset="0"/>
              <a:buChar char="•"/>
            </a:pPr>
            <a:r>
              <a:rPr lang="hi-IN" sz="1000" b="0" u="none" dirty="0">
                <a:latin typeface="Calibri" panose="020F0502020204030204" pitchFamily="34" charset="0"/>
              </a:rPr>
              <a:t>हाइपोग्लाईसीमिया के बढ़े हुए जोखिम के परिणामस्वरूप चिंता और परेशानी की बढ़ी हुई अनुभूति, उच्चतर रक्त शर्करा स्तर, जीवन की घटी हुई गुणवत्ता, तंत्रिका संबंधी परिवर्तन, शैक्षणिक/पेशे से संबंधित समस्याएं, चोट का बढ़ा हुआ जोखिम, प्रतिबंधित मनोरंजन, तथा अंतरवैयक्तिक संबंधों से जुड़ा तनाव देखा गया</a:t>
            </a:r>
          </a:p>
          <a:p>
            <a:pPr marL="172924" indent="-172924">
              <a:buFont typeface="Arial" panose="020B0604020202020204" pitchFamily="34" charset="0"/>
              <a:buChar char="•"/>
            </a:pPr>
            <a:r>
              <a:rPr lang="hi-IN" sz="1000" b="0" u="none" dirty="0">
                <a:latin typeface="Calibri" panose="020F0502020204030204" pitchFamily="34" charset="0"/>
              </a:rPr>
              <a:t>Schopman et al. ने इंसुलिन उपचारित के साथ T2D 122 लोगों से डेटा प्राप्त किया। हाइपोग्लाईसीमिया जागरूकता स्थिति तथा पिछले वर्ष गंभीर हाइपोग्लाईसीमिया की बारम्बारता का अनुमान लगाने के लिए एक प्रश्नावली का प्रयोग किया गया।</a:t>
            </a:r>
          </a:p>
          <a:p>
            <a:pPr marL="634056" lvl="1" indent="-172924">
              <a:buFont typeface="Arial" panose="020B0604020202020204" pitchFamily="34" charset="0"/>
              <a:buChar char="•"/>
            </a:pPr>
            <a:r>
              <a:rPr lang="hi-IN" sz="1000" b="0" u="none" dirty="0">
                <a:latin typeface="Calibri" panose="020F0502020204030204" pitchFamily="34" charset="0"/>
              </a:rPr>
              <a:t>ख़राब जागरूकता की व्याप्ति 9.8% थी</a:t>
            </a:r>
          </a:p>
          <a:p>
            <a:pPr marL="634056" lvl="1" indent="-172924">
              <a:buFont typeface="Arial" panose="020B0604020202020204" pitchFamily="34" charset="0"/>
              <a:buChar char="•"/>
            </a:pPr>
            <a:r>
              <a:rPr lang="hi-IN" sz="1000" b="0" u="none" dirty="0">
                <a:latin typeface="Calibri" panose="020F0502020204030204" pitchFamily="34" charset="0"/>
              </a:rPr>
              <a:t>IAH वाले उपसमूह में, गंभीर हाइपोग्लाईसीमिया की बारम्बारता, सामान्य जागरूकता की तुलना मे 17 गुणा अधिक थी, तथा उनमें जैव रसायन हाइपोग्लाईसीमिया की 5 गुणा घटनाएं हुई थीं।</a:t>
            </a:r>
          </a:p>
          <a:p>
            <a:endParaRPr lang="hi-IN" sz="1000" b="0" u="none" dirty="0">
              <a:latin typeface="Calibri" panose="020F0502020204030204" pitchFamily="34" charset="0"/>
            </a:endParaRPr>
          </a:p>
          <a:p>
            <a:pPr defTabSz="922264">
              <a:defRPr/>
            </a:pPr>
            <a:r>
              <a:rPr lang="hi-IN" sz="1000" dirty="0">
                <a:latin typeface="Calibri" panose="020F0502020204030204" pitchFamily="34" charset="0"/>
              </a:rPr>
              <a:t>Geddes J et al. </a:t>
            </a:r>
            <a:r>
              <a:rPr lang="hi-IN" sz="1000" i="1" dirty="0">
                <a:latin typeface="Calibri" panose="020F0502020204030204" pitchFamily="34" charset="0"/>
              </a:rPr>
              <a:t>Diabet Med </a:t>
            </a:r>
            <a:r>
              <a:rPr lang="hi-IN" sz="1000" dirty="0">
                <a:latin typeface="Calibri" panose="020F0502020204030204" pitchFamily="34" charset="0"/>
              </a:rPr>
              <a:t>2008,</a:t>
            </a:r>
            <a:r>
              <a:rPr lang="en-US" sz="1000" dirty="0">
                <a:latin typeface="Calibri" panose="020F0502020204030204" pitchFamily="34" charset="0"/>
              </a:rPr>
              <a:t> </a:t>
            </a:r>
            <a:r>
              <a:rPr lang="hi-IN" sz="1000" dirty="0">
                <a:latin typeface="Calibri" panose="020F0502020204030204" pitchFamily="34" charset="0"/>
              </a:rPr>
              <a:t>25:</a:t>
            </a:r>
            <a:r>
              <a:rPr lang="en-US" sz="1000" dirty="0">
                <a:latin typeface="Calibri" panose="020F0502020204030204" pitchFamily="34" charset="0"/>
              </a:rPr>
              <a:t> </a:t>
            </a:r>
            <a:r>
              <a:rPr lang="hi-IN" sz="1000" dirty="0">
                <a:latin typeface="Calibri" panose="020F0502020204030204" pitchFamily="34" charset="0"/>
              </a:rPr>
              <a:t>501-4.</a:t>
            </a:r>
          </a:p>
          <a:p>
            <a:pPr defTabSz="922264">
              <a:defRPr/>
            </a:pPr>
            <a:r>
              <a:rPr lang="hi-IN" sz="1000" dirty="0">
                <a:latin typeface="Calibri" panose="020F0502020204030204" pitchFamily="34" charset="0"/>
              </a:rPr>
              <a:t>Schopman JE et al. </a:t>
            </a:r>
            <a:r>
              <a:rPr lang="hi-IN" sz="1000" i="1" dirty="0">
                <a:latin typeface="Calibri" panose="020F0502020204030204" pitchFamily="34" charset="0"/>
              </a:rPr>
              <a:t>Diabetes Res Clin Pract</a:t>
            </a:r>
            <a:r>
              <a:rPr lang="en-US" sz="1000" dirty="0">
                <a:latin typeface="Calibri" panose="020F0502020204030204" pitchFamily="34" charset="0"/>
              </a:rPr>
              <a:t> </a:t>
            </a:r>
            <a:r>
              <a:rPr lang="hi-IN" sz="1000" dirty="0">
                <a:latin typeface="Calibri" panose="020F0502020204030204" pitchFamily="34" charset="0"/>
              </a:rPr>
              <a:t>2010;87:64-8</a:t>
            </a:r>
          </a:p>
          <a:p>
            <a:endParaRPr lang="hi-IN" sz="1000" b="0" u="none"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83971C38-9898-43D9-A016-6D273CC93BF2}" type="slidenum">
              <a:rPr lang="en-US" smtClean="0">
                <a:solidFill>
                  <a:prstClr val="black"/>
                </a:solidFill>
              </a:rPr>
              <a:pPr/>
              <a:t>42</a:t>
            </a:fld>
            <a:endParaRPr lang="hi-IN">
              <a:solidFill>
                <a:prstClr val="black"/>
              </a:solidFill>
            </a:endParaRPr>
          </a:p>
        </p:txBody>
      </p:sp>
    </p:spTree>
    <p:extLst>
      <p:ext uri="{BB962C8B-B14F-4D97-AF65-F5344CB8AC3E}">
        <p14:creationId xmlns:p14="http://schemas.microsoft.com/office/powerpoint/2010/main" val="3255032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hi-IN" dirty="0">
                <a:latin typeface="Calibri" panose="020F0502020204030204" pitchFamily="34" charset="0"/>
              </a:rPr>
              <a:t>हाइपोग्लाईसीमिया अनभिज्ञता की गंभीरता रोग की लम्बी अवधि और लगातार कम ग्लाइसेमिक स्तरों के इतिहास से जुड़ी थी।</a:t>
            </a:r>
          </a:p>
          <a:p>
            <a:pPr marL="172924" indent="-172924" defTabSz="922264">
              <a:buFont typeface="Arial" panose="020B0604020202020204" pitchFamily="34" charset="0"/>
              <a:buChar char="•"/>
              <a:defRPr/>
            </a:pPr>
            <a:r>
              <a:rPr lang="hi-IN" dirty="0">
                <a:latin typeface="Calibri" panose="020F0502020204030204" pitchFamily="34" charset="0"/>
              </a:rPr>
              <a:t>वृद्धावस्था और रक्त शर्करा की कमी की दर (सामान्य ग्लूकोज मॉनिटरिंग सिस्टम द्वारा निगरानी के रूप में) निकट-सामान्य स्तरों से, गंभीर हाइपोग्लाइकेमिया के लिए जोखिम कारक थे।</a:t>
            </a:r>
          </a:p>
          <a:p>
            <a:pPr marL="172924" indent="-172924" defTabSz="922264">
              <a:buFont typeface="Arial" panose="020B0604020202020204" pitchFamily="34" charset="0"/>
              <a:buChar char="•"/>
              <a:defRPr/>
            </a:pPr>
            <a:r>
              <a:rPr lang="hi-IN" dirty="0">
                <a:latin typeface="Calibri" panose="020F0502020204030204" pitchFamily="34" charset="0"/>
              </a:rPr>
              <a:t>पिट्सबर्ग एपिडेमियोलॉजी ऑफ मधुमेह कम्प्लीकेशन्स से प्राप्त डेटा यह दर्शाता है कि मधुमेह अवधि, HbA</a:t>
            </a:r>
            <a:r>
              <a:rPr lang="hi-IN" baseline="-25000" dirty="0">
                <a:latin typeface="Calibri" panose="020F0502020204030204" pitchFamily="34" charset="0"/>
              </a:rPr>
              <a:t>1c</a:t>
            </a:r>
            <a:r>
              <a:rPr lang="hi-IN" dirty="0">
                <a:latin typeface="Calibri" panose="020F0502020204030204" pitchFamily="34" charset="0"/>
              </a:rPr>
              <a:t> तथा गहन इंसुलिन थेरेपी द्वारा पुरूषों में हाइपोग्लाईसीमिया अनभिज्ञता का पूर्वानुमान लगाया गया, जबकि गंभीरता और हाइपोग्लाईसीमिया की बारम्बारता, QTc अंतराल और उच्च रक्तदाब महिलाओं के पूर्वानुमानक थे।</a:t>
            </a:r>
          </a:p>
          <a:p>
            <a:pPr marL="172924" indent="-172924" defTabSz="922264">
              <a:buFont typeface="Arial" panose="020B0604020202020204" pitchFamily="34" charset="0"/>
              <a:buChar char="•"/>
              <a:defRPr/>
            </a:pPr>
            <a:endParaRPr lang="hi-IN" dirty="0">
              <a:latin typeface="Calibri" panose="020F0502020204030204" pitchFamily="34" charset="0"/>
            </a:endParaRPr>
          </a:p>
          <a:p>
            <a:pPr defTabSz="922264">
              <a:defRPr/>
            </a:pPr>
            <a:r>
              <a:rPr lang="hi-IN" dirty="0">
                <a:latin typeface="Calibri" panose="020F0502020204030204" pitchFamily="34" charset="0"/>
              </a:rPr>
              <a:t>Seaquist ER et al. </a:t>
            </a:r>
            <a:r>
              <a:rPr lang="hi-IN" i="1" dirty="0">
                <a:latin typeface="Calibri" panose="020F0502020204030204" pitchFamily="34" charset="0"/>
              </a:rPr>
              <a:t>Diabetes Care </a:t>
            </a:r>
            <a:r>
              <a:rPr lang="hi-IN" dirty="0">
                <a:latin typeface="Calibri" panose="020F0502020204030204" pitchFamily="34" charset="0"/>
              </a:rPr>
              <a:t>2013;36:1384–95</a:t>
            </a:r>
          </a:p>
          <a:p>
            <a:pPr defTabSz="922264">
              <a:defRPr/>
            </a:pPr>
            <a:r>
              <a:rPr lang="hi-IN" dirty="0">
                <a:latin typeface="Calibri" panose="020F0502020204030204" pitchFamily="34" charset="0"/>
              </a:rPr>
              <a:t>Martin-Timón I and del Cañizo-Gómez FJ. </a:t>
            </a:r>
            <a:r>
              <a:rPr lang="hi-IN" i="1" dirty="0">
                <a:latin typeface="Calibri" panose="020F0502020204030204" pitchFamily="34" charset="0"/>
              </a:rPr>
              <a:t>World J Diabetes</a:t>
            </a:r>
            <a:r>
              <a:rPr lang="hi-IN" dirty="0">
                <a:latin typeface="Calibri" panose="020F0502020204030204" pitchFamily="34" charset="0"/>
              </a:rPr>
              <a:t>;2015;6:912–26.</a:t>
            </a:r>
          </a:p>
          <a:p>
            <a:pPr defTabSz="922264">
              <a:defRPr/>
            </a:pP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7FAFCF6-9078-A94D-9817-150AF2050684}" type="slidenum">
              <a:rPr lang="en-CA" smtClean="0">
                <a:solidFill>
                  <a:prstClr val="black"/>
                </a:solidFill>
              </a:rPr>
              <a:pPr/>
              <a:t>43</a:t>
            </a:fld>
            <a:endParaRPr lang="hi-IN">
              <a:solidFill>
                <a:prstClr val="black"/>
              </a:solidFill>
            </a:endParaRPr>
          </a:p>
        </p:txBody>
      </p:sp>
    </p:spTree>
    <p:extLst>
      <p:ext uri="{BB962C8B-B14F-4D97-AF65-F5344CB8AC3E}">
        <p14:creationId xmlns:p14="http://schemas.microsoft.com/office/powerpoint/2010/main" val="3394425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44</a:t>
            </a:fld>
            <a:endParaRPr lang="hi-IN">
              <a:solidFill>
                <a:prstClr val="black"/>
              </a:solidFill>
            </a:endParaRPr>
          </a:p>
        </p:txBody>
      </p:sp>
    </p:spTree>
    <p:extLst>
      <p:ext uri="{BB962C8B-B14F-4D97-AF65-F5344CB8AC3E}">
        <p14:creationId xmlns:p14="http://schemas.microsoft.com/office/powerpoint/2010/main" val="751556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45</a:t>
            </a:fld>
            <a:endParaRPr lang="hi-IN">
              <a:solidFill>
                <a:prstClr val="black"/>
              </a:solidFill>
            </a:endParaRPr>
          </a:p>
        </p:txBody>
      </p:sp>
    </p:spTree>
    <p:extLst>
      <p:ext uri="{BB962C8B-B14F-4D97-AF65-F5344CB8AC3E}">
        <p14:creationId xmlns:p14="http://schemas.microsoft.com/office/powerpoint/2010/main" val="18093807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hi-IN" dirty="0">
                <a:latin typeface="Calibri" panose="020F0502020204030204" pitchFamily="34" charset="0"/>
              </a:rPr>
              <a:t>मामला अध्ययन (केस स्टडी) के बुलेट प्वाइंट्स को पढ़ें।</a:t>
            </a:r>
          </a:p>
          <a:p>
            <a:pPr>
              <a:defRPr/>
            </a:pPr>
            <a:r>
              <a:rPr lang="hi-IN" dirty="0">
                <a:latin typeface="Calibri" panose="020F0502020204030204" pitchFamily="34" charset="0"/>
              </a:rPr>
              <a:t>जान लें कि प्रीमिक्स प्रकार देश के अनुसार भिन्न हो सकता है। वक्ता जिस देश में प्रस्तुतीकरण का इस्तेमाल किया जा रहा है, उसके आधार पर प्रीमिक्स इंसुलिन प्रकार को समायोजित कर सकता है। </a:t>
            </a:r>
          </a:p>
          <a:p>
            <a:endParaRPr lang="hi-IN" dirty="0">
              <a:latin typeface="Calibri" panose="020F0502020204030204" pitchFamily="34" charset="0"/>
            </a:endParaRPr>
          </a:p>
          <a:p>
            <a:r>
              <a:rPr lang="hi-IN"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46</a:t>
            </a:fld>
            <a:endParaRPr lang="hi-IN">
              <a:solidFill>
                <a:prstClr val="black"/>
              </a:solidFill>
            </a:endParaRPr>
          </a:p>
        </p:txBody>
      </p:sp>
    </p:spTree>
    <p:extLst>
      <p:ext uri="{BB962C8B-B14F-4D97-AF65-F5344CB8AC3E}">
        <p14:creationId xmlns:p14="http://schemas.microsoft.com/office/powerpoint/2010/main" val="2991668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lang="hi-IN" dirty="0">
                <a:latin typeface="Calibri" panose="020F0502020204030204" pitchFamily="34" charset="0"/>
              </a:rPr>
              <a:t>रोगी से यह पूछना भी अच्छा अभ्यास है कि क्या उन्हें किसी खास व्यवहार (जैसे बढ़ी हुई गतिविधि, निम्न भोजन सेवन</a:t>
            </a:r>
            <a:r>
              <a:rPr lang="hi-IN" dirty="0">
                <a:solidFill>
                  <a:srgbClr val="FF0000"/>
                </a:solidFill>
                <a:latin typeface="Calibri" panose="020F0502020204030204" pitchFamily="34" charset="0"/>
              </a:rPr>
              <a:t>, अतिरिक्त अल्कोहल</a:t>
            </a:r>
            <a:r>
              <a:rPr lang="hi-IN" dirty="0">
                <a:solidFill>
                  <a:schemeClr val="dk1"/>
                </a:solidFill>
                <a:latin typeface="Calibri" panose="020F0502020204030204" pitchFamily="34" charset="0"/>
              </a:rPr>
              <a:t>) के कारण उनमें निम्न रक्त शर्करा विकसित हो सकती है।</a:t>
            </a:r>
            <a:endParaRPr lang="hi-IN" sz="1400" dirty="0">
              <a:solidFill>
                <a:schemeClr val="dk1"/>
              </a:solidFill>
              <a:latin typeface="Calibri" panose="020F0502020204030204" pitchFamily="34" charset="0"/>
            </a:endParaRPr>
          </a:p>
          <a:p>
            <a:endParaRPr lang="hi-IN" b="0" u="none" dirty="0">
              <a:latin typeface="Calibri" panose="020F0502020204030204" pitchFamily="34" charset="0"/>
            </a:endParaRPr>
          </a:p>
          <a:p>
            <a:r>
              <a:rPr lang="hi-IN" b="0" u="none" dirty="0">
                <a:latin typeface="Calibri" panose="020F0502020204030204" pitchFamily="34" charset="0"/>
              </a:rPr>
              <a:t>संभावित समाधान:</a:t>
            </a:r>
          </a:p>
          <a:p>
            <a:pPr marL="171324" indent="-171324" defTabSz="461132">
              <a:buFont typeface="Arial" panose="020B0604020202020204" pitchFamily="34" charset="0"/>
              <a:buChar char="•"/>
              <a:defRPr/>
            </a:pPr>
            <a:r>
              <a:rPr lang="hi-IN" dirty="0">
                <a:latin typeface="Calibri" panose="020F0502020204030204" pitchFamily="34" charset="0"/>
              </a:rPr>
              <a:t>गुर्दे की स्थिति का आकलन करें</a:t>
            </a:r>
          </a:p>
          <a:p>
            <a:pPr marL="171324" indent="-171324" defTabSz="461132">
              <a:buFont typeface="Arial" panose="020B0604020202020204" pitchFamily="34" charset="0"/>
              <a:buChar char="•"/>
            </a:pPr>
            <a:r>
              <a:rPr lang="hi-IN" dirty="0">
                <a:latin typeface="Calibri" panose="020F0502020204030204" pitchFamily="34" charset="0"/>
              </a:rPr>
              <a:t>रात को सोते समय स्नैक सेवन को प्रोत्साहित करें</a:t>
            </a:r>
          </a:p>
          <a:p>
            <a:pPr marL="171324" indent="-171324" defTabSz="461132">
              <a:buFont typeface="Arial" panose="020B0604020202020204" pitchFamily="34" charset="0"/>
              <a:buChar char="•"/>
            </a:pPr>
            <a:r>
              <a:rPr lang="hi-IN" dirty="0">
                <a:latin typeface="Calibri" panose="020F0502020204030204" pitchFamily="34" charset="0"/>
              </a:rPr>
              <a:t>इंसुलिन पथ्य तथा इंसुलिन दिए जाने की तकनीक की समीक्षा करें, जिसमें स्थल और भिन्न-भिन्न अंगों से संबंधित कार्यनीति शामिल है</a:t>
            </a:r>
          </a:p>
          <a:p>
            <a:pPr marL="171324" indent="-171324" defTabSz="461132">
              <a:buFont typeface="Arial" panose="020B0604020202020204" pitchFamily="34" charset="0"/>
              <a:buChar char="•"/>
            </a:pPr>
            <a:r>
              <a:rPr lang="hi-IN" dirty="0">
                <a:latin typeface="Calibri" panose="020F0502020204030204" pitchFamily="34" charset="0"/>
              </a:rPr>
              <a:t>इंसुलिन खुराकों या पथ्य में बदलाव करें</a:t>
            </a:r>
          </a:p>
          <a:p>
            <a:pPr marL="171324" indent="-171324" defTabSz="461132">
              <a:buFont typeface="Arial" panose="020B0604020202020204" pitchFamily="34" charset="0"/>
              <a:buChar char="•"/>
            </a:pPr>
            <a:r>
              <a:rPr lang="hi-IN" dirty="0">
                <a:latin typeface="Calibri" panose="020F0502020204030204" pitchFamily="34" charset="0"/>
              </a:rPr>
              <a:t>रोगी के साथ हाइपोग्लाईसीमिया के संकेतों और लक्षणों की समीक्षा करें, तथा परिवार को शामिल करें </a:t>
            </a:r>
          </a:p>
          <a:p>
            <a:pPr marL="171324" indent="-171324" defTabSz="461132">
              <a:buFont typeface="Arial" panose="020B0604020202020204" pitchFamily="34" charset="0"/>
              <a:buChar char="•"/>
            </a:pPr>
            <a:r>
              <a:rPr lang="hi-IN" dirty="0">
                <a:latin typeface="Calibri" panose="020F0502020204030204" pitchFamily="34" charset="0"/>
              </a:rPr>
              <a:t>सुनिश्चित करें कि रोगी के बिस्तर के पास ही हाइपोग्लाईसीमिया का उपचार उपलब्ध रहता है (ताकि निम्न शर्करा से बचा जा सके)</a:t>
            </a:r>
          </a:p>
          <a:p>
            <a:pPr marL="171324" indent="-171324" defTabSz="461132">
              <a:buFont typeface="Arial" panose="020B0604020202020204" pitchFamily="34" charset="0"/>
              <a:buChar char="•"/>
            </a:pPr>
            <a:r>
              <a:rPr lang="hi-IN" dirty="0">
                <a:latin typeface="Calibri" panose="020F0502020204030204" pitchFamily="34" charset="0"/>
              </a:rPr>
              <a:t>सहायता के लिए फोन या चेतावनी प्रणाली</a:t>
            </a:r>
          </a:p>
          <a:p>
            <a:endParaRPr lang="hi-IN" b="0" u="none" dirty="0">
              <a:latin typeface="Calibri" panose="020F0502020204030204" pitchFamily="34" charset="0"/>
            </a:endParaRPr>
          </a:p>
          <a:p>
            <a:endParaRPr lang="hi-IN" b="0" u="none" dirty="0">
              <a:latin typeface="Calibri" panose="020F0502020204030204" pitchFamily="34" charset="0"/>
            </a:endParaRPr>
          </a:p>
          <a:p>
            <a:r>
              <a:rPr lang="hi-IN" b="0" u="none"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47</a:t>
            </a:fld>
            <a:endParaRPr lang="hi-IN">
              <a:solidFill>
                <a:prstClr val="black"/>
              </a:solidFill>
            </a:endParaRPr>
          </a:p>
        </p:txBody>
      </p:sp>
    </p:spTree>
    <p:extLst>
      <p:ext uri="{BB962C8B-B14F-4D97-AF65-F5344CB8AC3E}">
        <p14:creationId xmlns:p14="http://schemas.microsoft.com/office/powerpoint/2010/main" val="14215103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b="0" u="none" dirty="0">
                <a:latin typeface="Calibri" panose="020F0502020204030204" pitchFamily="34" charset="0"/>
              </a:rPr>
              <a:t>निम्न शर्करा स्तरों के प्रति बदली हुई अनुकूलन शारीरिक प्रतिक्रियाओं के कारण मधुमेह से पीड़ित वयोवृद्ध लोगों को हाइपोग्लाईसीमिया का उच्चतर जोखिम होता है</a:t>
            </a:r>
          </a:p>
          <a:p>
            <a:pPr marL="172924" indent="-172924">
              <a:buFont typeface="Arial" panose="020B0604020202020204" pitchFamily="34" charset="0"/>
              <a:buChar char="•"/>
            </a:pPr>
            <a:endParaRPr lang="hi-IN" b="0" u="none" dirty="0">
              <a:latin typeface="Calibri" panose="020F0502020204030204" pitchFamily="34" charset="0"/>
            </a:endParaRPr>
          </a:p>
          <a:p>
            <a:pPr marL="172924" indent="-172924">
              <a:buFont typeface="Arial" panose="020B0604020202020204" pitchFamily="34" charset="0"/>
              <a:buChar char="•"/>
            </a:pPr>
            <a:r>
              <a:rPr lang="hi-IN" b="0" u="none" dirty="0">
                <a:latin typeface="Calibri" panose="020F0502020204030204" pitchFamily="34" charset="0"/>
              </a:rPr>
              <a:t>लक्षण अलग-अलग हो सकते हैं, जिसमें तंत्रिका संबंधी लक्षण और संज्ञान परिवर्तन अधिक स्पष्ट हो सकते हैं</a:t>
            </a:r>
          </a:p>
          <a:p>
            <a:pPr marL="172924" indent="-172924">
              <a:buFont typeface="Arial" panose="020B0604020202020204" pitchFamily="34" charset="0"/>
              <a:buChar char="•"/>
            </a:pPr>
            <a:r>
              <a:rPr lang="hi-IN" b="0" u="none" dirty="0">
                <a:latin typeface="Calibri" panose="020F0502020204030204" pitchFamily="34" charset="0"/>
              </a:rPr>
              <a:t>उनमें सह-रूग्णताएं हो सकती हैं, जैसे संज्ञान तथा कार्यात्मक हानि, जो हाइपोग्लाईसीमिया की तत्काल पहचान और/या हाइपोग्लाईसीमिया के उचित उपचार में हस्तक्षेप कर सकती हैं।</a:t>
            </a:r>
          </a:p>
          <a:p>
            <a:pPr marL="172924" indent="-172924">
              <a:buFont typeface="Arial" panose="020B0604020202020204" pitchFamily="34" charset="0"/>
              <a:buChar char="•"/>
            </a:pPr>
            <a:r>
              <a:rPr lang="hi-IN" b="0" u="none" dirty="0">
                <a:latin typeface="Calibri" panose="020F0502020204030204" pitchFamily="34" charset="0"/>
              </a:rPr>
              <a:t>हाइपोग्लाईसीमिया से पीड़ित वयोवृद्ध व्यक्तियों को गिरने, गिरने से संबंधित अस्थिभंग, दौरों तथा कोमा और जीर्ण दशाओं, जैसे ज्ञात दुष्क्रिया और हृदय से संबंधित घटनाओं का बढ़ा हुआ जोखिम होता है।</a:t>
            </a:r>
          </a:p>
          <a:p>
            <a:pPr marL="172924" indent="-172924">
              <a:buFont typeface="Arial" panose="020B0604020202020204" pitchFamily="34" charset="0"/>
              <a:buChar char="•"/>
            </a:pPr>
            <a:r>
              <a:rPr lang="hi-IN" b="0" u="none" dirty="0">
                <a:latin typeface="Calibri" panose="020F0502020204030204" pitchFamily="34" charset="0"/>
              </a:rPr>
              <a:t>इसलिए, वयोवृद्ध लोगों में हाइपोग्लाईसीमिया से अति सक्रिय रूप से बचा जाना चाहिए</a:t>
            </a:r>
          </a:p>
          <a:p>
            <a:pPr marL="172924" indent="-172924">
              <a:buFont typeface="Arial" panose="020B0604020202020204" pitchFamily="34" charset="0"/>
              <a:buChar char="•"/>
            </a:pPr>
            <a:endParaRPr lang="hi-IN" b="0" u="none" dirty="0">
              <a:latin typeface="Calibri" panose="020F0502020204030204" pitchFamily="34" charset="0"/>
            </a:endParaRPr>
          </a:p>
          <a:p>
            <a:r>
              <a:rPr lang="hi-IN" b="0" u="none" dirty="0">
                <a:latin typeface="Calibri" panose="020F0502020204030204" pitchFamily="34" charset="0"/>
              </a:rPr>
              <a:t>Sircar M et al. </a:t>
            </a:r>
            <a:r>
              <a:rPr lang="hi-IN" b="0" i="1" u="none" dirty="0">
                <a:latin typeface="Calibri" panose="020F0502020204030204" pitchFamily="34" charset="0"/>
              </a:rPr>
              <a:t>Can J Diabetes</a:t>
            </a:r>
            <a:r>
              <a:rPr lang="hi-IN" b="0" u="none" dirty="0">
                <a:latin typeface="Calibri" panose="020F0502020204030204" pitchFamily="34" charset="0"/>
              </a:rPr>
              <a:t> 2016;40:66–72.</a:t>
            </a:r>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48</a:t>
            </a:fld>
            <a:endParaRPr lang="hi-IN">
              <a:solidFill>
                <a:prstClr val="black"/>
              </a:solidFill>
            </a:endParaRPr>
          </a:p>
        </p:txBody>
      </p:sp>
    </p:spTree>
    <p:extLst>
      <p:ext uri="{BB962C8B-B14F-4D97-AF65-F5344CB8AC3E}">
        <p14:creationId xmlns:p14="http://schemas.microsoft.com/office/powerpoint/2010/main" val="1939076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a:defRPr/>
            </a:pPr>
            <a:r>
              <a:rPr lang="hi-IN" sz="1100" b="0" u="none" dirty="0">
                <a:latin typeface="Calibri" panose="020F0502020204030204" pitchFamily="34" charset="0"/>
              </a:rPr>
              <a:t>ध्यान दें कि वयोवृद्ध वयस्कों में अतिरिक्त जोखिम कारक होते हैं। </a:t>
            </a:r>
          </a:p>
          <a:p>
            <a:pPr>
              <a:defRPr/>
            </a:pPr>
            <a:endParaRPr lang="hi-IN" sz="1100" b="0" u="none" dirty="0">
              <a:latin typeface="Calibri" panose="020F0502020204030204" pitchFamily="34" charset="0"/>
            </a:endParaRPr>
          </a:p>
          <a:p>
            <a:pPr marL="172909" indent="-172909">
              <a:buFont typeface="Arial"/>
              <a:buChar char="•"/>
            </a:pPr>
            <a:r>
              <a:rPr lang="hi-IN" sz="1100" b="0" u="none" dirty="0">
                <a:latin typeface="Calibri" panose="020F0502020204030204" pitchFamily="34" charset="0"/>
              </a:rPr>
              <a:t>हाइपोग्लाईसीमिया के लिए जोखिम कारकों का आकलन, हाइपोग्लाईसीमिया से पीड़ित वयोवृद्ध व्यक्तियों की चिकित्सीय देखभाल का महत्वपूर्ण हिस्सा है। </a:t>
            </a:r>
          </a:p>
          <a:p>
            <a:pPr marL="172909" indent="-172909">
              <a:buFont typeface="Arial"/>
              <a:buChar char="•"/>
            </a:pPr>
            <a:r>
              <a:rPr lang="hi-IN" sz="1100" b="0" u="none" dirty="0">
                <a:latin typeface="Calibri" panose="020F0502020204030204" pitchFamily="34" charset="0"/>
              </a:rPr>
              <a:t>अतिरिक्त जोखिम कारकों में निर्बलता, नज़र संबंधी दोष तथा रक्त शर्करा की निगरानी करने या इंजेक्शन लगाने की अयोग्यता शामिल हैं</a:t>
            </a:r>
          </a:p>
          <a:p>
            <a:pPr marL="172909" indent="-172909">
              <a:buFont typeface="Arial"/>
              <a:buChar char="•"/>
            </a:pPr>
            <a:r>
              <a:rPr lang="hi-IN" sz="1100" b="0" u="none" dirty="0">
                <a:latin typeface="Calibri" panose="020F0502020204030204" pitchFamily="34" charset="0"/>
              </a:rPr>
              <a:t>हाइपोग्लाईसीमिया की रोकथाम, पता लगाने, तथा उपचार के संबंध में रोगी और देखभालकर्ता दोनों की शिक्षा बहुत ही महत्वपूर्ण है</a:t>
            </a:r>
          </a:p>
          <a:p>
            <a:pPr marL="172909" indent="-172909">
              <a:buFont typeface="Arial"/>
              <a:buChar char="•"/>
            </a:pPr>
            <a:r>
              <a:rPr lang="hi-IN" sz="1100" b="0" u="none" dirty="0">
                <a:latin typeface="Calibri" panose="020F0502020204030204" pitchFamily="34" charset="0"/>
              </a:rPr>
              <a:t>आमतौर से, मधुमेह में हाइपोग्लाईसीमिया के जोखिम कारकों में निम्नलिखित शामिल हैं:</a:t>
            </a:r>
          </a:p>
          <a:p>
            <a:pPr marL="634000" lvl="1" indent="-172909">
              <a:buFont typeface="Arial"/>
              <a:buChar char="•"/>
            </a:pPr>
            <a:r>
              <a:rPr lang="hi-IN" sz="1100" b="0" u="none" dirty="0">
                <a:latin typeface="Calibri" panose="020F0502020204030204" pitchFamily="34" charset="0"/>
              </a:rPr>
              <a:t>इंसुलिन और इंसुलिन सेक्रेटागोगस का इस्तेमाल</a:t>
            </a:r>
          </a:p>
          <a:p>
            <a:pPr marL="634000" lvl="1" indent="-172909">
              <a:buFont typeface="Arial"/>
              <a:buChar char="•"/>
            </a:pPr>
            <a:r>
              <a:rPr lang="hi-IN" sz="1100" b="0" u="none" dirty="0">
                <a:latin typeface="Calibri" panose="020F0502020204030204" pitchFamily="34" charset="0"/>
              </a:rPr>
              <a:t>मधुमेह की अवधि</a:t>
            </a:r>
          </a:p>
          <a:p>
            <a:pPr marL="634000" lvl="1" indent="-172909">
              <a:buFont typeface="Arial"/>
              <a:buChar char="•"/>
            </a:pPr>
            <a:r>
              <a:rPr lang="hi-IN" sz="1100" b="0" u="none" dirty="0">
                <a:latin typeface="Calibri" panose="020F0502020204030204" pitchFamily="34" charset="0"/>
              </a:rPr>
              <a:t>पूर्ववर्ती हाइपोग्लाईसीमिया</a:t>
            </a:r>
          </a:p>
          <a:p>
            <a:pPr marL="634000" lvl="1" indent="-172909">
              <a:buFont typeface="Arial"/>
              <a:buChar char="•"/>
            </a:pPr>
            <a:r>
              <a:rPr lang="hi-IN" sz="1100" b="0" u="none" dirty="0">
                <a:latin typeface="Calibri" panose="020F0502020204030204" pitchFamily="34" charset="0"/>
              </a:rPr>
              <a:t>अनियमित भोजन</a:t>
            </a:r>
          </a:p>
          <a:p>
            <a:pPr marL="634000" lvl="1" indent="-172909">
              <a:buFont typeface="Arial"/>
              <a:buChar char="•"/>
            </a:pPr>
            <a:r>
              <a:rPr lang="hi-IN" sz="1100" b="0" u="none" dirty="0">
                <a:latin typeface="Calibri" panose="020F0502020204030204" pitchFamily="34" charset="0"/>
              </a:rPr>
              <a:t>गुर्दे की अपर्याप्तता</a:t>
            </a:r>
          </a:p>
          <a:p>
            <a:pPr marL="634000" lvl="1" indent="-172909">
              <a:buFont typeface="Arial"/>
              <a:buChar char="•"/>
            </a:pPr>
            <a:r>
              <a:rPr lang="hi-IN" sz="1100" b="0" u="none" dirty="0">
                <a:latin typeface="Calibri" panose="020F0502020204030204" pitchFamily="34" charset="0"/>
              </a:rPr>
              <a:t>पिछले 30 दिनों में अस्पताल से छुट्टी</a:t>
            </a:r>
          </a:p>
          <a:p>
            <a:pPr marL="634000" lvl="1" indent="-172909">
              <a:buFont typeface="Arial"/>
              <a:buChar char="•"/>
            </a:pPr>
            <a:r>
              <a:rPr lang="hi-IN" sz="1100" b="0" u="none" dirty="0">
                <a:latin typeface="Calibri" panose="020F0502020204030204" pitchFamily="34" charset="0"/>
              </a:rPr>
              <a:t>बढ़ती आयु</a:t>
            </a:r>
          </a:p>
          <a:p>
            <a:pPr marL="634000" lvl="1" indent="-172909">
              <a:buFont typeface="Arial"/>
              <a:buChar char="•"/>
            </a:pPr>
            <a:r>
              <a:rPr lang="hi-IN" sz="1100" b="0" u="none" dirty="0">
                <a:latin typeface="Calibri" panose="020F0502020204030204" pitchFamily="34" charset="0"/>
              </a:rPr>
              <a:t>श्याम वर्ण (काले रंग की जाति वाले लोग)</a:t>
            </a:r>
          </a:p>
          <a:p>
            <a:pPr marL="634000" lvl="1" indent="-172909">
              <a:buFont typeface="Arial"/>
              <a:buChar char="•"/>
            </a:pPr>
            <a:r>
              <a:rPr lang="hi-IN" sz="1100" b="0" u="none" dirty="0">
                <a:latin typeface="Calibri" panose="020F0502020204030204" pitchFamily="34" charset="0"/>
              </a:rPr>
              <a:t>पांच या अधिक सहवर्ती दवाओं का प्रयोग</a:t>
            </a:r>
          </a:p>
          <a:p>
            <a:pPr marL="634000" lvl="1" indent="-172909">
              <a:buFont typeface="Arial"/>
              <a:buChar char="•"/>
            </a:pPr>
            <a:endParaRPr lang="hi-IN" sz="1100" b="0" u="none" dirty="0">
              <a:latin typeface="Calibri" panose="020F0502020204030204" pitchFamily="34" charset="0"/>
            </a:endParaRPr>
          </a:p>
          <a:p>
            <a:r>
              <a:rPr lang="hi-IN" sz="1100" b="0" u="none" dirty="0">
                <a:latin typeface="Calibri" panose="020F0502020204030204" pitchFamily="34" charset="0"/>
              </a:rPr>
              <a:t>References:</a:t>
            </a:r>
          </a:p>
          <a:p>
            <a:pPr marL="230546" indent="-230546">
              <a:buFont typeface="+mj-lt"/>
              <a:buAutoNum type="arabicPeriod"/>
            </a:pPr>
            <a:r>
              <a:rPr lang="hi-IN" sz="1100" b="0" u="none" spc="-20" dirty="0">
                <a:latin typeface="Calibri" panose="020F0502020204030204" pitchFamily="34" charset="0"/>
              </a:rPr>
              <a:t>Shorr RI, Ray WA, Daugherty JR, Griffin MR. Incidence and risk factors for serious hypoglycaemia in older persons using insulin or sulfonylureas. </a:t>
            </a:r>
            <a:r>
              <a:rPr lang="hi-IN" sz="1100" b="0" i="1" u="none" spc="-20" dirty="0">
                <a:latin typeface="Calibri" panose="020F0502020204030204" pitchFamily="34" charset="0"/>
              </a:rPr>
              <a:t>Arch Intern Med. </a:t>
            </a:r>
            <a:r>
              <a:rPr lang="hi-IN" sz="1100" b="0" u="none" spc="-20" dirty="0">
                <a:latin typeface="Calibri" panose="020F0502020204030204" pitchFamily="34" charset="0"/>
              </a:rPr>
              <a:t>1997;157:1681–1686. </a:t>
            </a:r>
          </a:p>
          <a:p>
            <a:pPr marL="230546" indent="-230546">
              <a:buFont typeface="+mj-lt"/>
              <a:buAutoNum type="arabicPeriod"/>
            </a:pPr>
            <a:r>
              <a:rPr lang="hi-IN" sz="1100" b="0" u="none" dirty="0">
                <a:latin typeface="Calibri" panose="020F0502020204030204" pitchFamily="34" charset="0"/>
              </a:rPr>
              <a:t>Zammitt NN, Frier BM. Hypoglycaemia in type 2</a:t>
            </a:r>
            <a:r>
              <a:rPr lang="en-US" sz="1100" b="0" u="none" dirty="0">
                <a:latin typeface="Calibri" panose="020F0502020204030204" pitchFamily="34" charset="0"/>
              </a:rPr>
              <a:t> </a:t>
            </a:r>
            <a:r>
              <a:rPr lang="hi-IN" sz="1100" b="0" u="none" dirty="0">
                <a:latin typeface="Calibri" panose="020F0502020204030204" pitchFamily="34" charset="0"/>
              </a:rPr>
              <a:t>diabetes: pathophysiology, frequency, and effects of different treatment modalities. </a:t>
            </a:r>
            <a:r>
              <a:rPr lang="hi-IN" sz="1100" b="0" i="1" u="none" dirty="0">
                <a:latin typeface="Calibri" panose="020F0502020204030204" pitchFamily="34" charset="0"/>
              </a:rPr>
              <a:t>Diabetes Care.</a:t>
            </a:r>
            <a:r>
              <a:rPr lang="hi-IN" sz="1100" b="0" u="none" dirty="0">
                <a:latin typeface="Calibri" panose="020F0502020204030204" pitchFamily="34" charset="0"/>
              </a:rPr>
              <a:t> 2005;28:2948–2961. </a:t>
            </a:r>
          </a:p>
          <a:p>
            <a:pPr marL="172909" indent="-172909">
              <a:buFont typeface="Arial"/>
              <a:buChar char="•"/>
            </a:pPr>
            <a:endParaRPr lang="hi-IN" sz="1100" b="0" u="none" dirty="0">
              <a:latin typeface="Calibri" panose="020F0502020204030204" pitchFamily="34" charset="0"/>
            </a:endParaRPr>
          </a:p>
          <a:p>
            <a:endParaRPr lang="hi-IN" sz="1100" b="0" u="none"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49</a:t>
            </a:fld>
            <a:endParaRPr lang="hi-IN">
              <a:solidFill>
                <a:prstClr val="black"/>
              </a:solidFill>
            </a:endParaRPr>
          </a:p>
        </p:txBody>
      </p:sp>
    </p:spTree>
    <p:extLst>
      <p:ext uri="{BB962C8B-B14F-4D97-AF65-F5344CB8AC3E}">
        <p14:creationId xmlns:p14="http://schemas.microsoft.com/office/powerpoint/2010/main" val="1992652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रोगियों में यह अवधारणा चिंता का कारण है कि हाइपोग्लाईसीमिया के प्रबंधन करने की तुलना में इष्टतम शर्करा नियंत्रण कम महत्वपूर्ण है, लेकिन दरअसल ऐसा है नहीं</a:t>
            </a:r>
          </a:p>
          <a:p>
            <a:pPr marL="172924" indent="-172924" defTabSz="922264">
              <a:buFont typeface="Arial" panose="020B0604020202020204" pitchFamily="34" charset="0"/>
              <a:buChar char="•"/>
              <a:defRPr/>
            </a:pPr>
            <a:r>
              <a:rPr lang="hi-IN" dirty="0">
                <a:latin typeface="Calibri" panose="020F0502020204030204" pitchFamily="34" charset="0"/>
              </a:rPr>
              <a:t>मधुमेह से संबंधित जटिलताओं के जोखिम को कम करना शर्करा नियंत्रण को इष्टतम करने का सबसे बड़ा लाभ है।</a:t>
            </a:r>
          </a:p>
          <a:p>
            <a:pPr marL="172924" indent="-172924" defTabSz="922264">
              <a:buFont typeface="Arial" panose="020B0604020202020204" pitchFamily="34" charset="0"/>
              <a:buChar char="•"/>
              <a:defRPr/>
            </a:pPr>
            <a:r>
              <a:rPr lang="hi-IN" dirty="0">
                <a:latin typeface="Calibri" panose="020F0502020204030204" pitchFamily="34" charset="0"/>
              </a:rPr>
              <a:t>इसका संबंध शिक्षा से है। मधुमेह से पीड़ित व्यक्तियों और उनके देखभालकर्ताओं को हाइपोग्लाईसीमिया के जोखिमों को समझने, हाइपोग्लाईसीमिया की घटनाओं की पहचान करना, तथा ग्लाईसीमिक नियंत्रण के साथ समझौता किए बिना उनकी रोकथाम और उपचार करना जानने की आवश्यकता है</a:t>
            </a:r>
          </a:p>
        </p:txBody>
      </p:sp>
      <p:sp>
        <p:nvSpPr>
          <p:cNvPr id="4" name="Slide Number Placeholder 3"/>
          <p:cNvSpPr>
            <a:spLocks noGrp="1"/>
          </p:cNvSpPr>
          <p:nvPr>
            <p:ph type="sldNum" sz="quarter" idx="10"/>
          </p:nvPr>
        </p:nvSpPr>
        <p:spPr/>
        <p:txBody>
          <a:bodyPr/>
          <a:lstStyle/>
          <a:p>
            <a:fld id="{47FAFCF6-9078-A94D-9817-150AF2050684}" type="slidenum">
              <a:rPr lang="en-CA" smtClean="0"/>
              <a:pPr/>
              <a:t>5</a:t>
            </a:fld>
            <a:endParaRPr lang="hi-IN"/>
          </a:p>
        </p:txBody>
      </p:sp>
    </p:spTree>
    <p:extLst>
      <p:ext uri="{BB962C8B-B14F-4D97-AF65-F5344CB8AC3E}">
        <p14:creationId xmlns:p14="http://schemas.microsoft.com/office/powerpoint/2010/main" val="607607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559916"/>
            <a:ext cx="5707662" cy="3667337"/>
          </a:xfrm>
        </p:spPr>
        <p:txBody>
          <a:bodyPr/>
          <a:lstStyle/>
          <a:p>
            <a:pPr marL="172909" indent="-172909">
              <a:buFont typeface="Arial" pitchFamily="34" charset="0"/>
              <a:buChar char="•"/>
            </a:pPr>
            <a:r>
              <a:rPr lang="hi-IN" dirty="0">
                <a:latin typeface="Calibri" panose="020F0502020204030204" pitchFamily="34" charset="0"/>
              </a:rPr>
              <a:t>निम्म स्तरों के प्रति प्रति-नियंत्रक सक्रियण के लिए ग्लाईसीमिक उच्चतम सीमा को अंतरित करके नींद के दौरान हाइपोग्लाईसीमिया के विरूद्ध न्यूरोएन्ड्रोक्राइन सुरक्षा तंत्र बहुत ही कमज़ोर हो जाता है। </a:t>
            </a:r>
          </a:p>
          <a:p>
            <a:endParaRPr lang="hi-IN" dirty="0">
              <a:latin typeface="Calibri" panose="020F0502020204030204" pitchFamily="34" charset="0"/>
            </a:endParaRPr>
          </a:p>
          <a:p>
            <a:r>
              <a:rPr lang="hi-IN" b="1" dirty="0">
                <a:latin typeface="Calibri" panose="020F0502020204030204" pitchFamily="34" charset="0"/>
              </a:rPr>
              <a:t>Reference:</a:t>
            </a:r>
          </a:p>
          <a:p>
            <a:r>
              <a:rPr lang="hi-IN" dirty="0">
                <a:latin typeface="Calibri" panose="020F0502020204030204" pitchFamily="34" charset="0"/>
              </a:rPr>
              <a:t>Jauch-Chara K and Schultes B. </a:t>
            </a:r>
            <a:r>
              <a:rPr lang="hi-IN" i="1" dirty="0">
                <a:latin typeface="Calibri" panose="020F0502020204030204" pitchFamily="34" charset="0"/>
              </a:rPr>
              <a:t>Best Pract Res Clin Endocrinol Metab</a:t>
            </a:r>
            <a:r>
              <a:rPr lang="hi-IN" dirty="0">
                <a:latin typeface="Calibri" panose="020F0502020204030204" pitchFamily="34" charset="0"/>
              </a:rPr>
              <a:t> 2010;24:801–15.</a:t>
            </a: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50</a:t>
            </a:fld>
            <a:endParaRPr lang="hi-IN">
              <a:solidFill>
                <a:prstClr val="black"/>
              </a:solidFill>
            </a:endParaRPr>
          </a:p>
        </p:txBody>
      </p:sp>
    </p:spTree>
    <p:extLst>
      <p:ext uri="{BB962C8B-B14F-4D97-AF65-F5344CB8AC3E}">
        <p14:creationId xmlns:p14="http://schemas.microsoft.com/office/powerpoint/2010/main" val="4467731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hi-IN" dirty="0">
                <a:latin typeface="Calibri" panose="020F0502020204030204" pitchFamily="34" charset="0"/>
              </a:rPr>
              <a:t>हाइपोग्लाईसीमिया का गैर-अनुपाती हिस्सा रात को घटित होता है</a:t>
            </a:r>
          </a:p>
          <a:p>
            <a:pPr marL="172924" indent="-172924" defTabSz="922264">
              <a:buFont typeface="Arial" panose="020B0604020202020204" pitchFamily="34" charset="0"/>
              <a:buChar char="•"/>
              <a:defRPr/>
            </a:pPr>
            <a:r>
              <a:rPr lang="hi-IN" dirty="0">
                <a:latin typeface="Calibri" panose="020F0502020204030204" pitchFamily="34" charset="0"/>
              </a:rPr>
              <a:t>ऐसे अधिकांश रोगी जो रात्रिकालीन हाइपोग्लाईसीमिया घटना का अनुभव करते हैं, उनके द्वारा अगले दिन कार्य करने की क्षमता पर मध्यम से गंभीर प्रभाव सूचित किया है।</a:t>
            </a:r>
          </a:p>
          <a:p>
            <a:pPr marL="172924" indent="-172924" defTabSz="922264">
              <a:buFont typeface="Arial" panose="020B0604020202020204" pitchFamily="34" charset="0"/>
              <a:buChar char="•"/>
              <a:defRPr/>
            </a:pPr>
            <a:r>
              <a:rPr lang="hi-IN" dirty="0">
                <a:latin typeface="Calibri" panose="020F0502020204030204" pitchFamily="34" charset="0"/>
              </a:rPr>
              <a:t>Wilson et al के प्रकाशन में 45 प्रतिभागियों के योगदान के साथ 855 रातों के लिए CGM डेटा का आकलन किया गया है</a:t>
            </a:r>
          </a:p>
          <a:p>
            <a:pPr marL="634056" lvl="1" indent="-172924" defTabSz="922264">
              <a:buFont typeface="Arial" panose="020B0604020202020204" pitchFamily="34" charset="0"/>
              <a:buChar char="•"/>
              <a:defRPr/>
            </a:pPr>
            <a:r>
              <a:rPr lang="hi-IN" dirty="0">
                <a:latin typeface="Calibri" panose="020F0502020204030204" pitchFamily="34" charset="0"/>
              </a:rPr>
              <a:t>उन्होंने यह पता लगाया कि निम्न HbA</a:t>
            </a:r>
            <a:r>
              <a:rPr lang="hi-IN" baseline="-25000" dirty="0">
                <a:latin typeface="Calibri" panose="020F0502020204030204" pitchFamily="34" charset="0"/>
              </a:rPr>
              <a:t>1c</a:t>
            </a:r>
            <a:r>
              <a:rPr lang="hi-IN" dirty="0">
                <a:latin typeface="Calibri" panose="020F0502020204030204" pitchFamily="34" charset="0"/>
              </a:rPr>
              <a:t> स्तर, पिछले दिन व्यायाम, तथा पिछले दिन जैव रसायन हाइपोग्लाईसीमिया रात्रिकालीन हाइपोग्लाईसीमिया की अधिक बारम्बारता से सम्बद्ध थे।</a:t>
            </a:r>
          </a:p>
          <a:p>
            <a:pPr marL="172924" indent="-172924" defTabSz="922264">
              <a:buFont typeface="Arial" panose="020B0604020202020204" pitchFamily="34" charset="0"/>
              <a:buChar char="•"/>
              <a:defRPr/>
            </a:pPr>
            <a:r>
              <a:rPr lang="hi-IN" spc="-20" dirty="0">
                <a:latin typeface="Calibri" panose="020F0502020204030204" pitchFamily="34" charset="0"/>
              </a:rPr>
              <a:t>Bae et al ने 18 चिकित्सीय परीक्षणों के डेटा को पूलबद्ध किया जिसमें जोखिम कारकों की पहचान करने के लिए रात्रिकालीन हाइपोग्लाईसीमिया डेटा को एकत्र किया गया था</a:t>
            </a:r>
          </a:p>
          <a:p>
            <a:pPr marL="634056" lvl="1" indent="-172924" defTabSz="922264">
              <a:buFont typeface="Arial" panose="020B0604020202020204" pitchFamily="34" charset="0"/>
              <a:buChar char="•"/>
              <a:defRPr/>
            </a:pPr>
            <a:r>
              <a:rPr lang="hi-IN" dirty="0">
                <a:latin typeface="Calibri" panose="020F0502020204030204" pitchFamily="34" charset="0"/>
              </a:rPr>
              <a:t>HbA</a:t>
            </a:r>
            <a:r>
              <a:rPr lang="hi-IN" baseline="-25000" dirty="0">
                <a:latin typeface="Calibri" panose="020F0502020204030204" pitchFamily="34" charset="0"/>
              </a:rPr>
              <a:t>1c</a:t>
            </a:r>
            <a:r>
              <a:rPr lang="hi-IN" dirty="0">
                <a:latin typeface="Calibri" panose="020F0502020204030204" pitchFamily="34" charset="0"/>
              </a:rPr>
              <a:t> में कमी, आयु, मधुमेह की अवधि, SU इस्तेमाल, बेसलाइन पर इंसुलिन का पहली बार इस्तेमाल करने वाला (नाएव), डायबेटिक नेफ्रोपैथी, स्त्री लिंग (महिला होना) तथा काले या अफ्रीकी-अमरीकी जाति रात्रिकालीन हाइपोग्लाईसीमिया के बढ़े हुए जोखिम से सकारात्मक रूप से सम्बद्ध थे।</a:t>
            </a:r>
          </a:p>
        </p:txBody>
      </p:sp>
      <p:sp>
        <p:nvSpPr>
          <p:cNvPr id="4" name="Slide Number Placeholder 3"/>
          <p:cNvSpPr>
            <a:spLocks noGrp="1"/>
          </p:cNvSpPr>
          <p:nvPr>
            <p:ph type="sldNum" sz="quarter" idx="10"/>
          </p:nvPr>
        </p:nvSpPr>
        <p:spPr/>
        <p:txBody>
          <a:bodyPr/>
          <a:lstStyle/>
          <a:p>
            <a:fld id="{47FAFCF6-9078-A94D-9817-150AF2050684}" type="slidenum">
              <a:rPr lang="en-CA" smtClean="0">
                <a:solidFill>
                  <a:prstClr val="black"/>
                </a:solidFill>
              </a:rPr>
              <a:pPr/>
              <a:t>51</a:t>
            </a:fld>
            <a:endParaRPr lang="hi-IN">
              <a:solidFill>
                <a:prstClr val="black"/>
              </a:solidFill>
            </a:endParaRPr>
          </a:p>
        </p:txBody>
      </p:sp>
    </p:spTree>
    <p:extLst>
      <p:ext uri="{BB962C8B-B14F-4D97-AF65-F5344CB8AC3E}">
        <p14:creationId xmlns:p14="http://schemas.microsoft.com/office/powerpoint/2010/main" val="7887490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52</a:t>
            </a:fld>
            <a:endParaRPr lang="hi-IN">
              <a:solidFill>
                <a:prstClr val="black"/>
              </a:solidFill>
            </a:endParaRPr>
          </a:p>
        </p:txBody>
      </p:sp>
    </p:spTree>
    <p:extLst>
      <p:ext uri="{BB962C8B-B14F-4D97-AF65-F5344CB8AC3E}">
        <p14:creationId xmlns:p14="http://schemas.microsoft.com/office/powerpoint/2010/main" val="34928961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अल्पकालिक: टाइप 1 मधुमेह वाले व्यक्तियों में महत्वपूर्ण FoH विकसित हो सकते हैं जिनके जीवन की गुणवत्ता, भावनात्मक कल्याण, मधुमेह प्रबंधन तथा ग्लाईसीमिक नियंत्रण पर नकारात्मक प्रभाव पड़ सकता है। इसके परिणामस्वरूप मधुमेह के प्रंबधन के प्रति चिंता में बढ़ोतरी हो सकती है, अपराध और निराशा की भावना, नियंत्रण की हानि की अनुभूति, शर्मिंदगी, रिश्तों संबंधी तनाव तथा अलग रहने का व्यवहार पैदा हो सकता है।</a:t>
            </a:r>
          </a:p>
          <a:p>
            <a:endParaRPr lang="hi-IN" dirty="0">
              <a:latin typeface="Calibri" panose="020F0502020204030204" pitchFamily="34" charset="0"/>
            </a:endParaRPr>
          </a:p>
          <a:p>
            <a:r>
              <a:rPr lang="hi-IN" dirty="0">
                <a:latin typeface="Calibri" panose="020F0502020204030204" pitchFamily="34" charset="0"/>
              </a:rPr>
              <a:t>दीर्घकालिक: मधुमेह से पीड़ित स्कूली आयु के बच्चों में हाइपोग्लाईसीमिया तथा हाइपरग्लाईसीमिया दोनो के साथ अस्थाई संज्ञान दुष्क्रिया हो सकती है, हालांकि गंभीर हाइपोग्लाईसीमिया का संज्ञान कार्य पर दीर्घकालिक निहितार्थ असंभावित दिखाई देता है। किशोरो में, पुनरावृत हाइपोग्लाईसीमिया का अतीत ड्राइविंग लाईसेंस तथा रोजगार को भी प्रभावित कर सकता है।</a:t>
            </a:r>
          </a:p>
          <a:p>
            <a:endParaRPr lang="hi-IN" dirty="0">
              <a:latin typeface="Calibri" panose="020F0502020204030204" pitchFamily="34" charset="0"/>
            </a:endParaRPr>
          </a:p>
          <a:p>
            <a:r>
              <a:rPr lang="hi-IN" dirty="0">
                <a:latin typeface="Calibri" panose="020F0502020204030204" pitchFamily="34" charset="0"/>
              </a:rPr>
              <a:t>Gonder-Frederick L et al. </a:t>
            </a:r>
            <a:r>
              <a:rPr lang="hi-IN" i="1" dirty="0">
                <a:latin typeface="Calibri" panose="020F0502020204030204" pitchFamily="34" charset="0"/>
              </a:rPr>
              <a:t>Diabetes Manag</a:t>
            </a:r>
            <a:r>
              <a:rPr lang="en-US" i="1" dirty="0">
                <a:latin typeface="Calibri" panose="020F0502020204030204" pitchFamily="34" charset="0"/>
              </a:rPr>
              <a:t> </a:t>
            </a:r>
            <a:r>
              <a:rPr lang="hi-IN" i="1" dirty="0">
                <a:latin typeface="Calibri" panose="020F0502020204030204" pitchFamily="34" charset="0"/>
              </a:rPr>
              <a:t>(London)</a:t>
            </a:r>
            <a:r>
              <a:rPr lang="en-US" dirty="0">
                <a:latin typeface="Calibri" panose="020F0502020204030204" pitchFamily="34" charset="0"/>
              </a:rPr>
              <a:t> </a:t>
            </a:r>
            <a:r>
              <a:rPr lang="hi-IN" i="0" dirty="0">
                <a:latin typeface="Calibri" panose="020F0502020204030204" pitchFamily="34" charset="0"/>
              </a:rPr>
              <a:t>2011;1:627-39</a:t>
            </a:r>
            <a:endParaRPr lang="hi-IN" dirty="0">
              <a:latin typeface="Calibri" panose="020F0502020204030204" pitchFamily="34" charset="0"/>
            </a:endParaRPr>
          </a:p>
          <a:p>
            <a:r>
              <a:rPr lang="hi-IN" dirty="0">
                <a:latin typeface="Calibri" panose="020F0502020204030204" pitchFamily="34" charset="0"/>
              </a:rPr>
              <a:t>Abraham MB et al. </a:t>
            </a:r>
            <a:r>
              <a:rPr lang="hi-IN" i="1" dirty="0">
                <a:latin typeface="Calibri" panose="020F0502020204030204" pitchFamily="34" charset="0"/>
              </a:rPr>
              <a:t>Pediatr Diabetes </a:t>
            </a:r>
            <a:r>
              <a:rPr lang="hi-IN" i="0" dirty="0">
                <a:latin typeface="Calibri" panose="020F0502020204030204" pitchFamily="34" charset="0"/>
              </a:rPr>
              <a:t>2018;19</a:t>
            </a:r>
            <a:r>
              <a:rPr lang="en-US" i="0" dirty="0">
                <a:latin typeface="Calibri" panose="020F0502020204030204" pitchFamily="34" charset="0"/>
              </a:rPr>
              <a:t> </a:t>
            </a:r>
            <a:r>
              <a:rPr lang="hi-IN" i="0" dirty="0">
                <a:latin typeface="Calibri" panose="020F0502020204030204" pitchFamily="34" charset="0"/>
              </a:rPr>
              <a:t>(Suppl 27);178-92</a:t>
            </a:r>
          </a:p>
          <a:p>
            <a:r>
              <a:rPr lang="hi-IN" i="0" dirty="0">
                <a:latin typeface="Calibri" panose="020F0502020204030204" pitchFamily="34" charset="0"/>
              </a:rPr>
              <a:t>Cameron FJ et al. </a:t>
            </a:r>
            <a:r>
              <a:rPr lang="hi-IN" i="1" dirty="0">
                <a:latin typeface="Calibri" panose="020F0502020204030204" pitchFamily="34" charset="0"/>
              </a:rPr>
              <a:t>Pediatr Diabetes</a:t>
            </a:r>
            <a:r>
              <a:rPr lang="en-US" dirty="0">
                <a:latin typeface="Calibri" panose="020F0502020204030204" pitchFamily="34" charset="0"/>
              </a:rPr>
              <a:t> </a:t>
            </a:r>
            <a:r>
              <a:rPr lang="hi-IN" i="0" dirty="0">
                <a:latin typeface="Calibri" panose="020F0502020204030204" pitchFamily="34" charset="0"/>
              </a:rPr>
              <a:t>2018;19</a:t>
            </a:r>
            <a:r>
              <a:rPr lang="en-US" i="0" dirty="0">
                <a:latin typeface="Calibri" panose="020F0502020204030204" pitchFamily="34" charset="0"/>
              </a:rPr>
              <a:t> </a:t>
            </a:r>
            <a:r>
              <a:rPr lang="hi-IN" i="0" dirty="0">
                <a:latin typeface="Calibri" panose="020F0502020204030204" pitchFamily="34" charset="0"/>
              </a:rPr>
              <a:t>(Suppl 27):250-61</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53</a:t>
            </a:fld>
            <a:endParaRPr lang="hi-IN"/>
          </a:p>
        </p:txBody>
      </p:sp>
    </p:spTree>
    <p:extLst>
      <p:ext uri="{BB962C8B-B14F-4D97-AF65-F5344CB8AC3E}">
        <p14:creationId xmlns:p14="http://schemas.microsoft.com/office/powerpoint/2010/main" val="2886991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हाइपोग्लाईसीमिया की रोकथाम में मधुमेह शिक्षा महत्वपूर्ण है</a:t>
            </a:r>
          </a:p>
          <a:p>
            <a:pPr marL="172924" indent="-172924">
              <a:buFont typeface="Arial" panose="020B0604020202020204" pitchFamily="34" charset="0"/>
              <a:buChar char="•"/>
            </a:pPr>
            <a:r>
              <a:rPr lang="hi-IN" dirty="0">
                <a:latin typeface="Calibri" panose="020F0502020204030204" pitchFamily="34" charset="0"/>
              </a:rPr>
              <a:t>हाइपोग्लाईसीमिया के लिए जोखिम कारकों के बारे में रोगियों तथा परिवारों को शिक्षित करना चाहिए ताकि उन्हें ऐसे समयों और स्थितियों के बारे में सजग किया जा सके जब शर्करा के संबंध में और अधिक निगरानी की आवश्यकता होती हो और जब उपचार पथ्य को बदलने की ज़रूरत होती हो।</a:t>
            </a:r>
          </a:p>
          <a:p>
            <a:pPr marL="172924" indent="-172924">
              <a:buFont typeface="Arial" panose="020B0604020202020204" pitchFamily="34" charset="0"/>
              <a:buChar char="•"/>
            </a:pPr>
            <a:r>
              <a:rPr lang="hi-IN" dirty="0">
                <a:latin typeface="Calibri" panose="020F0502020204030204" pitchFamily="34" charset="0"/>
              </a:rPr>
              <a:t>यदि अस्पष्ट हाइपोग्लाईसीमिया बार-बार होता है, अस्पष्ट सेलिएक तथा एड्डिसन रोग के बारे में मूल्यांकन पर विचार करना चाहिए।</a:t>
            </a:r>
          </a:p>
          <a:p>
            <a:pPr marL="172924" indent="-172924">
              <a:buFont typeface="Arial" panose="020B0604020202020204" pitchFamily="34" charset="0"/>
              <a:buChar char="•"/>
            </a:pPr>
            <a:r>
              <a:rPr lang="hi-IN" dirty="0">
                <a:latin typeface="Calibri" panose="020F0502020204030204" pitchFamily="34" charset="0"/>
              </a:rPr>
              <a:t>हाइपोग्लाईसीमिया के महत्वपूर्ण डर वाले रोगियों और परिवारों में शैक्षणिक और/या व्यवहारजन्य कार्यनीतियों के माध्यम से अंत:क्षेपों पर विचार किया जा सकता है, हालांकि बच्चों में सीमित साक्ष्य ही उपलब्ध है। </a:t>
            </a:r>
          </a:p>
          <a:p>
            <a:pPr marL="172924" indent="-172924">
              <a:buFont typeface="Arial" panose="020B0604020202020204" pitchFamily="34" charset="0"/>
              <a:buChar char="•"/>
            </a:pPr>
            <a:r>
              <a:rPr lang="hi-IN" dirty="0">
                <a:latin typeface="Calibri" panose="020F0502020204030204" pitchFamily="34" charset="0"/>
              </a:rPr>
              <a:t>वर्तमान में उपलब्ध तकनीक जैसे CGM, ऑटोमेटेड इंसुलिन संस्पेंशन्स (निम्न पर सस्पेंड, या निम्न से पहले सस्पेंड) के कारण हाइपोग्लाईसीमिया की अवधि में कमी हुई है</a:t>
            </a:r>
          </a:p>
          <a:p>
            <a:pPr marL="172924" indent="-172924">
              <a:buFont typeface="Arial" panose="020B0604020202020204" pitchFamily="34" charset="0"/>
              <a:buChar char="•"/>
            </a:pPr>
            <a:r>
              <a:rPr lang="hi-IN" dirty="0">
                <a:latin typeface="Calibri" panose="020F0502020204030204" pitchFamily="34" charset="0"/>
              </a:rPr>
              <a:t>परम्परागत पम्प उपचार की तुलना में बहिरंग रोगी व्यवस्थाओं में नवीन तकनीक (कृत्रिम अग्नाश्य प्रणालियां) शर्करा नियंत्रण में सुधार करती हैं और हाइपोग्लाईसीमिया को कम करती हैं।</a:t>
            </a:r>
          </a:p>
        </p:txBody>
      </p:sp>
      <p:sp>
        <p:nvSpPr>
          <p:cNvPr id="4" name="Slide Number Placeholder 3"/>
          <p:cNvSpPr>
            <a:spLocks noGrp="1"/>
          </p:cNvSpPr>
          <p:nvPr>
            <p:ph type="sldNum" sz="quarter" idx="10"/>
          </p:nvPr>
        </p:nvSpPr>
        <p:spPr/>
        <p:txBody>
          <a:bodyPr/>
          <a:lstStyle/>
          <a:p>
            <a:fld id="{0D4F629A-EA1C-443A-9752-1441F7277F7F}" type="slidenum">
              <a:rPr lang="en-US" smtClean="0"/>
              <a:t>54</a:t>
            </a:fld>
            <a:endParaRPr lang="hi-IN"/>
          </a:p>
        </p:txBody>
      </p:sp>
    </p:spTree>
    <p:extLst>
      <p:ext uri="{BB962C8B-B14F-4D97-AF65-F5344CB8AC3E}">
        <p14:creationId xmlns:p14="http://schemas.microsoft.com/office/powerpoint/2010/main" val="17704262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हाइपोग्लाईसीमिया के लिए मुख्य जोखिम कारक दिए गए इंसुलिन तथा सेवन किए गए खाद्य पदार्थ में असंतुलन</a:t>
            </a:r>
          </a:p>
          <a:p>
            <a:pPr marL="172924" indent="-172924">
              <a:buFont typeface="Arial" panose="020B0604020202020204" pitchFamily="34" charset="0"/>
              <a:buChar char="•"/>
            </a:pPr>
            <a:r>
              <a:rPr lang="hi-IN" dirty="0">
                <a:latin typeface="Calibri" panose="020F0502020204030204" pitchFamily="34" charset="0"/>
              </a:rPr>
              <a:t>व्यायाम से संबंधित रक्त शर्करा प्रतिक्रिया अनेक कारकों से प्रभावित होती है जिसमे अवधि, तीव्रता, तथा व्यायाम का प्रकार, दिन का समय जब व्यायाम जाता है, प्लाज़्मा ग्लूकोज़ तथा इंसुलिन स्तर, तथा अनुपूरक तथा स्टोर कार्बोहाईड्रेट्स की उपलब्धता शामिल हैं।</a:t>
            </a:r>
          </a:p>
          <a:p>
            <a:pPr marL="172924" indent="-172924">
              <a:buFont typeface="Arial" panose="020B0604020202020204" pitchFamily="34" charset="0"/>
              <a:buChar char="•"/>
            </a:pPr>
            <a:r>
              <a:rPr lang="hi-IN" spc="-40" dirty="0">
                <a:latin typeface="Calibri" panose="020F0502020204030204" pitchFamily="34" charset="0"/>
              </a:rPr>
              <a:t>नींद के दौरान हाइपोग्लाईसीमिया के लिए प्रति-नियंत्रक प्रतिक्रियाएं कमज़ोर हो जाती हैं।</a:t>
            </a:r>
          </a:p>
          <a:p>
            <a:pPr marL="172924" indent="-172924">
              <a:buFont typeface="Arial" panose="020B0604020202020204" pitchFamily="34" charset="0"/>
              <a:buChar char="•"/>
            </a:pPr>
            <a:r>
              <a:rPr lang="hi-IN" spc="-20" dirty="0">
                <a:latin typeface="Calibri" panose="020F0502020204030204" pitchFamily="34" charset="0"/>
              </a:rPr>
              <a:t>अल्कोहल ग्लूकोनेयोजेनेसिस को अवरूद्ध करती है तथा हाइपोग्लाईसीमिया और अधिक तीव्र हो जाता है, यदि कार्बोहाईड्रेट्स का सेवन अपर्याप्त मात्रा में किया जाता है।</a:t>
            </a:r>
          </a:p>
          <a:p>
            <a:pPr marL="172924" indent="-172924">
              <a:buFont typeface="Arial" panose="020B0604020202020204" pitchFamily="34" charset="0"/>
              <a:buChar char="•"/>
            </a:pPr>
            <a:r>
              <a:rPr lang="hi-IN" dirty="0">
                <a:latin typeface="Calibri" panose="020F0502020204030204" pitchFamily="34" charset="0"/>
              </a:rPr>
              <a:t>IAH का सम्बद्ध प्रति-नियंत्रक हार्मोन्स को निर्मुक्त करने तथा लक्षणों को पैदा करने के लिए ग्लाईसीमिक उच्चतम सीमा को कम करने से है।</a:t>
            </a:r>
          </a:p>
          <a:p>
            <a:pPr marL="172924" indent="-172924">
              <a:buFont typeface="Arial" panose="020B0604020202020204" pitchFamily="34" charset="0"/>
              <a:buChar char="•"/>
            </a:pPr>
            <a:r>
              <a:rPr lang="hi-IN" dirty="0">
                <a:latin typeface="Calibri" panose="020F0502020204030204" pitchFamily="34" charset="0"/>
              </a:rPr>
              <a:t>जब हाइपोग्लाईसीमिया बार-बार होता है, तो IAH का बहिर्वेशन तथा सबक्लिनिकल हाइपोथायरोडिज्म, सेलिएक रोग तथा एड्डीसन रोग जैसे ऑटोइम्यून विकारों की सह-उपस्थिति को नकारना महत्वपूर्ण होता है।</a:t>
            </a:r>
          </a:p>
        </p:txBody>
      </p:sp>
      <p:sp>
        <p:nvSpPr>
          <p:cNvPr id="4" name="Slide Number Placeholder 3"/>
          <p:cNvSpPr>
            <a:spLocks noGrp="1"/>
          </p:cNvSpPr>
          <p:nvPr>
            <p:ph type="sldNum" sz="quarter" idx="10"/>
          </p:nvPr>
        </p:nvSpPr>
        <p:spPr/>
        <p:txBody>
          <a:bodyPr/>
          <a:lstStyle/>
          <a:p>
            <a:fld id="{0D4F629A-EA1C-443A-9752-1441F7277F7F}" type="slidenum">
              <a:rPr lang="en-US" smtClean="0"/>
              <a:t>55</a:t>
            </a:fld>
            <a:endParaRPr lang="hi-IN"/>
          </a:p>
        </p:txBody>
      </p:sp>
    </p:spTree>
    <p:extLst>
      <p:ext uri="{BB962C8B-B14F-4D97-AF65-F5344CB8AC3E}">
        <p14:creationId xmlns:p14="http://schemas.microsoft.com/office/powerpoint/2010/main" val="31914763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56</a:t>
            </a:fld>
            <a:endParaRPr lang="hi-IN">
              <a:solidFill>
                <a:prstClr val="black"/>
              </a:solidFill>
            </a:endParaRPr>
          </a:p>
        </p:txBody>
      </p:sp>
    </p:spTree>
    <p:extLst>
      <p:ext uri="{BB962C8B-B14F-4D97-AF65-F5344CB8AC3E}">
        <p14:creationId xmlns:p14="http://schemas.microsoft.com/office/powerpoint/2010/main" val="8079864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नियम 15 अर्थात 15 ग्राम सामान्य कार्बोहाईड्रेट्स, 15 मिनट प्रतीक्षा करें, पुन: जांच करें और यदि अभी 70 से नीचे है, तो 15 ग्राम कार्बोहाईड्रेट्स के साथ फिर से उपचार करें। </a:t>
            </a:r>
          </a:p>
          <a:p>
            <a:r>
              <a:rPr lang="hi-IN" dirty="0">
                <a:latin typeface="Calibri" panose="020F0502020204030204" pitchFamily="34" charset="0"/>
              </a:rPr>
              <a:t>व्यक्ति और परिवार को यह याद कराया जाना चाहिए कि वे उच्च-वसा वाली मिठाईयां जैसे चॉकलेट, मूंगफली का मक्खन, या अन्य [देश विशिष्ट] उपचारों का इस्तेमाल न करें। </a:t>
            </a:r>
          </a:p>
        </p:txBody>
      </p:sp>
      <p:sp>
        <p:nvSpPr>
          <p:cNvPr id="4" name="Slide Number Placeholder 3"/>
          <p:cNvSpPr>
            <a:spLocks noGrp="1"/>
          </p:cNvSpPr>
          <p:nvPr>
            <p:ph type="sldNum" sz="quarter" idx="10"/>
          </p:nvPr>
        </p:nvSpPr>
        <p:spPr/>
        <p:txBody>
          <a:bodyPr/>
          <a:lstStyle/>
          <a:p>
            <a:fld id="{BEF14A7D-F155-41DF-B356-CD1DD01E02CB}" type="slidenum">
              <a:rPr lang="en-US" smtClean="0"/>
              <a:pPr/>
              <a:t>57</a:t>
            </a:fld>
            <a:endParaRPr lang="hi-IN"/>
          </a:p>
        </p:txBody>
      </p:sp>
    </p:spTree>
    <p:extLst>
      <p:ext uri="{BB962C8B-B14F-4D97-AF65-F5344CB8AC3E}">
        <p14:creationId xmlns:p14="http://schemas.microsoft.com/office/powerpoint/2010/main" val="14838130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15 ग्राम धीमी गति से काम करने वाले कार्ब्स “स्नैक” हो सकते हैं, जिसमें कार्बोहाईड्रेट, प्रोटीन और वसा शामिल हो सकते हैं।</a:t>
            </a:r>
          </a:p>
          <a:p>
            <a:pPr marL="172924" indent="-172924">
              <a:buFont typeface="Arial" panose="020B0604020202020204" pitchFamily="34" charset="0"/>
              <a:buChar char="•"/>
            </a:pPr>
            <a:r>
              <a:rPr lang="hi-IN" dirty="0">
                <a:latin typeface="Calibri" panose="020F0502020204030204" pitchFamily="34" charset="0"/>
              </a:rPr>
              <a:t>इसमें फाइबर की मात्रा उच्च हो सकती है। अमेरिका में प्रोटीन और वसा युक्त स्नैक का आशय सूखे मेवे, ब्रेड के साथ मांस, मूंगफली का मक्खन, पनीर तथा केकर्स, या मूंगफली के मक्खन के साथ फल की सलाह दी जा सकती है।</a:t>
            </a:r>
          </a:p>
          <a:p>
            <a:pPr marL="172924" indent="-172924" defTabSz="922264">
              <a:buFont typeface="Arial" panose="020B0604020202020204" pitchFamily="34" charset="0"/>
              <a:buChar char="•"/>
              <a:defRPr/>
            </a:pPr>
            <a:r>
              <a:rPr lang="hi-IN" dirty="0">
                <a:latin typeface="Calibri" panose="020F0502020204030204" pitchFamily="34" charset="0"/>
              </a:rPr>
              <a:t>यदि भोजन 30 मिनट के बाद करना है, तो भावी हाइपोग्लाईसीमिया की रोकथाम करने के लिए जटिल कार्बोहाईड्रेट्स, प्रोटीन और/या वसा के साथ अतिरिक्त स्नैक की आवश्यकता हो सकती है।</a:t>
            </a:r>
          </a:p>
        </p:txBody>
      </p:sp>
      <p:sp>
        <p:nvSpPr>
          <p:cNvPr id="4" name="Slide Number Placeholder 3"/>
          <p:cNvSpPr>
            <a:spLocks noGrp="1"/>
          </p:cNvSpPr>
          <p:nvPr>
            <p:ph type="sldNum" sz="quarter" idx="10"/>
          </p:nvPr>
        </p:nvSpPr>
        <p:spPr/>
        <p:txBody>
          <a:bodyPr/>
          <a:lstStyle/>
          <a:p>
            <a:fld id="{BEF14A7D-F155-41DF-B356-CD1DD01E02CB}" type="slidenum">
              <a:rPr lang="en-US" smtClean="0"/>
              <a:pPr/>
              <a:t>58</a:t>
            </a:fld>
            <a:endParaRPr lang="hi-IN"/>
          </a:p>
        </p:txBody>
      </p:sp>
    </p:spTree>
    <p:extLst>
      <p:ext uri="{BB962C8B-B14F-4D97-AF65-F5344CB8AC3E}">
        <p14:creationId xmlns:p14="http://schemas.microsoft.com/office/powerpoint/2010/main" val="6054637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निम्न रक्त शर्करा के कारण की पहचान करने में रोगी की सहायता करने के परिणामस्वरूप यह चर्चा की जाती है कि यदि भोजन-पूर्व हाइपोग्लाईसीमिया होता है तो क्या करना चाहिए। </a:t>
            </a:r>
          </a:p>
          <a:p>
            <a:r>
              <a:rPr lang="hi-IN" dirty="0">
                <a:latin typeface="Calibri" panose="020F0502020204030204" pitchFamily="34" charset="0"/>
              </a:rPr>
              <a:t>सामान्य सिफारिश की सलाह के अनुसार हाइपोग्लाईसीमिया का उपचार करना चाहिए तथा निम्न शर्करा का उपचार करने के बाद इंसुलिन की सामान्य खुराक दी जानी चाहिए। इंसुलिन की खुराक को कम करना यदि परिस्थितियों के अनुसार खुराक को कम करना अपेक्षित है जैसे इस घटना से पहले कड़ा व्यायाम, ज्ञात अल्कोहल इस्तेमाल, भोजन के लिए निम्न नियोजित कैलोरी/कार्ब्स या स्टेरायड्स बन्द करना। पूर्व हाइपोग्लाईसीमिया के कारण देरी से दिए गए इंजेक्शनों से भोजनोपरांत हाइपोग्लाईसीमिया हो सकता है। </a:t>
            </a:r>
          </a:p>
        </p:txBody>
      </p:sp>
      <p:sp>
        <p:nvSpPr>
          <p:cNvPr id="4" name="Slide Number Placeholder 3"/>
          <p:cNvSpPr>
            <a:spLocks noGrp="1"/>
          </p:cNvSpPr>
          <p:nvPr>
            <p:ph type="sldNum" sz="quarter" idx="10"/>
          </p:nvPr>
        </p:nvSpPr>
        <p:spPr/>
        <p:txBody>
          <a:bodyPr/>
          <a:lstStyle/>
          <a:p>
            <a:fld id="{BEF14A7D-F155-41DF-B356-CD1DD01E02CB}" type="slidenum">
              <a:rPr lang="en-US" smtClean="0"/>
              <a:pPr/>
              <a:t>59</a:t>
            </a:fld>
            <a:endParaRPr lang="hi-IN"/>
          </a:p>
        </p:txBody>
      </p:sp>
    </p:spTree>
    <p:extLst>
      <p:ext uri="{BB962C8B-B14F-4D97-AF65-F5344CB8AC3E}">
        <p14:creationId xmlns:p14="http://schemas.microsoft.com/office/powerpoint/2010/main" val="2015834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hi-IN" b="1" u="sng" dirty="0">
                <a:latin typeface="Calibri" panose="020F0502020204030204" pitchFamily="34" charset="0"/>
              </a:rPr>
              <a:t>हाइपोग्लाईसीमिया के परिणाम</a:t>
            </a:r>
          </a:p>
          <a:p>
            <a:endParaRPr lang="hi-IN" dirty="0">
              <a:latin typeface="Calibri" panose="020F0502020204030204" pitchFamily="34" charset="0"/>
            </a:endParaRPr>
          </a:p>
          <a:p>
            <a:pPr marL="172909" indent="-172909">
              <a:buFont typeface="Arial" pitchFamily="34" charset="0"/>
              <a:buChar char="•"/>
            </a:pPr>
            <a:r>
              <a:rPr lang="hi-IN" dirty="0">
                <a:latin typeface="Calibri" panose="020F0502020204030204" pitchFamily="34" charset="0"/>
              </a:rPr>
              <a:t>लैट्रोजेनिक हाइपोग्लाईसीमिया न केवल ग्लाईसीमिक नियंत्रण को प्रभावित करता है बल्कि इसके मधुमेह से पीड़ित व्यक्तियों में अनेक अल्पकालिक और दीर्घकालिक परिणाम होते हैं।</a:t>
            </a:r>
          </a:p>
          <a:p>
            <a:pPr marL="172909" indent="-172909">
              <a:buFont typeface="Arial" pitchFamily="34" charset="0"/>
              <a:buChar char="•"/>
            </a:pPr>
            <a:r>
              <a:rPr lang="hi-IN" dirty="0">
                <a:latin typeface="Calibri" panose="020F0502020204030204" pitchFamily="34" charset="0"/>
              </a:rPr>
              <a:t>इन परिणामों में निम्नलिखित शामिल हैं: </a:t>
            </a:r>
          </a:p>
          <a:p>
            <a:pPr marL="405057" lvl="1" indent="-172909">
              <a:buFont typeface="Arial" pitchFamily="34" charset="0"/>
              <a:buChar char="•"/>
            </a:pPr>
            <a:r>
              <a:rPr lang="hi-IN" dirty="0">
                <a:latin typeface="Calibri" panose="020F0502020204030204" pitchFamily="34" charset="0"/>
              </a:rPr>
              <a:t>ज्ञात दुष्क्रिया</a:t>
            </a:r>
          </a:p>
          <a:p>
            <a:pPr marL="405057" lvl="1" indent="-172909">
              <a:buFont typeface="Arial" pitchFamily="34" charset="0"/>
              <a:buChar char="•"/>
            </a:pPr>
            <a:r>
              <a:rPr lang="hi-IN" dirty="0">
                <a:latin typeface="Calibri" panose="020F0502020204030204" pitchFamily="34" charset="0"/>
              </a:rPr>
              <a:t>दौरे और कोमा</a:t>
            </a:r>
          </a:p>
          <a:p>
            <a:pPr marL="405057" lvl="1" indent="-172909">
              <a:buFont typeface="Arial" pitchFamily="34" charset="0"/>
              <a:buChar char="•"/>
            </a:pPr>
            <a:r>
              <a:rPr lang="hi-IN" dirty="0">
                <a:latin typeface="Calibri" panose="020F0502020204030204" pitchFamily="34" charset="0"/>
              </a:rPr>
              <a:t>दुर्घटनाएं और रोजगार अवसरों से संबंधित </a:t>
            </a:r>
            <a:r>
              <a:rPr lang="hi-IN" b="0" dirty="0">
                <a:solidFill>
                  <a:srgbClr val="FF0000"/>
                </a:solidFill>
                <a:latin typeface="Calibri" panose="020F0502020204030204" pitchFamily="34" charset="0"/>
              </a:rPr>
              <a:t>जोखिम</a:t>
            </a:r>
            <a:r>
              <a:rPr lang="hi-IN" dirty="0">
                <a:latin typeface="Calibri" panose="020F0502020204030204" pitchFamily="34" charset="0"/>
              </a:rPr>
              <a:t>, बुजुर्ग व्यक्तियों का गिरना, </a:t>
            </a:r>
            <a:endParaRPr lang="hi-IN" b="1" dirty="0">
              <a:latin typeface="Calibri" panose="020F0502020204030204" pitchFamily="34" charset="0"/>
            </a:endParaRPr>
          </a:p>
          <a:p>
            <a:pPr marL="405057" lvl="1" indent="-172909">
              <a:buFont typeface="Arial" pitchFamily="34" charset="0"/>
              <a:buChar char="•"/>
            </a:pPr>
            <a:r>
              <a:rPr lang="hi-IN" dirty="0">
                <a:latin typeface="Calibri" panose="020F0502020204030204" pitchFamily="34" charset="0"/>
              </a:rPr>
              <a:t>डर तथा हाइपोग्लाईसीमिया घटनाओं के प्रति ख़राब जागरूकता</a:t>
            </a:r>
          </a:p>
          <a:p>
            <a:pPr marL="405057" lvl="1" indent="-172909">
              <a:buFont typeface="Arial" pitchFamily="34" charset="0"/>
              <a:buChar char="•"/>
            </a:pPr>
            <a:r>
              <a:rPr lang="hi-IN" dirty="0">
                <a:latin typeface="Calibri" panose="020F0502020204030204" pitchFamily="34" charset="0"/>
              </a:rPr>
              <a:t>जीवन की विकृत गुणवत्ता, जिसमें अस्पताल में भर्ती होना, रात्रिकालीन हाइपोग्लाईसीमिया शामिल है</a:t>
            </a:r>
          </a:p>
          <a:p>
            <a:pPr marL="405057" lvl="1" indent="-172909">
              <a:buFont typeface="Arial" pitchFamily="34" charset="0"/>
              <a:buChar char="•"/>
            </a:pPr>
            <a:r>
              <a:rPr lang="hi-IN" dirty="0">
                <a:latin typeface="Calibri" panose="020F0502020204030204" pitchFamily="34" charset="0"/>
              </a:rPr>
              <a:t>सह-रूग्णता तथा मरण-शीलता दोनो का बढ़ा हुआ हृदयवाहिका जोखिम </a:t>
            </a:r>
          </a:p>
          <a:p>
            <a:pPr marL="405057" lvl="1" indent="-172909">
              <a:buFont typeface="Arial" pitchFamily="34" charset="0"/>
              <a:buChar char="•"/>
            </a:pPr>
            <a:r>
              <a:rPr lang="hi-IN" dirty="0">
                <a:latin typeface="Calibri" panose="020F0502020204030204" pitchFamily="34" charset="0"/>
              </a:rPr>
              <a:t>शर्करा नियंत्रण का इष्टतम से निम्न प्रबंधन, शर्करा लक्ष्यों की प्राप्ति में रोकथाम तथा जटिलताओं का बढ़ता हुआ जोखिम</a:t>
            </a:r>
            <a:endParaRPr lang="en-US" dirty="0">
              <a:latin typeface="Calibri" panose="020F0502020204030204" pitchFamily="34" charset="0"/>
            </a:endParaRPr>
          </a:p>
          <a:p>
            <a:pPr marL="405057" lvl="1" indent="-172909">
              <a:buFont typeface="Arial" pitchFamily="34" charset="0"/>
              <a:buChar char="•"/>
            </a:pPr>
            <a:r>
              <a:rPr lang="hi-IN" dirty="0">
                <a:latin typeface="Calibri" panose="020F0502020204030204" pitchFamily="34" charset="0"/>
              </a:rPr>
              <a:t>आइये इनमें से कुछ परिणामों पर चर्चा करते हैं।</a:t>
            </a:r>
          </a:p>
          <a:p>
            <a:endParaRPr lang="hi-IN" dirty="0">
              <a:latin typeface="Calibri" panose="020F0502020204030204" pitchFamily="34" charset="0"/>
            </a:endParaRPr>
          </a:p>
          <a:p>
            <a:r>
              <a:rPr lang="hi-IN" b="1" dirty="0">
                <a:latin typeface="Calibri" panose="020F0502020204030204" pitchFamily="34" charset="0"/>
              </a:rPr>
              <a:t>Reference</a:t>
            </a:r>
            <a:r>
              <a:rPr lang="hi-IN" dirty="0">
                <a:latin typeface="Calibri" panose="020F0502020204030204" pitchFamily="34" charset="0"/>
              </a:rPr>
              <a:t>:</a:t>
            </a:r>
          </a:p>
          <a:p>
            <a:r>
              <a:rPr lang="hi-IN" dirty="0">
                <a:latin typeface="Calibri" panose="020F0502020204030204" pitchFamily="34" charset="0"/>
              </a:rPr>
              <a:t>Cryer PE. Hypoglycaemia: the limiting factor in the glycaemic management of Type I and Type II diabetes.</a:t>
            </a:r>
            <a:r>
              <a:rPr lang="en-US" dirty="0">
                <a:latin typeface="Calibri" panose="020F0502020204030204" pitchFamily="34" charset="0"/>
              </a:rPr>
              <a:t> </a:t>
            </a:r>
            <a:r>
              <a:rPr lang="hi-IN" i="1" dirty="0">
                <a:latin typeface="Calibri" panose="020F0502020204030204" pitchFamily="34" charset="0"/>
              </a:rPr>
              <a:t>Diabetologia.</a:t>
            </a:r>
            <a:r>
              <a:rPr lang="en-US" dirty="0">
                <a:latin typeface="Calibri" panose="020F0502020204030204" pitchFamily="34" charset="0"/>
              </a:rPr>
              <a:t> </a:t>
            </a:r>
            <a:r>
              <a:rPr lang="hi-IN" dirty="0">
                <a:latin typeface="Calibri" panose="020F0502020204030204" pitchFamily="34" charset="0"/>
              </a:rPr>
              <a:t>2002;45:937-948.</a:t>
            </a:r>
          </a:p>
        </p:txBody>
      </p:sp>
      <p:sp>
        <p:nvSpPr>
          <p:cNvPr id="41988"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1pPr>
            <a:lvl2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2pPr>
            <a:lvl3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3pPr>
            <a:lvl4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4pPr>
            <a:lvl5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5pPr>
            <a:lvl6pPr marL="253600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6pPr>
            <a:lvl7pPr marL="299709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7pPr>
            <a:lvl8pPr marL="345818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8pPr>
            <a:lvl9pPr marL="391927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9pPr>
          </a:lstStyle>
          <a:p>
            <a:fld id="{AB1CC782-805B-46BE-8F9B-03D42730A8FB}" type="slidenum">
              <a:rPr lang="en-GB" sz="1200">
                <a:solidFill>
                  <a:prstClr val="black"/>
                </a:solidFill>
                <a:latin typeface="Helvetica" charset="0"/>
                <a:ea typeface="Helvetica" charset="0"/>
                <a:cs typeface="Helvetica" charset="0"/>
              </a:rPr>
              <a:pPr/>
              <a:t>6</a:t>
            </a:fld>
            <a:endParaRPr lang="hi-IN" sz="1200">
              <a:solidFill>
                <a:prstClr val="black"/>
              </a:solidFill>
              <a:latin typeface="Helvetica" charset="0"/>
              <a:ea typeface="Helvetica" charset="0"/>
              <a:cs typeface="Helvetica" charset="0"/>
            </a:endParaRPr>
          </a:p>
        </p:txBody>
      </p:sp>
    </p:spTree>
    <p:extLst>
      <p:ext uri="{BB962C8B-B14F-4D97-AF65-F5344CB8AC3E}">
        <p14:creationId xmlns:p14="http://schemas.microsoft.com/office/powerpoint/2010/main" val="689636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60</a:t>
            </a:fld>
            <a:endParaRPr lang="hi-IN"/>
          </a:p>
        </p:txBody>
      </p:sp>
    </p:spTree>
    <p:extLst>
      <p:ext uri="{BB962C8B-B14F-4D97-AF65-F5344CB8AC3E}">
        <p14:creationId xmlns:p14="http://schemas.microsoft.com/office/powerpoint/2010/main" val="9053593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hi-IN" sz="1000" b="1" dirty="0">
                <a:latin typeface="Calibri" panose="020F0502020204030204" pitchFamily="34" charset="0"/>
              </a:rPr>
              <a:t>कैसे दें</a:t>
            </a:r>
          </a:p>
          <a:p>
            <a:pPr marL="172924" indent="-172924">
              <a:lnSpc>
                <a:spcPct val="90000"/>
              </a:lnSpc>
              <a:buFont typeface="Arial" panose="020B0604020202020204" pitchFamily="34" charset="0"/>
              <a:buChar char="•"/>
            </a:pPr>
            <a:r>
              <a:rPr lang="hi-IN" sz="1000" dirty="0">
                <a:latin typeface="Calibri" panose="020F0502020204030204" pitchFamily="34" charset="0"/>
              </a:rPr>
              <a:t>वर्तमान में ग्लूकागोन सिरिंज और शीशी में आता है, जिसे एडमिनिस्ट्रेशन किट से पहले मिला देना चाहिए</a:t>
            </a:r>
          </a:p>
          <a:p>
            <a:pPr marL="172924" indent="-172924">
              <a:lnSpc>
                <a:spcPct val="90000"/>
              </a:lnSpc>
              <a:buFont typeface="Arial" panose="020B0604020202020204" pitchFamily="34" charset="0"/>
              <a:buChar char="•"/>
            </a:pPr>
            <a:r>
              <a:rPr lang="hi-IN" sz="1000" dirty="0">
                <a:latin typeface="Calibri" panose="020F0502020204030204" pitchFamily="34" charset="0"/>
              </a:rPr>
              <a:t>ग्लूकागोन को मिला दिया</a:t>
            </a:r>
            <a:r>
              <a:rPr lang="en-US" sz="1000" dirty="0">
                <a:latin typeface="Calibri" panose="020F0502020204030204" pitchFamily="34" charset="0"/>
              </a:rPr>
              <a:t> </a:t>
            </a:r>
            <a:r>
              <a:rPr lang="hi-IN" sz="1000" dirty="0">
                <a:latin typeface="Calibri" panose="020F0502020204030204" pitchFamily="34" charset="0"/>
              </a:rPr>
              <a:t>जाता है, शीशी से बाहर निकाला जाता है, और फिर इसे उपत्वचीय ऊतक या मांसपेशी में दिया जाता है</a:t>
            </a:r>
          </a:p>
          <a:p>
            <a:pPr marL="172924" indent="-172924">
              <a:lnSpc>
                <a:spcPct val="90000"/>
              </a:lnSpc>
              <a:buFont typeface="Arial" panose="020B0604020202020204" pitchFamily="34" charset="0"/>
              <a:buChar char="•"/>
            </a:pPr>
            <a:r>
              <a:rPr lang="hi-IN" sz="1000" dirty="0">
                <a:latin typeface="Calibri" panose="020F0502020204030204" pitchFamily="34" charset="0"/>
              </a:rPr>
              <a:t>लगाए जाने की विधि पर निर्भर करते हुए कार्रवाई करने में कई मिनट लग सकते हैं।</a:t>
            </a:r>
          </a:p>
          <a:p>
            <a:pPr marL="634056" lvl="1" indent="-172924">
              <a:lnSpc>
                <a:spcPct val="90000"/>
              </a:lnSpc>
              <a:buFont typeface="Arial" panose="020B0604020202020204" pitchFamily="34" charset="0"/>
              <a:buChar char="•"/>
            </a:pPr>
            <a:r>
              <a:rPr lang="hi-IN" sz="1000" dirty="0">
                <a:latin typeface="Calibri" panose="020F0502020204030204" pitchFamily="34" charset="0"/>
              </a:rPr>
              <a:t>हालांकि मांसपेशी सर्वाधिक तेजी से काम करती है, लेकिन फिर भी इसमें काम करने के लिए 15 से 20 मिनट लग सकते हैं।</a:t>
            </a:r>
          </a:p>
          <a:p>
            <a:pPr marL="172924" indent="-172924">
              <a:lnSpc>
                <a:spcPct val="90000"/>
              </a:lnSpc>
              <a:buFont typeface="Arial" panose="020B0604020202020204" pitchFamily="34" charset="0"/>
              <a:buChar char="•"/>
            </a:pPr>
            <a:r>
              <a:rPr lang="hi-IN" sz="1000" dirty="0">
                <a:latin typeface="Calibri" panose="020F0502020204030204" pitchFamily="34" charset="0"/>
              </a:rPr>
              <a:t>यह सिफारिश की जाती है कि गंभीर हाइपोग्लाईसीमिया की स्थिति में व्यक्ति के मुंह मे कुछ न रखें, विशेष रूप से यदि वह निगल नहीं सकता ।</a:t>
            </a:r>
          </a:p>
          <a:p>
            <a:pPr marL="172924" indent="-172924">
              <a:lnSpc>
                <a:spcPct val="90000"/>
              </a:lnSpc>
              <a:buFont typeface="Arial" panose="020B0604020202020204" pitchFamily="34" charset="0"/>
              <a:buChar char="•"/>
            </a:pPr>
            <a:r>
              <a:rPr lang="hi-IN" sz="1000" dirty="0">
                <a:latin typeface="Calibri" panose="020F0502020204030204" pitchFamily="34" charset="0"/>
              </a:rPr>
              <a:t>5 वर्ष या उससे छोटे बच्चों के लिए ½ खुराक की सिफारिश की जाती है।</a:t>
            </a:r>
          </a:p>
          <a:p>
            <a:pPr marL="172924" indent="-172924">
              <a:lnSpc>
                <a:spcPct val="90000"/>
              </a:lnSpc>
              <a:buFont typeface="Arial" panose="020B0604020202020204" pitchFamily="34" charset="0"/>
              <a:buChar char="•"/>
            </a:pPr>
            <a:r>
              <a:rPr lang="hi-IN" sz="1000" dirty="0">
                <a:latin typeface="Calibri" panose="020F0502020204030204" pitchFamily="34" charset="0"/>
              </a:rPr>
              <a:t>यदि रेफ्रीज़रेटर में स्टोर किया जाता है, तो मिश्रित ग्लूकागोन केवल 24 घंटे तक उपयोगी रहता है।</a:t>
            </a:r>
          </a:p>
          <a:p>
            <a:pPr marL="172924" indent="-172924">
              <a:lnSpc>
                <a:spcPct val="90000"/>
              </a:lnSpc>
              <a:buFont typeface="Arial" panose="020B0604020202020204" pitchFamily="34" charset="0"/>
              <a:buChar char="•"/>
            </a:pPr>
            <a:endParaRPr lang="hi-IN" sz="1000" baseline="0" dirty="0">
              <a:latin typeface="Calibri" panose="020F0502020204030204" pitchFamily="34" charset="0"/>
            </a:endParaRPr>
          </a:p>
          <a:p>
            <a:pPr>
              <a:lnSpc>
                <a:spcPct val="90000"/>
              </a:lnSpc>
            </a:pPr>
            <a:r>
              <a:rPr lang="hi-IN" sz="1000" b="1" baseline="0" dirty="0">
                <a:latin typeface="Calibri" panose="020F0502020204030204" pitchFamily="34" charset="0"/>
              </a:rPr>
              <a:t>उपयुक्तता</a:t>
            </a:r>
          </a:p>
          <a:p>
            <a:pPr marL="172924" indent="-172924" defTabSz="922264">
              <a:lnSpc>
                <a:spcPct val="90000"/>
              </a:lnSpc>
              <a:buFont typeface="Arial" panose="020B0604020202020204" pitchFamily="34" charset="0"/>
              <a:buChar char="•"/>
              <a:defRPr/>
            </a:pPr>
            <a:r>
              <a:rPr lang="hi-IN" sz="1000" dirty="0">
                <a:latin typeface="Calibri" panose="020F0502020204030204" pitchFamily="34" charset="0"/>
              </a:rPr>
              <a:t>Ranjan et al द्वारा किए गए एक सिमुलेशन अध्ययन में यह पाया गया है कि जब इंसुलिन स्तर, बेसलाइन इंसुलिन स्तरों के समान थे,</a:t>
            </a:r>
            <a:r>
              <a:rPr lang="en-US" sz="1000" dirty="0">
                <a:latin typeface="Calibri" panose="020F0502020204030204" pitchFamily="34" charset="0"/>
              </a:rPr>
              <a:t> </a:t>
            </a:r>
            <a:r>
              <a:rPr lang="hi-IN" sz="1000" dirty="0">
                <a:latin typeface="Calibri" panose="020F0502020204030204" pitchFamily="34" charset="0"/>
              </a:rPr>
              <a:t>तो हल्के हाइपोग्लाईसीमिया का इष्टतम उपचार करने के लिए 125 माइक्रोग्राम (μg) ग्लूकागोन की आवश्यकता थी।</a:t>
            </a:r>
          </a:p>
          <a:p>
            <a:pPr marL="634056" lvl="1" indent="-172924">
              <a:lnSpc>
                <a:spcPct val="90000"/>
              </a:lnSpc>
              <a:buFont typeface="Arial" panose="020B0604020202020204" pitchFamily="34" charset="0"/>
              <a:buChar char="•"/>
            </a:pPr>
            <a:r>
              <a:rPr lang="hi-IN" sz="1000" dirty="0">
                <a:latin typeface="Calibri" panose="020F0502020204030204" pitchFamily="34" charset="0"/>
              </a:rPr>
              <a:t>&gt;500 μg की खुराकों की आवश्यकता थी जब वास्तविक की तुलना मे बेसलाइन सीरम इंसुलिन संकेंद्रण का अनुपात &gt;2.5 था, तथा &gt;2.0 U इंसुलिन दी जा रही थी, या इस्तेमाल की जाने वाली कुल दैनिक इंसुलिन खुराक का प्रतिशत &gt;6% था।</a:t>
            </a:r>
          </a:p>
          <a:p>
            <a:pPr marL="172924" indent="-172924">
              <a:lnSpc>
                <a:spcPct val="90000"/>
              </a:lnSpc>
              <a:buFont typeface="Arial" panose="020B0604020202020204" pitchFamily="34" charset="0"/>
              <a:buChar char="•"/>
            </a:pPr>
            <a:r>
              <a:rPr lang="hi-IN" sz="1000" dirty="0">
                <a:latin typeface="Calibri" panose="020F0502020204030204" pitchFamily="34" charset="0"/>
              </a:rPr>
              <a:t>बाद में Haymond et al. द्वारा प्रकाशित यादृच्छिक बदलाव-प्रक्रिया परीक्षण में यह दर्शाया गया कि हल्के हाइपोग्लाईसीमिया का सफलतापूर्वक उपचार निम्न खुराक ग्लूकागोन से किया गया, और यह मौखिक कार्बोहाईड्रेट का इस्तेमाल करके उपचार का विकल्प साबित हुआ ।</a:t>
            </a:r>
            <a:endParaRPr lang="hi-IN" sz="1000" b="1" baseline="0" dirty="0">
              <a:latin typeface="Calibri" panose="020F0502020204030204" pitchFamily="34" charset="0"/>
            </a:endParaRPr>
          </a:p>
          <a:p>
            <a:pPr marL="172924" indent="-172924" defTabSz="922264">
              <a:lnSpc>
                <a:spcPct val="90000"/>
              </a:lnSpc>
              <a:buFont typeface="Arial" panose="020B0604020202020204" pitchFamily="34" charset="0"/>
              <a:buChar char="•"/>
              <a:defRPr/>
            </a:pPr>
            <a:r>
              <a:rPr lang="hi-IN" sz="1000" dirty="0">
                <a:latin typeface="Calibri" panose="020F0502020204030204" pitchFamily="34" charset="0"/>
              </a:rPr>
              <a:t>उपचार करने में कठिन हाइपोग्लाईसीमिया के लिए माइक्रो-डोज़िंग उचित हो सकती है</a:t>
            </a:r>
          </a:p>
          <a:p>
            <a:pPr marL="172924" indent="-172924">
              <a:lnSpc>
                <a:spcPct val="90000"/>
              </a:lnSpc>
              <a:buFont typeface="Arial" panose="020B0604020202020204" pitchFamily="34" charset="0"/>
              <a:buChar char="•"/>
            </a:pPr>
            <a:endParaRPr lang="hi-IN" sz="1000" baseline="0" dirty="0">
              <a:latin typeface="Calibri" panose="020F0502020204030204" pitchFamily="34" charset="0"/>
            </a:endParaRPr>
          </a:p>
          <a:p>
            <a:pPr>
              <a:lnSpc>
                <a:spcPct val="90000"/>
              </a:lnSpc>
            </a:pPr>
            <a:r>
              <a:rPr lang="hi-IN" sz="1000" b="1" baseline="0" dirty="0">
                <a:latin typeface="Calibri" panose="020F0502020204030204" pitchFamily="34" charset="0"/>
              </a:rPr>
              <a:t>References</a:t>
            </a:r>
          </a:p>
          <a:p>
            <a:pPr>
              <a:lnSpc>
                <a:spcPct val="90000"/>
              </a:lnSpc>
            </a:pPr>
            <a:r>
              <a:rPr lang="hi-IN" sz="1000" dirty="0">
                <a:latin typeface="Calibri" panose="020F0502020204030204" pitchFamily="34" charset="0"/>
              </a:rPr>
              <a:t>Ranjan A et al. </a:t>
            </a:r>
            <a:r>
              <a:rPr lang="hi-IN" sz="1000" i="1" baseline="0" dirty="0">
                <a:latin typeface="Calibri" panose="020F0502020204030204" pitchFamily="34" charset="0"/>
              </a:rPr>
              <a:t>Basic Clin</a:t>
            </a:r>
            <a:r>
              <a:rPr lang="en-US" sz="1000" dirty="0">
                <a:latin typeface="Calibri" panose="020F0502020204030204" pitchFamily="34" charset="0"/>
              </a:rPr>
              <a:t> </a:t>
            </a:r>
            <a:r>
              <a:rPr lang="hi-IN" sz="1000" i="1" baseline="0" dirty="0">
                <a:latin typeface="Calibri" panose="020F0502020204030204" pitchFamily="34" charset="0"/>
              </a:rPr>
              <a:t>Pharmacol</a:t>
            </a:r>
            <a:r>
              <a:rPr lang="en-US" sz="1000" dirty="0">
                <a:latin typeface="Calibri" panose="020F0502020204030204" pitchFamily="34" charset="0"/>
              </a:rPr>
              <a:t> </a:t>
            </a:r>
            <a:r>
              <a:rPr lang="hi-IN" sz="1000" i="1" baseline="0" dirty="0">
                <a:latin typeface="Calibri" panose="020F0502020204030204" pitchFamily="34" charset="0"/>
              </a:rPr>
              <a:t>Toxicol</a:t>
            </a:r>
            <a:r>
              <a:rPr lang="en-US" sz="1000" dirty="0">
                <a:latin typeface="Calibri" panose="020F0502020204030204" pitchFamily="34" charset="0"/>
              </a:rPr>
              <a:t> </a:t>
            </a:r>
            <a:r>
              <a:rPr lang="hi-IN" sz="1000" i="0" baseline="0" dirty="0">
                <a:latin typeface="Calibri" panose="020F0502020204030204" pitchFamily="34" charset="0"/>
              </a:rPr>
              <a:t>2018;122:322–30</a:t>
            </a:r>
          </a:p>
          <a:p>
            <a:pPr>
              <a:lnSpc>
                <a:spcPct val="90000"/>
              </a:lnSpc>
            </a:pPr>
            <a:r>
              <a:rPr lang="hi-IN" sz="1000" dirty="0">
                <a:latin typeface="Calibri" panose="020F0502020204030204" pitchFamily="34" charset="0"/>
              </a:rPr>
              <a:t>Haymond MW et a. </a:t>
            </a:r>
            <a:r>
              <a:rPr lang="hi-IN" sz="1000" i="1" baseline="0" dirty="0">
                <a:latin typeface="Calibri" panose="020F0502020204030204" pitchFamily="34" charset="0"/>
              </a:rPr>
              <a:t>J Clin</a:t>
            </a:r>
            <a:r>
              <a:rPr lang="en-US" sz="1000" dirty="0">
                <a:latin typeface="Calibri" panose="020F0502020204030204" pitchFamily="34" charset="0"/>
              </a:rPr>
              <a:t> </a:t>
            </a:r>
            <a:r>
              <a:rPr lang="hi-IN" sz="1000" i="1" baseline="0" dirty="0">
                <a:latin typeface="Calibri" panose="020F0502020204030204" pitchFamily="34" charset="0"/>
              </a:rPr>
              <a:t>Endocrinol</a:t>
            </a:r>
            <a:r>
              <a:rPr lang="en-US" sz="1000" dirty="0">
                <a:latin typeface="Calibri" panose="020F0502020204030204" pitchFamily="34" charset="0"/>
              </a:rPr>
              <a:t> </a:t>
            </a:r>
            <a:r>
              <a:rPr lang="hi-IN" sz="1000" i="1" baseline="0" dirty="0">
                <a:latin typeface="Calibri" panose="020F0502020204030204" pitchFamily="34" charset="0"/>
              </a:rPr>
              <a:t>Metab</a:t>
            </a:r>
            <a:r>
              <a:rPr lang="en-US" sz="1000" dirty="0">
                <a:latin typeface="Calibri" panose="020F0502020204030204" pitchFamily="34" charset="0"/>
              </a:rPr>
              <a:t> </a:t>
            </a:r>
            <a:r>
              <a:rPr lang="hi-IN" sz="1000" i="0" baseline="0" dirty="0">
                <a:latin typeface="Calibri" panose="020F0502020204030204" pitchFamily="34" charset="0"/>
              </a:rPr>
              <a:t>2017;102:2994–3001</a:t>
            </a:r>
            <a:endParaRPr lang="hi-IN" sz="1000" baseline="0" dirty="0">
              <a:latin typeface="Calibri" panose="020F0502020204030204" pitchFamily="34" charset="0"/>
            </a:endParaRPr>
          </a:p>
          <a:p>
            <a:pPr>
              <a:lnSpc>
                <a:spcPct val="90000"/>
              </a:lnSpc>
            </a:pPr>
            <a:endParaRPr lang="hi-IN" sz="1000" dirty="0">
              <a:latin typeface="Calibri" panose="020F0502020204030204" pitchFamily="34" charset="0"/>
            </a:endParaRPr>
          </a:p>
          <a:p>
            <a:pPr>
              <a:lnSpc>
                <a:spcPct val="90000"/>
              </a:lnSpc>
            </a:pPr>
            <a:endParaRPr lang="hi-IN" sz="10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61</a:t>
            </a:fld>
            <a:endParaRPr lang="hi-IN"/>
          </a:p>
        </p:txBody>
      </p:sp>
    </p:spTree>
    <p:extLst>
      <p:ext uri="{BB962C8B-B14F-4D97-AF65-F5344CB8AC3E}">
        <p14:creationId xmlns:p14="http://schemas.microsoft.com/office/powerpoint/2010/main" val="27365858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62</a:t>
            </a:fld>
            <a:endParaRPr lang="hi-IN"/>
          </a:p>
        </p:txBody>
      </p:sp>
    </p:spTree>
    <p:extLst>
      <p:ext uri="{BB962C8B-B14F-4D97-AF65-F5344CB8AC3E}">
        <p14:creationId xmlns:p14="http://schemas.microsoft.com/office/powerpoint/2010/main" val="8148761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जेरिस (स्थिर पूर्व-मिश्रित ग्लूकागोन) तथा लिली (नेसल ग्लूकागोन) ने FDA समीक्षा के लिए ग्लूकागोन सूत्रीकरण प्रस्तुत किए हैं। सितम्बर 2018 के अनुसार दोनों उत्पादों की समीक्षा की जा रही है</a:t>
            </a:r>
            <a:r>
              <a:rPr lang="hi-IN" dirty="0">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BEF14A7D-F155-41DF-B356-CD1DD01E02CB}" type="slidenum">
              <a:rPr lang="en-US" smtClean="0"/>
              <a:pPr/>
              <a:t>63</a:t>
            </a:fld>
            <a:endParaRPr lang="hi-IN"/>
          </a:p>
        </p:txBody>
      </p:sp>
    </p:spTree>
    <p:extLst>
      <p:ext uri="{BB962C8B-B14F-4D97-AF65-F5344CB8AC3E}">
        <p14:creationId xmlns:p14="http://schemas.microsoft.com/office/powerpoint/2010/main" val="1457264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64</a:t>
            </a:fld>
            <a:endParaRPr lang="hi-IN">
              <a:solidFill>
                <a:prstClr val="black"/>
              </a:solidFill>
            </a:endParaRPr>
          </a:p>
        </p:txBody>
      </p:sp>
    </p:spTree>
    <p:extLst>
      <p:ext uri="{BB962C8B-B14F-4D97-AF65-F5344CB8AC3E}">
        <p14:creationId xmlns:p14="http://schemas.microsoft.com/office/powerpoint/2010/main" val="40946191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marL="172909" indent="-172909">
              <a:buFont typeface="Arial" pitchFamily="34" charset="0"/>
              <a:buChar char="•"/>
            </a:pPr>
            <a:r>
              <a:rPr lang="hi-IN" dirty="0">
                <a:latin typeface="Calibri" panose="020F0502020204030204" pitchFamily="34" charset="0"/>
              </a:rPr>
              <a:t>शैक्षणिक योजना के एक भाग के रूप में, मधुमेह से पीड़ित व्यक्ति या उसके घरेलू सहचरों को हाइपोग्लाईसीमिया के लक्षणों को समझने की आवश्यकता है तथा वे उचित रूप से मौखिक कार्बोहाईड्रेट्स या ग्लूकागोन से हाइपोग्लाईसीमिया घटना का उपचार करने में समर्थ होने चाहिए। </a:t>
            </a:r>
          </a:p>
          <a:p>
            <a:pPr marL="172909" indent="-172909">
              <a:buFont typeface="Arial" pitchFamily="34" charset="0"/>
              <a:buChar char="•"/>
            </a:pPr>
            <a:r>
              <a:rPr lang="hi-IN" dirty="0">
                <a:latin typeface="Calibri" panose="020F0502020204030204" pitchFamily="34" charset="0"/>
              </a:rPr>
              <a:t>इसके अलावा रोगियों को यह अवश्य समझ लेना चाहिए कि उनकी दवाएं किस प्रकार से काम करती हैं ताकि वे हाइपोग्लाईसीमिया के जोखिम को न्यूनतम कर सकें। </a:t>
            </a:r>
          </a:p>
          <a:p>
            <a:pPr marL="172909" indent="-172909">
              <a:buFont typeface="Arial" pitchFamily="34" charset="0"/>
              <a:buChar char="•"/>
            </a:pPr>
            <a:r>
              <a:rPr lang="hi-IN" dirty="0">
                <a:latin typeface="Calibri" panose="020F0502020204030204" pitchFamily="34" charset="0"/>
              </a:rPr>
              <a:t>ग्लूकोज़ मानिटर्स के अलावा, जिनका इस्तेमाल रक्त शर्करा की स्व-निगरानी में किया जाता है , या SMBG, श्रवणयोग्य और /या वाईब्रेट्री अलार्म निरन्तर शर्करा निगरानी खास तौर से रात को गंभीर हाइपोग्लाईसीमिया से बचने तथा हाइपोग्लाईसीमिक जागरूकता की पुन:पुष्टि करने में खासतौर पर सहायक हो सकते हैं। </a:t>
            </a:r>
          </a:p>
          <a:p>
            <a:endParaRPr lang="hi-IN" b="1" dirty="0">
              <a:latin typeface="Calibri" panose="020F0502020204030204" pitchFamily="34" charset="0"/>
            </a:endParaRPr>
          </a:p>
          <a:p>
            <a:r>
              <a:rPr lang="hi-IN" b="1" dirty="0">
                <a:latin typeface="Calibri" panose="020F0502020204030204" pitchFamily="34" charset="0"/>
              </a:rPr>
              <a:t>Reference</a:t>
            </a:r>
          </a:p>
          <a:p>
            <a:r>
              <a:rPr lang="hi-IN" dirty="0">
                <a:latin typeface="Calibri" panose="020F0502020204030204" pitchFamily="34" charset="0"/>
              </a:rPr>
              <a:t>Seaquist ER, Anderson J, Childs B, et al. </a:t>
            </a:r>
            <a:r>
              <a:rPr lang="hi-IN" dirty="0">
                <a:latin typeface="Calibri" panose="020F0502020204030204" pitchFamily="34" charset="0"/>
                <a:hlinkClick r:id="rId3"/>
              </a:rPr>
              <a:t>Hypoglycaemia and diabetes: a report of a workgroup of the American Diabetes Association and the Endocrine Society.</a:t>
            </a:r>
            <a:r>
              <a:rPr lang="en-US" dirty="0">
                <a:latin typeface="Calibri" panose="020F0502020204030204" pitchFamily="34" charset="0"/>
              </a:rPr>
              <a:t> </a:t>
            </a:r>
            <a:r>
              <a:rPr lang="hi-IN" i="1" dirty="0">
                <a:latin typeface="Calibri" panose="020F0502020204030204" pitchFamily="34" charset="0"/>
              </a:rPr>
              <a:t>Diabetes Care</a:t>
            </a:r>
            <a:r>
              <a:rPr lang="hi-IN" dirty="0">
                <a:latin typeface="Calibri" panose="020F0502020204030204" pitchFamily="34" charset="0"/>
              </a:rPr>
              <a:t>.</a:t>
            </a:r>
            <a:r>
              <a:rPr lang="en-US" dirty="0">
                <a:latin typeface="Calibri" panose="020F0502020204030204" pitchFamily="34" charset="0"/>
              </a:rPr>
              <a:t> </a:t>
            </a:r>
            <a:r>
              <a:rPr lang="hi-IN" dirty="0">
                <a:latin typeface="Calibri" panose="020F0502020204030204" pitchFamily="34" charset="0"/>
              </a:rPr>
              <a:t>2013;36:1384-1495.</a:t>
            </a:r>
          </a:p>
        </p:txBody>
      </p:sp>
      <p:sp>
        <p:nvSpPr>
          <p:cNvPr id="4" name="Slide Number Placeholder 3"/>
          <p:cNvSpPr>
            <a:spLocks noGrp="1"/>
          </p:cNvSpPr>
          <p:nvPr>
            <p:ph type="sldNum" sz="quarter" idx="10"/>
          </p:nvPr>
        </p:nvSpPr>
        <p:spPr/>
        <p:txBody>
          <a:bodyPr/>
          <a:lstStyle/>
          <a:p>
            <a:fld id="{2214C41B-9FE3-49F7-A668-E30811AA443F}" type="slidenum">
              <a:rPr lang="en-US" smtClean="0">
                <a:solidFill>
                  <a:prstClr val="black"/>
                </a:solidFill>
              </a:rPr>
              <a:pPr/>
              <a:t>65</a:t>
            </a:fld>
            <a:endParaRPr lang="hi-IN">
              <a:solidFill>
                <a:prstClr val="black"/>
              </a:solidFill>
            </a:endParaRPr>
          </a:p>
        </p:txBody>
      </p:sp>
    </p:spTree>
    <p:extLst>
      <p:ext uri="{BB962C8B-B14F-4D97-AF65-F5344CB8AC3E}">
        <p14:creationId xmlns:p14="http://schemas.microsoft.com/office/powerpoint/2010/main" val="14724611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रोगी के हाइपोग्लाईसीमिया के जोखिम को कम करने के लिए अनेक भिन्न</a:t>
            </a:r>
            <a:r>
              <a:rPr lang="en-US" dirty="0">
                <a:latin typeface="Calibri" panose="020F0502020204030204" pitchFamily="34" charset="0"/>
              </a:rPr>
              <a:t>-</a:t>
            </a:r>
            <a:r>
              <a:rPr lang="hi-IN" dirty="0">
                <a:latin typeface="Calibri" panose="020F0502020204030204" pitchFamily="34" charset="0"/>
              </a:rPr>
              <a:t>भिन्न साधन हैं जिनका स्वास्थ्य देखभाल प्रदाता इस्तेमाल कर सकते हैं।</a:t>
            </a:r>
          </a:p>
          <a:p>
            <a:pPr marL="634056" lvl="1" indent="-172924">
              <a:buFont typeface="Arial" panose="020B0604020202020204" pitchFamily="34" charset="0"/>
              <a:buChar char="•"/>
            </a:pPr>
            <a:r>
              <a:rPr lang="hi-IN" dirty="0">
                <a:latin typeface="Calibri" panose="020F0502020204030204" pitchFamily="34" charset="0"/>
              </a:rPr>
              <a:t>रोगी के हाइपोग्लाईसीमिया के जोखिम पर निर्भर करते हुए, अनेक उपचार विकल्प/पथ्य की सिफारिश की जा सकती है</a:t>
            </a:r>
          </a:p>
          <a:p>
            <a:pPr marL="634056" lvl="1" indent="-172924">
              <a:buFont typeface="Arial" panose="020B0604020202020204" pitchFamily="34" charset="0"/>
              <a:buChar char="•"/>
            </a:pPr>
            <a:r>
              <a:rPr lang="hi-IN" dirty="0">
                <a:latin typeface="Calibri" panose="020F0502020204030204" pitchFamily="34" charset="0"/>
              </a:rPr>
              <a:t>ADA, EASD तथा NICE व्यक्ति विशेष की आवश्यकताओं के अनुरूप ग्लाईसीमिक लक्ष्यों की सिफारिश करते हैं</a:t>
            </a:r>
          </a:p>
          <a:p>
            <a:pPr marL="1095188" lvl="2" indent="-172924">
              <a:buFont typeface="Arial" panose="020B0604020202020204" pitchFamily="34" charset="0"/>
              <a:buChar char="•"/>
            </a:pPr>
            <a:r>
              <a:rPr lang="hi-IN" dirty="0">
                <a:latin typeface="Calibri" panose="020F0502020204030204" pitchFamily="34" charset="0"/>
              </a:rPr>
              <a:t>अधिकांश वयस्कों के लिए HbA</a:t>
            </a:r>
            <a:r>
              <a:rPr lang="hi-IN" baseline="-25000" dirty="0">
                <a:latin typeface="Calibri" panose="020F0502020204030204" pitchFamily="34" charset="0"/>
              </a:rPr>
              <a:t>1c</a:t>
            </a:r>
            <a:r>
              <a:rPr lang="hi-IN" dirty="0">
                <a:latin typeface="Calibri" panose="020F0502020204030204" pitchFamily="34" charset="0"/>
              </a:rPr>
              <a:t> &lt;7% उपयुक्त है, लेकिन कुछ मामलों में अधिक/कम कड़े लक्ष्यों की सलाह दी जा सकती है</a:t>
            </a:r>
          </a:p>
          <a:p>
            <a:pPr marL="1095188" lvl="2" indent="-172924">
              <a:buFont typeface="Arial" panose="020B0604020202020204" pitchFamily="34" charset="0"/>
              <a:buChar char="•"/>
            </a:pPr>
            <a:r>
              <a:rPr lang="hi-IN" dirty="0">
                <a:latin typeface="Calibri" panose="020F0502020204030204" pitchFamily="34" charset="0"/>
              </a:rPr>
              <a:t>&lt;8% का HbA</a:t>
            </a:r>
            <a:r>
              <a:rPr lang="hi-IN" baseline="-25000" dirty="0">
                <a:latin typeface="Calibri" panose="020F0502020204030204" pitchFamily="34" charset="0"/>
              </a:rPr>
              <a:t>1c</a:t>
            </a:r>
            <a:r>
              <a:rPr lang="hi-IN" dirty="0">
                <a:latin typeface="Calibri" panose="020F0502020204030204" pitchFamily="34" charset="0"/>
              </a:rPr>
              <a:t> लक्ष्य उन रोगियों में अधिक उचित होगा जिनका गंभीर हाइपोग्लाईसीमिया का अतीत रहा है। 4 mmol/L की निचली सीमा का अनुपालन करना महत्वपूर्ण है</a:t>
            </a:r>
          </a:p>
          <a:p>
            <a:pPr marL="634056" lvl="1" indent="-172924">
              <a:buFont typeface="Arial" panose="020B0604020202020204" pitchFamily="34" charset="0"/>
              <a:buChar char="•"/>
            </a:pPr>
            <a:r>
              <a:rPr lang="hi-IN" dirty="0">
                <a:latin typeface="Calibri" panose="020F0502020204030204" pitchFamily="34" charset="0"/>
              </a:rPr>
              <a:t>व्यक्ति विशेष पर निर्भर करते हुए, उपचार पथ्य को भी इष्टतम बनाने की आवश्यकता हो सकती है।</a:t>
            </a:r>
          </a:p>
          <a:p>
            <a:pPr marL="634056" lvl="1" indent="-172924">
              <a:buFont typeface="Arial" panose="020B0604020202020204" pitchFamily="34" charset="0"/>
              <a:buChar char="•"/>
            </a:pPr>
            <a:r>
              <a:rPr lang="hi-IN" dirty="0">
                <a:latin typeface="Calibri" panose="020F0502020204030204" pitchFamily="34" charset="0"/>
              </a:rPr>
              <a:t>जोखिम कारकों, लक्षणों की पहचान करने तथा प्रभावी प्रंबधन कार्यनीतियों के संबंध में रोगियों को शिक्षित करना महत्वपूर्ण है।</a:t>
            </a:r>
          </a:p>
          <a:p>
            <a:pPr marL="634056" lvl="1" indent="-172924">
              <a:buFont typeface="Arial" panose="020B0604020202020204" pitchFamily="34" charset="0"/>
              <a:buChar char="•"/>
            </a:pPr>
            <a:r>
              <a:rPr lang="hi-IN" dirty="0">
                <a:latin typeface="Calibri" panose="020F0502020204030204" pitchFamily="34" charset="0"/>
              </a:rPr>
              <a:t>अन्य संसाधन उपलब्ध हैं जिनके द्वारा प्रदाता तथा रोगी हाइपोग्लाईसीमिया के संबंध में अपनी जानकारी तथा हाइपोग्लाईसीमिक घटनाओं के लिए अपनी तैयारी का आकलन कर सकते हैं।</a:t>
            </a:r>
          </a:p>
          <a:p>
            <a:pPr marL="634056" lvl="1" indent="-172924">
              <a:buFont typeface="Arial" panose="020B0604020202020204" pitchFamily="34" charset="0"/>
              <a:buChar char="•"/>
            </a:pPr>
            <a:endParaRPr lang="hi-IN" dirty="0">
              <a:latin typeface="Calibri" panose="020F0502020204030204" pitchFamily="34" charset="0"/>
            </a:endParaRPr>
          </a:p>
          <a:p>
            <a:r>
              <a:rPr lang="hi-IN" b="1" dirty="0">
                <a:latin typeface="Calibri" panose="020F0502020204030204" pitchFamily="34" charset="0"/>
              </a:rPr>
              <a:t>Reference</a:t>
            </a:r>
          </a:p>
          <a:p>
            <a:r>
              <a:rPr lang="hi-IN" dirty="0">
                <a:latin typeface="Calibri" panose="020F0502020204030204" pitchFamily="34" charset="0"/>
              </a:rPr>
              <a:t>Davies MJ et al. </a:t>
            </a:r>
            <a:r>
              <a:rPr lang="hi-IN" i="1" dirty="0">
                <a:latin typeface="Calibri" panose="020F0502020204030204" pitchFamily="34" charset="0"/>
              </a:rPr>
              <a:t>Diabetes Care</a:t>
            </a:r>
            <a:r>
              <a:rPr lang="en-US" dirty="0">
                <a:latin typeface="Calibri" panose="020F0502020204030204" pitchFamily="34" charset="0"/>
              </a:rPr>
              <a:t> </a:t>
            </a:r>
            <a:r>
              <a:rPr lang="hi-IN" dirty="0">
                <a:latin typeface="Calibri" panose="020F0502020204030204" pitchFamily="34" charset="0"/>
              </a:rPr>
              <a:t>2018;41:2669-701</a:t>
            </a:r>
            <a:endParaRPr lang="hi-IN" b="1"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7FAFCF6-9078-A94D-9817-150AF2050684}" type="slidenum">
              <a:rPr lang="en-CA" smtClean="0"/>
              <a:pPr/>
              <a:t>66</a:t>
            </a:fld>
            <a:endParaRPr lang="hi-IN"/>
          </a:p>
        </p:txBody>
      </p:sp>
    </p:spTree>
    <p:extLst>
      <p:ext uri="{BB962C8B-B14F-4D97-AF65-F5344CB8AC3E}">
        <p14:creationId xmlns:p14="http://schemas.microsoft.com/office/powerpoint/2010/main" val="15869741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6CE3AE3-6C4E-AE45-A386-4564E2D34360}" type="slidenum">
              <a:rPr lang="en-US">
                <a:solidFill>
                  <a:prstClr val="black"/>
                </a:solidFill>
              </a:rPr>
              <a:pPr/>
              <a:t>67</a:t>
            </a:fld>
            <a:endParaRPr lang="hi-IN">
              <a:solidFill>
                <a:prstClr val="black"/>
              </a:solidFill>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marL="172909" indent="-172909">
              <a:lnSpc>
                <a:spcPct val="90000"/>
              </a:lnSpc>
              <a:buFont typeface="Arial" pitchFamily="34" charset="0"/>
              <a:buChar char="•"/>
            </a:pPr>
            <a:r>
              <a:rPr lang="hi-IN" sz="1100" dirty="0">
                <a:latin typeface="Calibri" panose="020F0502020204030204" pitchFamily="34" charset="0"/>
              </a:rPr>
              <a:t>हाइपोग्लाईसीमिया की रोकथाम करने की कार्यनीतियों में निम्नलिखित शामिल हैं:</a:t>
            </a:r>
          </a:p>
          <a:p>
            <a:pPr marL="640405" lvl="2" indent="-172909">
              <a:lnSpc>
                <a:spcPct val="90000"/>
              </a:lnSpc>
              <a:buFont typeface="Arial" pitchFamily="34" charset="0"/>
              <a:buChar char="•"/>
            </a:pPr>
            <a:r>
              <a:rPr lang="hi-IN" sz="1100" dirty="0">
                <a:latin typeface="Calibri" panose="020F0502020204030204" pitchFamily="34" charset="0"/>
              </a:rPr>
              <a:t>समय और भाग के आकार के संबंध में अधिक निरन्तरता के साथ खाद्य पदार्थों का सेवन करें</a:t>
            </a:r>
          </a:p>
          <a:p>
            <a:pPr marL="640405" lvl="2" indent="-172909">
              <a:lnSpc>
                <a:spcPct val="90000"/>
              </a:lnSpc>
              <a:buFont typeface="Arial" pitchFamily="34" charset="0"/>
              <a:buChar char="•"/>
            </a:pPr>
            <a:r>
              <a:rPr lang="hi-IN" sz="1100" dirty="0">
                <a:latin typeface="Calibri" panose="020F0502020204030204" pitchFamily="34" charset="0"/>
              </a:rPr>
              <a:t>यदि आप सल्फोनाईलूरिया ले रहे हैं, तो निम्न हाइपोग्लाईसीमिया जोखिम दवा के साथ प्रतिस्थापित करें</a:t>
            </a:r>
          </a:p>
          <a:p>
            <a:pPr marL="640405" lvl="2" indent="-172909">
              <a:lnSpc>
                <a:spcPct val="90000"/>
              </a:lnSpc>
              <a:buFont typeface="Arial" pitchFamily="34" charset="0"/>
              <a:buChar char="•"/>
            </a:pPr>
            <a:r>
              <a:rPr lang="hi-IN" sz="1100" b="0" i="1" baseline="0" dirty="0">
                <a:latin typeface="Calibri" panose="020F0502020204030204" pitchFamily="34" charset="0"/>
              </a:rPr>
              <a:t>यदि भोजन से संबंधित इंसुलिन का प्रयोग करते हैं, तो सुनिश्चित करें कि इसे खाने से पहले लिया जाता है, जो खाए जाने वाले भोजन के अनुसार उपयुक्त खुराक में ली जाती है तथा खाने के 2 घंटों में, या पिछली सुधार खुराक के 2 घंटों में किसी भी सुधार खुराक से बचें।</a:t>
            </a:r>
          </a:p>
          <a:p>
            <a:pPr marL="640405" lvl="2" indent="-172909">
              <a:lnSpc>
                <a:spcPct val="90000"/>
              </a:lnSpc>
              <a:buFont typeface="Arial" pitchFamily="34" charset="0"/>
              <a:buChar char="•"/>
            </a:pPr>
            <a:r>
              <a:rPr lang="hi-IN" sz="1100" dirty="0">
                <a:latin typeface="Calibri" panose="020F0502020204030204" pitchFamily="34" charset="0"/>
              </a:rPr>
              <a:t>हाइपोग्लाईसीमिया जोखिम को न्यूनतम करने के लिए A1c लक्ष्य को </a:t>
            </a:r>
            <a:r>
              <a:rPr lang="hi-IN" sz="1100" b="0" baseline="0" dirty="0">
                <a:ln>
                  <a:solidFill>
                    <a:srgbClr val="F2F2F2"/>
                  </a:solidFill>
                </a:ln>
                <a:latin typeface="Calibri" panose="020F0502020204030204" pitchFamily="34" charset="0"/>
              </a:rPr>
              <a:t>व्यक्ति विशेष </a:t>
            </a:r>
            <a:r>
              <a:rPr lang="hi-IN" sz="1100" baseline="0" dirty="0">
                <a:ln>
                  <a:solidFill>
                    <a:srgbClr val="F2F2F2"/>
                  </a:solidFill>
                </a:ln>
                <a:latin typeface="Calibri" panose="020F0502020204030204" pitchFamily="34" charset="0"/>
              </a:rPr>
              <a:t>के अनुसार तय करें</a:t>
            </a:r>
          </a:p>
          <a:p>
            <a:pPr marL="640405" lvl="2" indent="-172909" defTabSz="922264">
              <a:lnSpc>
                <a:spcPct val="90000"/>
              </a:lnSpc>
              <a:buFont typeface="Arial" pitchFamily="34" charset="0"/>
              <a:buChar char="•"/>
              <a:defRPr/>
            </a:pPr>
            <a:r>
              <a:rPr lang="hi-IN" sz="1100" dirty="0">
                <a:ln>
                  <a:solidFill>
                    <a:srgbClr val="F2F2F2"/>
                  </a:solidFill>
                </a:ln>
                <a:latin typeface="Calibri" panose="020F0502020204030204" pitchFamily="34" charset="0"/>
              </a:rPr>
              <a:t>अल्कोहल सेवन की निगरानी करें </a:t>
            </a:r>
            <a:r>
              <a:rPr lang="hi-IN" sz="1100" dirty="0">
                <a:latin typeface="Calibri" panose="020F0502020204030204" pitchFamily="34" charset="0"/>
              </a:rPr>
              <a:t>अल्कोहल सेवन का संबंध गंभीर हाइपोग्लाईसीमिया से रहा है।</a:t>
            </a:r>
            <a:endParaRPr lang="en-US" sz="1100" dirty="0">
              <a:latin typeface="Calibri" panose="020F0502020204030204" pitchFamily="34" charset="0"/>
            </a:endParaRPr>
          </a:p>
          <a:p>
            <a:pPr marL="183205" lvl="1" indent="-172909" defTabSz="922264">
              <a:lnSpc>
                <a:spcPct val="90000"/>
              </a:lnSpc>
              <a:buFont typeface="Arial" pitchFamily="34" charset="0"/>
              <a:buChar char="•"/>
              <a:defRPr/>
            </a:pPr>
            <a:r>
              <a:rPr lang="hi-IN" sz="1100" dirty="0">
                <a:latin typeface="Calibri" panose="020F0502020204030204" pitchFamily="34" charset="0"/>
              </a:rPr>
              <a:t>जब व्यायाम करें या गतिविधि को बढ़ाते हैं, तो कार्यनीतियों में निम्नलिखित शामिल है:</a:t>
            </a:r>
          </a:p>
          <a:p>
            <a:pPr marL="640405" lvl="2" indent="-172909">
              <a:lnSpc>
                <a:spcPct val="90000"/>
              </a:lnSpc>
              <a:buFont typeface="Arial" pitchFamily="34" charset="0"/>
              <a:buChar char="•"/>
            </a:pPr>
            <a:r>
              <a:rPr lang="hi-IN" sz="1100" dirty="0">
                <a:latin typeface="Calibri" panose="020F0502020204030204" pitchFamily="34" charset="0"/>
              </a:rPr>
              <a:t>व्यायाम से पहले और बाद में रक्त शर्करा की जांच करें।</a:t>
            </a:r>
          </a:p>
          <a:p>
            <a:pPr marL="640405" lvl="2" indent="-172909">
              <a:lnSpc>
                <a:spcPct val="90000"/>
              </a:lnSpc>
              <a:buFont typeface="Arial" pitchFamily="34" charset="0"/>
              <a:buChar char="•"/>
            </a:pPr>
            <a:r>
              <a:rPr lang="hi-IN" sz="1100" dirty="0">
                <a:latin typeface="Calibri" panose="020F0502020204030204" pitchFamily="34" charset="0"/>
              </a:rPr>
              <a:t>यदि रक्त शर्करा &lt;5.5 mmol/L (100 mg/dL), है तो कुछ खाएं</a:t>
            </a:r>
          </a:p>
          <a:p>
            <a:pPr marL="179273" lvl="1" indent="-172909">
              <a:lnSpc>
                <a:spcPct val="90000"/>
              </a:lnSpc>
              <a:buFont typeface="Arial" pitchFamily="34" charset="0"/>
              <a:buChar char="•"/>
            </a:pPr>
            <a:endParaRPr lang="hi-IN" sz="1100" dirty="0">
              <a:latin typeface="Calibri" panose="020F0502020204030204" pitchFamily="34" charset="0"/>
            </a:endParaRPr>
          </a:p>
          <a:p>
            <a:pPr>
              <a:lnSpc>
                <a:spcPct val="90000"/>
              </a:lnSpc>
            </a:pPr>
            <a:endParaRPr lang="hi-IN" sz="1100" b="1" dirty="0">
              <a:latin typeface="Calibri" panose="020F0502020204030204" pitchFamily="34" charset="0"/>
            </a:endParaRPr>
          </a:p>
          <a:p>
            <a:pPr defTabSz="922264">
              <a:lnSpc>
                <a:spcPct val="90000"/>
              </a:lnSpc>
              <a:defRPr/>
            </a:pPr>
            <a:r>
              <a:rPr lang="hi-IN" sz="1100" dirty="0">
                <a:latin typeface="Calibri" panose="020F0502020204030204" pitchFamily="34" charset="0"/>
              </a:rPr>
              <a:t>नोट: व्यायाम के दौरान हाइपोग्लाईसीमिया अधिकांश रूप से निम्न-मध्यम तीव्रता वाले एरोबिक व्यायाम से होता है उच्च-तीव्रता वाले प्रशिक्षण से, हाइपोग्लाईसीमिया का जोखिम होता है यदि रोगी द्वारा व्यायाम के बाद सुधार की खुराकें ली जाती हैं। साथ ही, दोनों प्रकार की व्यायाम, रात्रिकालीन हाइपोग्लाईसीमिया के जोखिम को बढ़ा सकती हैं, इसलिए इसका अनुमान लगाया जाना चाहिए और निगरानी करनी चाहिए।</a:t>
            </a:r>
          </a:p>
          <a:p>
            <a:pPr>
              <a:lnSpc>
                <a:spcPct val="90000"/>
              </a:lnSpc>
            </a:pPr>
            <a:endParaRPr lang="hi-IN" sz="1100" b="1" dirty="0">
              <a:latin typeface="Calibri" panose="020F0502020204030204" pitchFamily="34" charset="0"/>
            </a:endParaRPr>
          </a:p>
          <a:p>
            <a:pPr>
              <a:lnSpc>
                <a:spcPct val="90000"/>
              </a:lnSpc>
            </a:pPr>
            <a:r>
              <a:rPr lang="hi-IN" sz="1100" b="1" dirty="0">
                <a:latin typeface="Calibri" panose="020F0502020204030204" pitchFamily="34" charset="0"/>
              </a:rPr>
              <a:t>References</a:t>
            </a:r>
          </a:p>
          <a:p>
            <a:pPr>
              <a:lnSpc>
                <a:spcPct val="90000"/>
              </a:lnSpc>
            </a:pPr>
            <a:r>
              <a:rPr lang="hi-IN" sz="1100" dirty="0">
                <a:latin typeface="Calibri" panose="020F0502020204030204" pitchFamily="34" charset="0"/>
              </a:rPr>
              <a:t>Riddell MC et al. </a:t>
            </a:r>
            <a:r>
              <a:rPr lang="hi-IN" sz="1100" i="1" dirty="0">
                <a:latin typeface="Calibri" panose="020F0502020204030204" pitchFamily="34" charset="0"/>
              </a:rPr>
              <a:t>Lancet Diabetes Endocrinol</a:t>
            </a:r>
            <a:r>
              <a:rPr lang="hi-IN" sz="1100" dirty="0">
                <a:latin typeface="Calibri" panose="020F0502020204030204" pitchFamily="34" charset="0"/>
              </a:rPr>
              <a:t> 2017;5:377–90</a:t>
            </a:r>
          </a:p>
          <a:p>
            <a:pPr>
              <a:lnSpc>
                <a:spcPct val="90000"/>
              </a:lnSpc>
            </a:pPr>
            <a:r>
              <a:rPr lang="hi-IN" sz="1100" dirty="0">
                <a:latin typeface="Calibri" panose="020F0502020204030204" pitchFamily="34" charset="0"/>
              </a:rPr>
              <a:t>Seaquist ER, et al. </a:t>
            </a:r>
            <a:r>
              <a:rPr lang="hi-IN" sz="1100" i="1" dirty="0">
                <a:latin typeface="Calibri" panose="020F0502020204030204" pitchFamily="34" charset="0"/>
              </a:rPr>
              <a:t>Diabetes Care</a:t>
            </a:r>
            <a:r>
              <a:rPr lang="hi-IN" sz="1100" dirty="0">
                <a:latin typeface="Calibri" panose="020F0502020204030204" pitchFamily="34" charset="0"/>
              </a:rPr>
              <a:t>. 2013;36:1384–95</a:t>
            </a:r>
          </a:p>
          <a:p>
            <a:pPr eaLnBrk="1" hangingPunct="1">
              <a:lnSpc>
                <a:spcPct val="90000"/>
              </a:lnSpc>
            </a:pPr>
            <a:endParaRPr lang="hi-IN" sz="1100" dirty="0">
              <a:latin typeface="Calibri" panose="020F0502020204030204" pitchFamily="34" charset="0"/>
            </a:endParaRPr>
          </a:p>
        </p:txBody>
      </p:sp>
    </p:spTree>
    <p:extLst>
      <p:ext uri="{BB962C8B-B14F-4D97-AF65-F5344CB8AC3E}">
        <p14:creationId xmlns:p14="http://schemas.microsoft.com/office/powerpoint/2010/main" val="16873860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t>नोट: उच्च-जोखिम T2D आशय T2D का उन दवाओं से उपचार जिनके कारण हाइपोग्लाईसीमिया के जोखिम में बढ़ोतरी होती है (अर्थात इंसुलिन, सल्फोनाईलूरियाज)।</a:t>
            </a:r>
          </a:p>
          <a:p>
            <a:endParaRPr lang="hi-IN" baseline="0" dirty="0"/>
          </a:p>
          <a:p>
            <a:r>
              <a:rPr lang="hi-IN" dirty="0"/>
              <a:t>ऐसे व्यक्ति जो सेक्रेटोगोग्स लेने के दौरान हाइपोग्लाईसीमिया का अनुभव करते हैं, उन्हें ड्राइविंग से पहले निगरानी के लिए ग्लूकोज़ मीटर प्राप्त करने और इस्तेमाल करने के लिए प्रोत्साहित करना चाहिए।</a:t>
            </a:r>
          </a:p>
          <a:p>
            <a:endParaRPr lang="hi-IN" baseline="0" dirty="0"/>
          </a:p>
          <a:p>
            <a:r>
              <a:rPr lang="hi-IN" dirty="0"/>
              <a:t>ड्राइविंग से पहले शर्करा को मापने का उद्देश्य न केवल हाइपोग्लाईसीमिया से संबंधित घटनाओं को रोकना है, अपितु (ड्राइविंग दुर्घटना के मामले में)इससे यह प्रदर्शित करने में सहायता मिल सकती है कि हाइपोग्लाईसीमिया योगदायक कारक नहीं था।</a:t>
            </a:r>
            <a:r>
              <a:rPr lang="hi-IN" b="0" baseline="0" dirty="0"/>
              <a:t> </a:t>
            </a:r>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68</a:t>
            </a:fld>
            <a:endParaRPr lang="hi-IN">
              <a:solidFill>
                <a:prstClr val="black"/>
              </a:solidFill>
            </a:endParaRPr>
          </a:p>
        </p:txBody>
      </p:sp>
    </p:spTree>
    <p:extLst>
      <p:ext uri="{BB962C8B-B14F-4D97-AF65-F5344CB8AC3E}">
        <p14:creationId xmlns:p14="http://schemas.microsoft.com/office/powerpoint/2010/main" val="3906818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व्यक्तियों को कार रोकने, हैंडब्रेक लगाने (अमरीका में लागू नहीं), ड्राइवर की सीट से बाहर आने तथा तीव्र गति से काम करने वाले कार्बोहाईड्रेट्स का सेवन करें का निर्देश दें। जब तक रक्त शर्करा स्तर 5 mmol/L (90 mg/dL) से अधिक या 45 मिनट न बीत जाएं, जो भी देरी से होता है, तब तक ड्राइविंग फिर से शुरू न करें। दिशानिर्देश देश विशिष्ट हो सकते हैं। अपने स्थानीय विनियामक तथा प्रतिनिधि संगठन से विशिष्ट सिफारिशों के लिए संपर्क करें </a:t>
            </a:r>
          </a:p>
        </p:txBody>
      </p:sp>
      <p:sp>
        <p:nvSpPr>
          <p:cNvPr id="4" name="Slide Number Placeholder 3"/>
          <p:cNvSpPr>
            <a:spLocks noGrp="1"/>
          </p:cNvSpPr>
          <p:nvPr>
            <p:ph type="sldNum" sz="quarter" idx="10"/>
          </p:nvPr>
        </p:nvSpPr>
        <p:spPr/>
        <p:txBody>
          <a:bodyPr/>
          <a:lstStyle/>
          <a:p>
            <a:fld id="{0D4F629A-EA1C-443A-9752-1441F7277F7F}" type="slidenum">
              <a:rPr lang="en-US" smtClean="0"/>
              <a:t>69</a:t>
            </a:fld>
            <a:endParaRPr lang="hi-IN"/>
          </a:p>
        </p:txBody>
      </p:sp>
    </p:spTree>
    <p:extLst>
      <p:ext uri="{BB962C8B-B14F-4D97-AF65-F5344CB8AC3E}">
        <p14:creationId xmlns:p14="http://schemas.microsoft.com/office/powerpoint/2010/main" val="40123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अवसंरचित स्व-प्रबंधन रोगी शिक्षा के परिणामस्वरूप दीर्घकालिक व्यवहारजन्य परिवर्तन संभव हो पाए जिसके परिणामस्वरूप जैव- चिकित्सा और व्यवहारजन्य परिणामों में सुधार प्राप्त किया जा सकता है</a:t>
            </a:r>
          </a:p>
          <a:p>
            <a:pPr marL="172924" indent="-172924">
              <a:buFont typeface="Arial" panose="020B0604020202020204" pitchFamily="34" charset="0"/>
              <a:buChar char="•"/>
            </a:pPr>
            <a:r>
              <a:rPr lang="hi-IN" dirty="0">
                <a:latin typeface="Calibri" panose="020F0502020204030204" pitchFamily="34" charset="0"/>
              </a:rPr>
              <a:t>जर्मन मधुमेह ट्रीटमेंट तथा ट्रेनिंग प्रोग्राम (DTTP), डोज़ एडजस्टमेंट फॉर नॉर्मल र्इटिंग (DAFNE), तथा टेसाइड इंसुलिन मैनेजमेंट कोर्स, एन एडाप्शन फ्राम बोर्नेमाउथ टाइप 1 इंटेंसिव एजुकेशन (BERTIE) जैसे अध्ययन इंसुलिन स्व-प्रबंधन में भली-भांति अवसंरचित शिक्षा पर आधारित थे।</a:t>
            </a:r>
          </a:p>
          <a:p>
            <a:pPr marL="172924" indent="-172924">
              <a:buFont typeface="Arial" panose="020B0604020202020204" pitchFamily="34" charset="0"/>
              <a:buChar char="•"/>
            </a:pPr>
            <a:r>
              <a:rPr lang="hi-IN" dirty="0">
                <a:latin typeface="Calibri" panose="020F0502020204030204" pitchFamily="34" charset="0"/>
              </a:rPr>
              <a:t>अन्य मनोवैज्ञानिक – शैक्षणिक कार्यक्रमों पर आधारित थे जैसे ब्लड ग्लूकोज़ अवेयरनेस ट्रेनिंग (BGAT)</a:t>
            </a:r>
          </a:p>
          <a:p>
            <a:pPr marL="172924" indent="-172924">
              <a:buFont typeface="Arial" panose="020B0604020202020204" pitchFamily="34" charset="0"/>
              <a:buChar char="•"/>
            </a:pPr>
            <a:r>
              <a:rPr lang="hi-IN" dirty="0">
                <a:latin typeface="Calibri" panose="020F0502020204030204" pitchFamily="34" charset="0"/>
              </a:rPr>
              <a:t>वयस्क शिक्षण सिद्धांतों पर आधारित इन सभी कार्य प्रणालियों के परिणामस्वरूप चार अध्ययनों में गंभीर हाइपोग्लाईसीमिया की (SH) दर में 15% से 75% की महत्वपूर्ण कमी देखी गई, जिसमें एक अध्ययन में निम्न BG (रक्त शर्करा) रीडिंग की निम्न बारम्बारता को देखा गया जो सांख्यिक रूप से अधिक महत्वपूर्ण नहीं थी</a:t>
            </a:r>
          </a:p>
          <a:p>
            <a:pPr marL="172924" indent="-172924">
              <a:buFont typeface="Arial" panose="020B0604020202020204" pitchFamily="34" charset="0"/>
              <a:buChar char="•"/>
            </a:pPr>
            <a:r>
              <a:rPr lang="hi-IN" dirty="0">
                <a:latin typeface="Calibri" panose="020F0502020204030204" pitchFamily="34" charset="0"/>
              </a:rPr>
              <a:t>टाइप 2 मधुमेह वाले लोगों में PEDNID-LA शैक्षणिक कार्यक्रम में यह देखा गया है कि ये कार्यक्रम T2D के लिए भी उपलब्ध हैं (Gagliardino JJ et al. मधुमेह देखभाल 2001;24:1001-7)</a:t>
            </a:r>
          </a:p>
          <a:p>
            <a:pPr marL="172924" indent="-172924">
              <a:buFont typeface="Arial" panose="020B0604020202020204" pitchFamily="34" charset="0"/>
              <a:buChar char="•"/>
            </a:pP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7</a:t>
            </a:fld>
            <a:endParaRPr lang="hi-IN"/>
          </a:p>
        </p:txBody>
      </p:sp>
    </p:spTree>
    <p:extLst>
      <p:ext uri="{BB962C8B-B14F-4D97-AF65-F5344CB8AC3E}">
        <p14:creationId xmlns:p14="http://schemas.microsoft.com/office/powerpoint/2010/main" val="11300688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70</a:t>
            </a:fld>
            <a:endParaRPr lang="hi-IN">
              <a:solidFill>
                <a:prstClr val="black"/>
              </a:solidFill>
            </a:endParaRPr>
          </a:p>
        </p:txBody>
      </p:sp>
    </p:spTree>
    <p:extLst>
      <p:ext uri="{BB962C8B-B14F-4D97-AF65-F5344CB8AC3E}">
        <p14:creationId xmlns:p14="http://schemas.microsoft.com/office/powerpoint/2010/main" val="29966529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हाइपोग्लाईसीमिया के अप्रिय पहलुओं के चलते और गंभीर हाइपोग्लाईसीमिया की संभावित रूप से जानलेवा प्रकृति के कारण, इसमें कोई आश्चर्य की बात नहीं है कि टाइप 1 मधुमेह वाले या इंसुलिन उपचारित टाइप 2 मधुमेह वाले अनेक रोगियों में हाइपोग्लाईसीमिया विकसित करने का महत्वपूर्ण जोखिम होता है।</a:t>
            </a:r>
          </a:p>
          <a:p>
            <a:pPr marL="172924" indent="-172924">
              <a:buFont typeface="Arial" panose="020B0604020202020204" pitchFamily="34" charset="0"/>
              <a:buChar char="•"/>
            </a:pPr>
            <a:endParaRPr lang="hi-IN"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हाइपोग्लाईसीमिया का डर खास तौर पर उन रोगियों में व्याप्त है जिनका गंभीर हाइपोग्लाईसीमिया घटनाओं का अतीत रहा हो, जैसे वे रोगी जो चेतना खो देने के मामलों में शामिल रहे हों।</a:t>
            </a:r>
          </a:p>
          <a:p>
            <a:pPr marL="634056" lvl="1" indent="-172924">
              <a:buFont typeface="Arial" panose="020B0604020202020204" pitchFamily="34" charset="0"/>
              <a:buChar char="•"/>
            </a:pPr>
            <a:r>
              <a:rPr lang="hi-IN" dirty="0">
                <a:latin typeface="Calibri" panose="020F0502020204030204" pitchFamily="34" charset="0"/>
              </a:rPr>
              <a:t>FoH के साथ तीन कारक महत्वपूर्ण रूप से और सकारात्मक रूप से सह-सम्बद्ध रहे हैं: पहले इंसुलिन उपचार से समय, हाइपोग्लाईसीमिया के कारण अस्पताल में भर्ती होने की बारम्बारता, कार्यकारी जीवन को प्रभावित करने वाले हाइपोग्लाईसीमिया की बारम्बारता।</a:t>
            </a:r>
          </a:p>
          <a:p>
            <a:pPr marL="634056" lvl="1" indent="-172924">
              <a:buFont typeface="Arial" panose="020B0604020202020204" pitchFamily="34" charset="0"/>
              <a:buChar char="•"/>
            </a:pPr>
            <a:r>
              <a:rPr lang="hi-IN" dirty="0">
                <a:latin typeface="Calibri" panose="020F0502020204030204" pitchFamily="34" charset="0"/>
              </a:rPr>
              <a:t>इससे सहज रूप से यह समझा जा सकता है कि जितना अधिक अप्रिय या पीड़ादायक घटना होगी, इस बात की अधिक संभावना होगी कि कोई व्यक्ति फिर से ऐसी घटना के घटित होने का भय विकसित कर लेता है।</a:t>
            </a:r>
          </a:p>
          <a:p>
            <a:pPr marL="172924" indent="-172924">
              <a:buFont typeface="Arial" panose="020B0604020202020204" pitchFamily="34" charset="0"/>
              <a:buChar char="•"/>
            </a:pPr>
            <a:r>
              <a:rPr lang="hi-IN" dirty="0">
                <a:latin typeface="Calibri" panose="020F0502020204030204" pitchFamily="34" charset="0"/>
              </a:rPr>
              <a:t>ऐसे रोगी जो हाइपोग्लाईसीमिया से डरते हैं वे बेहतर शर्करा नियंत्रण की लागत पर हाइपोग्लाईसीमिया की रोकथाम के लिए प्रति सक्रिय कार्रवाई कर सकते हैं।</a:t>
            </a:r>
            <a:endParaRPr lang="hi-IN" b="0" u="none" dirty="0">
              <a:latin typeface="Calibri" panose="020F0502020204030204" pitchFamily="34" charset="0"/>
            </a:endParaRPr>
          </a:p>
          <a:p>
            <a:pPr marL="172924" indent="-172924">
              <a:buFont typeface="Arial" panose="020B0604020202020204" pitchFamily="34" charset="0"/>
              <a:buChar char="•"/>
            </a:pPr>
            <a:r>
              <a:rPr lang="hi-IN" b="0" u="none" dirty="0">
                <a:latin typeface="Calibri" panose="020F0502020204030204" pitchFamily="34" charset="0"/>
              </a:rPr>
              <a:t>ध्यान दें कि टाइप 1 मधुमेह तथा हाइपोग्लाईसीमिया के बारे में ख़राब जागरूकता वाले कम संख्या में लोग इसके बारे में चिंतित नहीं हो सकते हैं, क्योंकि उन्हें स्वयं घटनाओं के बारे में नहीं मालूम होगा।</a:t>
            </a:r>
          </a:p>
          <a:p>
            <a:pPr marL="172924" indent="-172924">
              <a:buFont typeface="Arial" panose="020B0604020202020204" pitchFamily="34" charset="0"/>
              <a:buChar char="•"/>
            </a:pPr>
            <a:endParaRPr lang="hi-IN" dirty="0">
              <a:latin typeface="Calibri" panose="020F0502020204030204" pitchFamily="34" charset="0"/>
            </a:endParaRPr>
          </a:p>
          <a:p>
            <a:r>
              <a:rPr lang="hi-IN" dirty="0">
                <a:latin typeface="Calibri" panose="020F0502020204030204" pitchFamily="34" charset="0"/>
              </a:rPr>
              <a:t>Wild D et al. </a:t>
            </a:r>
            <a:r>
              <a:rPr lang="hi-IN" i="1" dirty="0">
                <a:latin typeface="Calibri" panose="020F0502020204030204" pitchFamily="34" charset="0"/>
              </a:rPr>
              <a:t>Pat Educ Cou</a:t>
            </a:r>
            <a:r>
              <a:rPr lang="hi-IN" dirty="0">
                <a:latin typeface="Calibri" panose="020F0502020204030204" pitchFamily="34" charset="0"/>
              </a:rPr>
              <a:t>nseling 2007; 68:10–15</a:t>
            </a:r>
          </a:p>
        </p:txBody>
      </p:sp>
      <p:sp>
        <p:nvSpPr>
          <p:cNvPr id="4" name="Slide Number Placeholder 3"/>
          <p:cNvSpPr>
            <a:spLocks noGrp="1"/>
          </p:cNvSpPr>
          <p:nvPr>
            <p:ph type="sldNum" sz="quarter" idx="10"/>
          </p:nvPr>
        </p:nvSpPr>
        <p:spPr/>
        <p:txBody>
          <a:bodyPr/>
          <a:lstStyle/>
          <a:p>
            <a:fld id="{BEF14A7D-F155-41DF-B356-CD1DD01E02CB}" type="slidenum">
              <a:rPr lang="en-US" smtClean="0"/>
              <a:pPr/>
              <a:t>71</a:t>
            </a:fld>
            <a:endParaRPr lang="hi-IN"/>
          </a:p>
        </p:txBody>
      </p:sp>
    </p:spTree>
    <p:extLst>
      <p:ext uri="{BB962C8B-B14F-4D97-AF65-F5344CB8AC3E}">
        <p14:creationId xmlns:p14="http://schemas.microsoft.com/office/powerpoint/2010/main" val="13398843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नोट: जब निम्न जोखिम एजेन्ट (अर्थात DPP-4 अवरोधक, GLP- 1 एगोनिस्ट, SGLT 2 अवरोधक ) को इंसुलिन या SU के साथ संयोजित किया जाता है, तो हाइपोग्लाईसीमिया का कड़ा जोखिम बना रहता है।</a:t>
            </a:r>
          </a:p>
          <a:p>
            <a:pPr marL="172924" indent="-172924">
              <a:buFont typeface="Arial" panose="020B0604020202020204" pitchFamily="34" charset="0"/>
              <a:buChar char="•"/>
            </a:pPr>
            <a:r>
              <a:rPr lang="hi-IN" dirty="0">
                <a:latin typeface="Calibri" panose="020F0502020204030204" pitchFamily="34" charset="0"/>
              </a:rPr>
              <a:t>आधुनिक इंसुलिन एनालॉग हाइपोग्लाईसीमिया के जोखिम को कम कर सकते हैं। </a:t>
            </a:r>
          </a:p>
          <a:p>
            <a:pPr marL="172924" indent="-172924">
              <a:buFont typeface="Arial" panose="020B0604020202020204" pitchFamily="34" charset="0"/>
              <a:buChar char="•"/>
            </a:pPr>
            <a:r>
              <a:rPr lang="hi-IN" dirty="0">
                <a:latin typeface="Calibri" panose="020F0502020204030204" pitchFamily="34" charset="0"/>
              </a:rPr>
              <a:t>हाइपोग्लाईसीमिया से जोरदार तरीके से बचने के परिणामस्वरूप हाइपोग्लाईसीमिया जागरूकता में सुधार किया जा सकता है</a:t>
            </a:r>
          </a:p>
          <a:p>
            <a:pPr marL="634056" lvl="1" indent="-172924">
              <a:buFont typeface="Arial" panose="020B0604020202020204" pitchFamily="34" charset="0"/>
              <a:buChar char="•"/>
            </a:pPr>
            <a:r>
              <a:rPr lang="hi-IN" dirty="0">
                <a:latin typeface="Calibri" panose="020F0502020204030204" pitchFamily="34" charset="0"/>
              </a:rPr>
              <a:t>बिना किसी घटना के 2-3 सप्ताहों के बीत जाने से हाइपोग्लाईसीमिया जागरूकता फिर से पैदा हो जाती है तथा हाइपोग्लाईसीमिया के प्रति न्यूरोएंडोक्राइन प्रतिक्रियाओं में सुधार होता है।</a:t>
            </a:r>
          </a:p>
          <a:p>
            <a:endParaRPr lang="hi-IN" baseline="0" dirty="0">
              <a:latin typeface="Calibri" panose="020F0502020204030204" pitchFamily="34" charset="0"/>
            </a:endParaRPr>
          </a:p>
          <a:p>
            <a:r>
              <a:rPr lang="hi-IN" dirty="0">
                <a:latin typeface="Calibri" panose="020F0502020204030204" pitchFamily="34" charset="0"/>
              </a:rPr>
              <a:t>Walker TC and Yucha CB. </a:t>
            </a:r>
            <a:r>
              <a:rPr lang="hi-IN" i="1" dirty="0">
                <a:latin typeface="Calibri" panose="020F0502020204030204" pitchFamily="34" charset="0"/>
              </a:rPr>
              <a:t>J Diabetes Sci Technol</a:t>
            </a:r>
            <a:r>
              <a:rPr lang="hi-IN" dirty="0">
                <a:latin typeface="Calibri" panose="020F0502020204030204" pitchFamily="34" charset="0"/>
              </a:rPr>
              <a:t> 2014;8:488–93</a:t>
            </a:r>
          </a:p>
          <a:p>
            <a:r>
              <a:rPr lang="hi-IN" dirty="0">
                <a:latin typeface="Calibri" panose="020F0502020204030204" pitchFamily="34" charset="0"/>
              </a:rPr>
              <a:t>Choudhary P et al. </a:t>
            </a:r>
            <a:r>
              <a:rPr lang="hi-IN" i="1" dirty="0">
                <a:latin typeface="Calibri" panose="020F0502020204030204" pitchFamily="34" charset="0"/>
              </a:rPr>
              <a:t>Diabetes Care</a:t>
            </a:r>
            <a:r>
              <a:rPr lang="hi-IN" dirty="0">
                <a:latin typeface="Calibri" panose="020F0502020204030204" pitchFamily="34" charset="0"/>
              </a:rPr>
              <a:t> 2015;38:1016–29</a:t>
            </a:r>
          </a:p>
          <a:p>
            <a:r>
              <a:rPr lang="hi-IN" dirty="0">
                <a:latin typeface="Calibri" panose="020F0502020204030204" pitchFamily="34" charset="0"/>
              </a:rPr>
              <a:t>Shuttlewood E et al. </a:t>
            </a:r>
            <a:r>
              <a:rPr lang="hi-IN" i="1" dirty="0">
                <a:latin typeface="Calibri" panose="020F0502020204030204" pitchFamily="34" charset="0"/>
              </a:rPr>
              <a:t>Diabetes Res Clin</a:t>
            </a:r>
            <a:r>
              <a:rPr lang="en-US" dirty="0">
                <a:latin typeface="Calibri" panose="020F0502020204030204" pitchFamily="34" charset="0"/>
              </a:rPr>
              <a:t> </a:t>
            </a:r>
            <a:r>
              <a:rPr lang="hi-IN" i="1" dirty="0">
                <a:latin typeface="Calibri" panose="020F0502020204030204" pitchFamily="34" charset="0"/>
              </a:rPr>
              <a:t>Pract</a:t>
            </a:r>
            <a:r>
              <a:rPr lang="en-US" dirty="0">
                <a:latin typeface="Calibri" panose="020F0502020204030204" pitchFamily="34" charset="0"/>
              </a:rPr>
              <a:t> </a:t>
            </a:r>
            <a:r>
              <a:rPr lang="hi-IN" dirty="0">
                <a:latin typeface="Calibri" panose="020F0502020204030204" pitchFamily="34" charset="0"/>
              </a:rPr>
              <a:t>109:347–54</a:t>
            </a:r>
          </a:p>
          <a:p>
            <a:r>
              <a:rPr lang="hi-IN" dirty="0">
                <a:latin typeface="Calibri" panose="020F0502020204030204" pitchFamily="34" charset="0"/>
              </a:rPr>
              <a:t>Gonder-Frederick L et al. </a:t>
            </a:r>
            <a:r>
              <a:rPr lang="hi-IN" i="1" dirty="0">
                <a:latin typeface="Calibri" panose="020F0502020204030204" pitchFamily="34" charset="0"/>
              </a:rPr>
              <a:t>Diabetes Care</a:t>
            </a:r>
            <a:r>
              <a:rPr lang="hi-IN" dirty="0">
                <a:latin typeface="Calibri" panose="020F0502020204030204" pitchFamily="34" charset="0"/>
              </a:rPr>
              <a:t> 1997;20:1543–6</a:t>
            </a:r>
          </a:p>
          <a:p>
            <a:r>
              <a:rPr lang="hi-IN" dirty="0">
                <a:latin typeface="Calibri" panose="020F0502020204030204" pitchFamily="34" charset="0"/>
              </a:rPr>
              <a:t>Bonaventura A et al. </a:t>
            </a:r>
            <a:r>
              <a:rPr lang="hi-IN" i="1" dirty="0">
                <a:latin typeface="Calibri" panose="020F0502020204030204" pitchFamily="34" charset="0"/>
              </a:rPr>
              <a:t>Endocr Connect</a:t>
            </a:r>
            <a:r>
              <a:rPr lang="hi-IN" dirty="0">
                <a:latin typeface="Calibri" panose="020F0502020204030204" pitchFamily="34" charset="0"/>
              </a:rPr>
              <a:t> 2015;4:R37–45.</a:t>
            </a:r>
          </a:p>
          <a:p>
            <a:endParaRPr lang="hi-IN" baseline="0" dirty="0">
              <a:latin typeface="Calibri" panose="020F0502020204030204" pitchFamily="34" charset="0"/>
            </a:endParaRP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72</a:t>
            </a:fld>
            <a:endParaRPr lang="hi-IN"/>
          </a:p>
        </p:txBody>
      </p:sp>
    </p:spTree>
    <p:extLst>
      <p:ext uri="{BB962C8B-B14F-4D97-AF65-F5344CB8AC3E}">
        <p14:creationId xmlns:p14="http://schemas.microsoft.com/office/powerpoint/2010/main" val="26034304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3113" y="1163638"/>
            <a:ext cx="5588000" cy="3143250"/>
          </a:xfrm>
        </p:spPr>
      </p:sp>
      <p:sp>
        <p:nvSpPr>
          <p:cNvPr id="3" name="Notes Placeholder 2"/>
          <p:cNvSpPr>
            <a:spLocks noGrp="1"/>
          </p:cNvSpPr>
          <p:nvPr>
            <p:ph type="body" idx="1"/>
          </p:nvPr>
        </p:nvSpPr>
        <p:spPr/>
        <p:txBody>
          <a:bodyPr/>
          <a:lstStyle/>
          <a:p>
            <a:r>
              <a:rPr lang="hi-IN">
                <a:latin typeface="Calibri" panose="020F0502020204030204" pitchFamily="34" charset="0"/>
              </a:rPr>
              <a:t>चिकित्सक की अगुवाई वाले दल को उन रोगियों तथा उनके देखभाल साझेदारों की सहायता के लिए अतिरिक्त संसाधन शामिल करने पड़ सकते हैं जो हाइपोग्लाईसीमिया के डर का अनुभव कर रहे हों। बार बार हाइपोग्लाईसीमिया से पीड़ित होने वाले रोगी अतिरिक्त मधुमेह शिक्षा तथा अन्य सहायक सेवाओं के साथ-साथ व्यवहारजन्य स्वास्थ्य विशेषज्ञ/ चिकित्सीय मनोवैज्ञानिक /सामाजिक कार्यकर्ता के साथ परामर्श से लाभान्वित हो सकते हैं। </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2E23933E-63CE-4535-8B9B-1A021C9B6B26}" type="slidenum">
              <a:rPr lang="en-US" smtClean="0">
                <a:solidFill>
                  <a:prstClr val="black"/>
                </a:solidFill>
              </a:rPr>
              <a:pPr/>
              <a:t>73</a:t>
            </a:fld>
            <a:endParaRPr lang="hi-IN">
              <a:solidFill>
                <a:prstClr val="black"/>
              </a:solidFill>
            </a:endParaRPr>
          </a:p>
        </p:txBody>
      </p:sp>
    </p:spTree>
    <p:extLst>
      <p:ext uri="{BB962C8B-B14F-4D97-AF65-F5344CB8AC3E}">
        <p14:creationId xmlns:p14="http://schemas.microsoft.com/office/powerpoint/2010/main" val="1736130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गंभीर हाइपोग्लाईसीमिया से बचने के स्पष्ट अयोग्यता गलत मान्यताओं को स्वीकार करने से संबंधित विचार तथा व्यवहार का परिणाम हो सकता है जिनमें निम्नलिखित शामिल हैं, लेकिन ये इन्हीं तक सीमित नहीं है: </a:t>
            </a:r>
          </a:p>
          <a:p>
            <a:pPr>
              <a:spcAft>
                <a:spcPts val="1210"/>
              </a:spcAft>
            </a:pPr>
            <a:r>
              <a:rPr lang="hi-IN" dirty="0">
                <a:latin typeface="Calibri" panose="020F0502020204030204" pitchFamily="34" charset="0"/>
              </a:rPr>
              <a:t>जोखिमों और परिणामों को कम आंकना</a:t>
            </a:r>
          </a:p>
          <a:p>
            <a:pPr>
              <a:spcAft>
                <a:spcPts val="1210"/>
              </a:spcAft>
            </a:pPr>
            <a:r>
              <a:rPr lang="hi-IN" dirty="0">
                <a:latin typeface="Calibri" panose="020F0502020204030204" pitchFamily="34" charset="0"/>
              </a:rPr>
              <a:t>संज्ञान-मोटर कार्य पर प्रभाव को कम आंकना / उससे इंकार करना (मैं 2.5 mmol/L [45 mg/dL]” पर ठीक हूं।)</a:t>
            </a:r>
          </a:p>
          <a:p>
            <a:pPr>
              <a:spcAft>
                <a:spcPts val="1210"/>
              </a:spcAft>
            </a:pPr>
            <a:r>
              <a:rPr lang="hi-IN" dirty="0">
                <a:latin typeface="Calibri" panose="020F0502020204030204" pitchFamily="34" charset="0"/>
              </a:rPr>
              <a:t>हाइपोग्लाईसीमिया का डर</a:t>
            </a:r>
          </a:p>
          <a:p>
            <a:pPr>
              <a:spcAft>
                <a:spcPts val="1210"/>
              </a:spcAft>
            </a:pPr>
            <a:r>
              <a:rPr lang="hi-IN" dirty="0">
                <a:latin typeface="Calibri" panose="020F0502020204030204" pitchFamily="34" charset="0"/>
              </a:rPr>
              <a:t>आत्म-उपचार के लिए धीमी गति से काम करने वाले ग्लूकोज़ स्रोतों का इस्तेमाल करना</a:t>
            </a:r>
          </a:p>
          <a:p>
            <a:pPr>
              <a:spcAft>
                <a:spcPts val="1210"/>
              </a:spcAft>
            </a:pPr>
            <a:r>
              <a:rPr lang="hi-IN" dirty="0">
                <a:latin typeface="Calibri" panose="020F0502020204030204" pitchFamily="34" charset="0"/>
              </a:rPr>
              <a:t>उपचार में देरी करना या इष्टतम से निम्न उपचार प्राप्त करना (बहुत कम शर्करा)</a:t>
            </a:r>
          </a:p>
          <a:p>
            <a:pPr>
              <a:spcAft>
                <a:spcPts val="1210"/>
              </a:spcAft>
            </a:pPr>
            <a:r>
              <a:rPr lang="hi-IN" dirty="0">
                <a:latin typeface="Calibri" panose="020F0502020204030204" pitchFamily="34" charset="0"/>
              </a:rPr>
              <a:t>सहायता के लिए अन्यों पर आवश्यकता से अधिक निर्भरता</a:t>
            </a:r>
          </a:p>
          <a:p>
            <a:pPr>
              <a:spcAft>
                <a:spcPts val="1210"/>
              </a:spcAft>
            </a:pPr>
            <a:r>
              <a:rPr lang="hi-IN" dirty="0">
                <a:latin typeface="Calibri" panose="020F0502020204030204" pitchFamily="34" charset="0"/>
              </a:rPr>
              <a:t>शरीर क्रिया विज्ञान शक्ति संघर्ष (आवश्यता से अधिक निर्भरता)</a:t>
            </a:r>
          </a:p>
          <a:p>
            <a:pPr>
              <a:spcAft>
                <a:spcPts val="1210"/>
              </a:spcAft>
            </a:pPr>
            <a:endParaRPr lang="hi-IN" dirty="0">
              <a:latin typeface="Calibri" panose="020F0502020204030204" pitchFamily="34" charset="0"/>
            </a:endParaRPr>
          </a:p>
          <a:p>
            <a:pPr>
              <a:spcAft>
                <a:spcPts val="1210"/>
              </a:spcAft>
            </a:pPr>
            <a:r>
              <a:rPr lang="hi-IN" spc="-20" dirty="0">
                <a:latin typeface="Calibri" panose="020F0502020204030204" pitchFamily="34" charset="0"/>
              </a:rPr>
              <a:t>इन मुद्दों तथा चिंताओं का समाधान करने के लिए टीम कार्य प्रणाली की आवश्यकता होगी जिसमें व्यक्ति, परिवार, HCP और व्यवहारजन्य स्वास्थ्य विशेषज्ञ की भागीदारी होगी। </a:t>
            </a: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74</a:t>
            </a:fld>
            <a:endParaRPr lang="hi-IN" dirty="0"/>
          </a:p>
        </p:txBody>
      </p:sp>
    </p:spTree>
    <p:extLst>
      <p:ext uri="{BB962C8B-B14F-4D97-AF65-F5344CB8AC3E}">
        <p14:creationId xmlns:p14="http://schemas.microsoft.com/office/powerpoint/2010/main" val="2454323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डाफने (DAFNE) एक ऐसा प्रोग्राम है जिसमें हाइपोग्लाईसीमिया में कमी देखी गई है तथा मधुमेह से पीड़ित लोगों के जीवन की गुणवत्ता में सुधार हुआ है। </a:t>
            </a:r>
            <a:endParaRPr lang="hi-IN" dirty="0">
              <a:latin typeface="Calibri" panose="020F0502020204030204" pitchFamily="34" charset="0"/>
            </a:endParaRPr>
          </a:p>
          <a:p>
            <a:endParaRPr lang="hi-IN" baseline="0" dirty="0">
              <a:latin typeface="Calibri" panose="020F0502020204030204" pitchFamily="34" charset="0"/>
            </a:endParaRPr>
          </a:p>
          <a:p>
            <a:r>
              <a:rPr lang="hi-IN" spc="-30">
                <a:latin typeface="Calibri" panose="020F0502020204030204" pitchFamily="34" charset="0"/>
              </a:rPr>
              <a:t>कार्यक्रम ढांचे तथा इसकी विषय वस्तु से संबंधित अधिक जानकारी ऑनलाइन उपलब्ध है</a:t>
            </a:r>
            <a:r>
              <a:rPr lang="hi-IN" spc="-30" dirty="0">
                <a:latin typeface="Calibri" panose="020F0502020204030204" pitchFamily="34" charset="0"/>
              </a:rPr>
              <a:t>।</a:t>
            </a:r>
          </a:p>
          <a:p>
            <a:endParaRPr lang="hi-IN" baseline="0" dirty="0">
              <a:latin typeface="Calibri" panose="020F0502020204030204" pitchFamily="34" charset="0"/>
            </a:endParaRPr>
          </a:p>
          <a:p>
            <a:r>
              <a:rPr lang="hi-IN">
                <a:latin typeface="Calibri" panose="020F0502020204030204" pitchFamily="34" charset="0"/>
              </a:rPr>
              <a:t>मधुमेह शिक्षा और सहायता मधुमेह के प्रंबधन के लिए महत्वपूर्ण है जिसमें हाइपोग्लाईसीमिया की रोकथाम और प्रबंधन भी शामिल है। </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75</a:t>
            </a:fld>
            <a:endParaRPr lang="hi-IN" dirty="0"/>
          </a:p>
        </p:txBody>
      </p:sp>
    </p:spTree>
    <p:extLst>
      <p:ext uri="{BB962C8B-B14F-4D97-AF65-F5344CB8AC3E}">
        <p14:creationId xmlns:p14="http://schemas.microsoft.com/office/powerpoint/2010/main" val="32364424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76</a:t>
            </a:fld>
            <a:endParaRPr lang="hi-IN">
              <a:solidFill>
                <a:prstClr val="black"/>
              </a:solidFill>
            </a:endParaRPr>
          </a:p>
        </p:txBody>
      </p:sp>
    </p:spTree>
    <p:extLst>
      <p:ext uri="{BB962C8B-B14F-4D97-AF65-F5344CB8AC3E}">
        <p14:creationId xmlns:p14="http://schemas.microsoft.com/office/powerpoint/2010/main" val="3011196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hi-IN" dirty="0">
                <a:latin typeface="Calibri" panose="020F0502020204030204" pitchFamily="34" charset="0"/>
              </a:rPr>
              <a:t>हाइपोग्लाईसीमिया के प्रभाव रोगी के अलावा दूसरे लोगों पर भी पड़ते हैं। </a:t>
            </a:r>
          </a:p>
          <a:p>
            <a:pPr marL="172924" indent="-172924" defTabSz="922264">
              <a:buFont typeface="Arial" panose="020B0604020202020204" pitchFamily="34" charset="0"/>
              <a:buChar char="•"/>
              <a:defRPr/>
            </a:pPr>
            <a:r>
              <a:rPr lang="hi-IN" dirty="0">
                <a:latin typeface="Calibri" panose="020F0502020204030204" pitchFamily="34" charset="0"/>
              </a:rPr>
              <a:t>पति/पत्नी या साझेदार जो अपने मधुमेह से पीड़ित प्रियजनों के लिए देखभालकर्ता भी हैं, वे हाइपोग्लाईसीमिक घटनाओं का प्रबंधन करने में तनाव और चिंता अनुभव करते हैं; उन्हें भी चर्चा में शामिल करना चाहिए।</a:t>
            </a:r>
          </a:p>
          <a:p>
            <a:pPr marL="172924" indent="-172924">
              <a:buFont typeface="Arial" panose="020B0604020202020204" pitchFamily="34" charset="0"/>
              <a:buChar char="•"/>
            </a:pPr>
            <a:r>
              <a:rPr lang="hi-IN" dirty="0">
                <a:latin typeface="Calibri" panose="020F0502020204030204" pitchFamily="34" charset="0"/>
              </a:rPr>
              <a:t>हालांकि साझेदार की भागीदारी भिन्न-भिन्न हो सकती है, बहुत अधिक चिंता (विशेष रूप से हाइपोग्लाईसीमिया के बारे में) तथा डर (विशेष रूप से भावी जटिलताओं के संबंध में) उन पर तथा उनके रिश्तों पर हावी रहता है।</a:t>
            </a:r>
          </a:p>
          <a:p>
            <a:pPr marL="172924" indent="-172924">
              <a:buFont typeface="Arial" panose="020B0604020202020204" pitchFamily="34" charset="0"/>
              <a:buChar char="•"/>
            </a:pPr>
            <a:r>
              <a:rPr lang="hi-IN" dirty="0">
                <a:latin typeface="Calibri" panose="020F0502020204030204" pitchFamily="34" charset="0"/>
              </a:rPr>
              <a:t>रिश्ते खास होते हैं, और यह कल्पना नहीं की जा सकती है कि सभी रोगी सक्रिय रूप से साझेदारों को चाहते हैं, या सभी मधुमेह से संबंधित तनाव के बोझ से परेशान रहते हैं।</a:t>
            </a:r>
          </a:p>
          <a:p>
            <a:pPr marL="172924" indent="-172924">
              <a:buFont typeface="Arial" panose="020B0604020202020204" pitchFamily="34" charset="0"/>
              <a:buChar char="•"/>
            </a:pPr>
            <a:r>
              <a:rPr lang="hi-IN" dirty="0">
                <a:latin typeface="Calibri" panose="020F0502020204030204" pitchFamily="34" charset="0"/>
              </a:rPr>
              <a:t>रिश्तों में परिवर्तन, तथा रिश्ते निभाने के दौरान किसी एक समय में आवश्यकताएं तथा रोग किसी अन्य समय पर भिन्न हो सकते हैं।</a:t>
            </a:r>
          </a:p>
        </p:txBody>
      </p:sp>
      <p:sp>
        <p:nvSpPr>
          <p:cNvPr id="4" name="Slide Number Placeholder 3"/>
          <p:cNvSpPr>
            <a:spLocks noGrp="1"/>
          </p:cNvSpPr>
          <p:nvPr>
            <p:ph type="sldNum" sz="quarter" idx="10"/>
          </p:nvPr>
        </p:nvSpPr>
        <p:spPr/>
        <p:txBody>
          <a:bodyPr/>
          <a:lstStyle/>
          <a:p>
            <a:fld id="{BEF14A7D-F155-41DF-B356-CD1DD01E02CB}" type="slidenum">
              <a:rPr lang="en-US" smtClean="0"/>
              <a:pPr/>
              <a:t>77</a:t>
            </a:fld>
            <a:endParaRPr lang="hi-IN" dirty="0"/>
          </a:p>
        </p:txBody>
      </p:sp>
    </p:spTree>
    <p:extLst>
      <p:ext uri="{BB962C8B-B14F-4D97-AF65-F5344CB8AC3E}">
        <p14:creationId xmlns:p14="http://schemas.microsoft.com/office/powerpoint/2010/main" val="39301055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4F629A-EA1C-443A-9752-1441F7277F7F}" type="slidenum">
              <a:rPr lang="en-US" smtClean="0"/>
              <a:t>78</a:t>
            </a:fld>
            <a:endParaRPr lang="hi-IN" dirty="0"/>
          </a:p>
        </p:txBody>
      </p:sp>
    </p:spTree>
    <p:extLst>
      <p:ext uri="{BB962C8B-B14F-4D97-AF65-F5344CB8AC3E}">
        <p14:creationId xmlns:p14="http://schemas.microsoft.com/office/powerpoint/2010/main" val="37467291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5000"/>
              </a:lnSpc>
              <a:buFont typeface="Arial" panose="020B0604020202020204" pitchFamily="34" charset="0"/>
              <a:buChar char="•"/>
            </a:pPr>
            <a:r>
              <a:rPr lang="hi-IN" dirty="0">
                <a:latin typeface="Calibri" panose="020F0502020204030204" pitchFamily="34" charset="0"/>
              </a:rPr>
              <a:t>Jøgensen et al द्वारा किए गए अध्ययन में हाइपोग्लाईसीमिया के संबंध में क्रॉस-सेक्शनल युग्मित प्रश्नावली तथा जागरूकता की स्थिति का प्रयोग रोगी तथा रिश्तेदार द्वारा गंभीर हाइपोग्लाईसीमिया दरों तथा जागरूकता की स्थिति के संबंध में आकलनों की तुलना की गई।</a:t>
            </a:r>
          </a:p>
          <a:p>
            <a:pPr marL="172924" indent="-172924">
              <a:lnSpc>
                <a:spcPct val="95000"/>
              </a:lnSpc>
              <a:buFont typeface="Arial" panose="020B0604020202020204" pitchFamily="34" charset="0"/>
              <a:buChar char="•"/>
            </a:pPr>
            <a:r>
              <a:rPr lang="hi-IN" dirty="0">
                <a:latin typeface="Calibri" panose="020F0502020204030204" pitchFamily="34" charset="0"/>
              </a:rPr>
              <a:t>रोगियों तथा पति/पत्नी के बीच में हाइपोग्लाईसीमिया की सूचना देने से संबंधित विसंगति समूहों के बीच में हाइपोग्लाईसीमिक घटनाओं के संबंध में अलग-अलग अनुभूति के कारण हो सकती है।</a:t>
            </a:r>
          </a:p>
          <a:p>
            <a:pPr marL="634056" lvl="1" indent="-172924">
              <a:lnSpc>
                <a:spcPct val="95000"/>
              </a:lnSpc>
              <a:buFont typeface="Arial" panose="020B0604020202020204" pitchFamily="34" charset="0"/>
              <a:buChar char="•"/>
            </a:pPr>
            <a:r>
              <a:rPr lang="hi-IN" dirty="0">
                <a:latin typeface="Calibri" panose="020F0502020204030204" pitchFamily="34" charset="0"/>
              </a:rPr>
              <a:t>उदाहरण के लिए, किसी ऐसी घटना जिसमें कोई रिश्तेदार होने वाली हाइपोग्लाईसीमिया को लेकर चिंतित है, तथा मधुमेह से पीड़ित व्यक्ति को स्नैक परोसता है, उसे गंभीर मान सकता है, जबकि रोगी इसे हल्की घटना मान सकता है क्योंकि उसे विश्वास है कि वह बिना किसी हस्तक्षेप के स्थिति को संभालने में समर्थ होता।</a:t>
            </a:r>
          </a:p>
          <a:p>
            <a:pPr marL="634056" lvl="1" indent="-172924">
              <a:lnSpc>
                <a:spcPct val="95000"/>
              </a:lnSpc>
              <a:buFont typeface="Arial" panose="020B0604020202020204" pitchFamily="34" charset="0"/>
              <a:buChar char="•"/>
            </a:pPr>
            <a:r>
              <a:rPr lang="hi-IN" dirty="0">
                <a:latin typeface="Calibri" panose="020F0502020204030204" pitchFamily="34" charset="0"/>
              </a:rPr>
              <a:t>रोगी अस्थाई मानसिक विकार के कारण हाइपोग्लाईसीमिक घटनाओं की संख्या को कम करके आंक सकता है, या शर्मिंदगी या ड्राइवर लाईसेंस खो बैठने के डर से घटनाओं को जानबूझकर भूल सकता है।</a:t>
            </a:r>
          </a:p>
          <a:p>
            <a:pPr marL="176856" lvl="0" indent="-172924">
              <a:lnSpc>
                <a:spcPct val="95000"/>
              </a:lnSpc>
              <a:buFont typeface="Arial" panose="020B0604020202020204" pitchFamily="34" charset="0"/>
              <a:buChar char="•"/>
            </a:pPr>
            <a:r>
              <a:rPr lang="hi-IN" spc="-30" dirty="0">
                <a:latin typeface="Calibri" panose="020F0502020204030204" pitchFamily="34" charset="0"/>
              </a:rPr>
              <a:t>क्योंकि अधिकांश मामलों में छोटे बच्चों की मधुमेह से संबंधित देखभाल का माता-पिता प्रबंधन करते हैं, इसलिए हाइपोग्लाईसीमिया के डर के कारण माता-पिता को अधिक तनाव हो सकता है, अभिकल्पित माता-पिता बोझ, तथा रक्त शर्करा (BG) स्तरों की निगरानी के लिए तुलनात्मक रूप से कहीं अधिक बार रात को जागना पड़ सकता है।</a:t>
            </a:r>
          </a:p>
          <a:p>
            <a:pPr marL="634056" lvl="1" indent="-172924">
              <a:lnSpc>
                <a:spcPct val="95000"/>
              </a:lnSpc>
              <a:buFont typeface="Arial" panose="020B0604020202020204" pitchFamily="34" charset="0"/>
              <a:buChar char="•"/>
            </a:pPr>
            <a:r>
              <a:rPr lang="hi-IN" dirty="0">
                <a:latin typeface="Calibri" panose="020F0502020204030204" pitchFamily="34" charset="0"/>
              </a:rPr>
              <a:t>T1D वाले बच्चे की माताओं द्वारा T1D के वयस्कों की तुलना में हाइपोग्लाईसीमिया के उच्चतर डर को प्रदर्शित किया गया है।</a:t>
            </a:r>
          </a:p>
          <a:p>
            <a:pPr marL="172924" indent="-172924">
              <a:lnSpc>
                <a:spcPct val="95000"/>
              </a:lnSpc>
              <a:buFont typeface="Arial" panose="020B0604020202020204" pitchFamily="34" charset="0"/>
              <a:buChar char="•"/>
            </a:pPr>
            <a:endParaRPr lang="hi-IN" dirty="0">
              <a:latin typeface="Calibri" panose="020F0502020204030204" pitchFamily="34" charset="0"/>
            </a:endParaRPr>
          </a:p>
          <a:p>
            <a:pPr>
              <a:lnSpc>
                <a:spcPct val="95000"/>
              </a:lnSpc>
            </a:pPr>
            <a:r>
              <a:rPr lang="hi-IN" dirty="0">
                <a:latin typeface="Calibri" panose="020F0502020204030204" pitchFamily="34" charset="0"/>
              </a:rPr>
              <a:t>Jørgensen HV et al</a:t>
            </a:r>
            <a:r>
              <a:rPr lang="hi-IN" i="1" dirty="0">
                <a:latin typeface="Calibri" panose="020F0502020204030204" pitchFamily="34" charset="0"/>
              </a:rPr>
              <a:t>.</a:t>
            </a:r>
            <a:r>
              <a:rPr lang="en-US" i="1" dirty="0">
                <a:latin typeface="Calibri" panose="020F0502020204030204" pitchFamily="34" charset="0"/>
              </a:rPr>
              <a:t> </a:t>
            </a:r>
            <a:r>
              <a:rPr lang="hi-IN" i="1" dirty="0">
                <a:latin typeface="Calibri" panose="020F0502020204030204" pitchFamily="34" charset="0"/>
              </a:rPr>
              <a:t>Diabetes Care </a:t>
            </a:r>
            <a:r>
              <a:rPr lang="hi-IN" dirty="0">
                <a:latin typeface="Calibri" panose="020F0502020204030204" pitchFamily="34" charset="0"/>
              </a:rPr>
              <a:t>2003;26:1106-9</a:t>
            </a:r>
          </a:p>
        </p:txBody>
      </p:sp>
      <p:sp>
        <p:nvSpPr>
          <p:cNvPr id="4" name="Slide Number Placeholder 3"/>
          <p:cNvSpPr>
            <a:spLocks noGrp="1"/>
          </p:cNvSpPr>
          <p:nvPr>
            <p:ph type="sldNum" sz="quarter" idx="10"/>
          </p:nvPr>
        </p:nvSpPr>
        <p:spPr/>
        <p:txBody>
          <a:bodyPr/>
          <a:lstStyle/>
          <a:p>
            <a:fld id="{BEF14A7D-F155-41DF-B356-CD1DD01E02CB}" type="slidenum">
              <a:rPr lang="en-US" smtClean="0"/>
              <a:pPr/>
              <a:t>79</a:t>
            </a:fld>
            <a:endParaRPr lang="hi-IN" dirty="0"/>
          </a:p>
        </p:txBody>
      </p:sp>
    </p:spTree>
    <p:extLst>
      <p:ext uri="{BB962C8B-B14F-4D97-AF65-F5344CB8AC3E}">
        <p14:creationId xmlns:p14="http://schemas.microsoft.com/office/powerpoint/2010/main" val="1397146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8</a:t>
            </a:fld>
            <a:endParaRPr lang="hi-IN">
              <a:solidFill>
                <a:prstClr val="black"/>
              </a:solidFill>
            </a:endParaRPr>
          </a:p>
        </p:txBody>
      </p:sp>
    </p:spTree>
    <p:extLst>
      <p:ext uri="{BB962C8B-B14F-4D97-AF65-F5344CB8AC3E}">
        <p14:creationId xmlns:p14="http://schemas.microsoft.com/office/powerpoint/2010/main" val="39311531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dirty="0">
                <a:latin typeface="Calibri" panose="020F0502020204030204" pitchFamily="34" charset="0"/>
              </a:rPr>
              <a:t>Lawton et al. के प्रकाशन में "रोगी के संबंध में" देखभालकर्ता समूह की पहचान करने के लिए जिसे अधिक जानकारी तथा भावनात्मक समर्थन की आवश्यकता है, द्वारा एक खुले-सिरे वाले खोजपरक गुणात्मक डिज़ाइन का प्रयोग किया गया।</a:t>
            </a:r>
          </a:p>
          <a:p>
            <a:pPr marL="172924" indent="-172924">
              <a:buFont typeface="Arial" panose="020B0604020202020204" pitchFamily="34" charset="0"/>
              <a:buChar char="•"/>
            </a:pPr>
            <a:endParaRPr lang="hi-IN"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रोगी की हाइपोग्लाईसीमिया के प्रति अनभिज्ञता तथा परिणामस्वरूप होने वाली हाइपोग्लाईसीमिया का असर परिवार के सदस्यों पर भी पड़ता है, जो यह बताते हैं कि उन्हें पता लगाने और उपचार में सहायता के लिए अपने ही जीवन को सीमित करना पड़ता है, और व्यवहारजन्य, और कभी कभी अपने प्रियजनों में हिंसक परिवर्तनों का सामना करना पड़ता है।</a:t>
            </a:r>
          </a:p>
          <a:p>
            <a:pPr marL="172924" indent="-172924">
              <a:buFont typeface="Arial" panose="020B0604020202020204" pitchFamily="34" charset="0"/>
              <a:buChar char="•"/>
            </a:pPr>
            <a:endParaRPr lang="hi-IN" dirty="0">
              <a:latin typeface="Calibri" panose="020F0502020204030204" pitchFamily="34" charset="0"/>
            </a:endParaRPr>
          </a:p>
          <a:p>
            <a:pPr marL="172924" indent="-172924">
              <a:buFont typeface="Arial" panose="020B0604020202020204" pitchFamily="34" charset="0"/>
              <a:buChar char="•"/>
            </a:pPr>
            <a:r>
              <a:rPr lang="hi-IN" dirty="0">
                <a:latin typeface="Calibri" panose="020F0502020204030204" pitchFamily="34" charset="0"/>
              </a:rPr>
              <a:t>परिवार के कुछ सदस्यों द्वारा शिक्षा और सहायता के लिए विस्तृत, अधूरी आवश्यकताओं को उजागर किया, लेकिन कुछ अन्यों द्वारा अपने ही स्वयं की सहायता की आवश्यकता की पहचान और स्वीकारोक्ति के लिए संघर्ष करना पड़ा।</a:t>
            </a:r>
          </a:p>
        </p:txBody>
      </p:sp>
      <p:sp>
        <p:nvSpPr>
          <p:cNvPr id="4" name="Slide Number Placeholder 3"/>
          <p:cNvSpPr>
            <a:spLocks noGrp="1"/>
          </p:cNvSpPr>
          <p:nvPr>
            <p:ph type="sldNum" sz="quarter" idx="10"/>
          </p:nvPr>
        </p:nvSpPr>
        <p:spPr/>
        <p:txBody>
          <a:bodyPr/>
          <a:lstStyle/>
          <a:p>
            <a:fld id="{BEF14A7D-F155-41DF-B356-CD1DD01E02CB}" type="slidenum">
              <a:rPr lang="en-US" smtClean="0"/>
              <a:pPr/>
              <a:t>80</a:t>
            </a:fld>
            <a:endParaRPr lang="hi-IN" dirty="0"/>
          </a:p>
        </p:txBody>
      </p:sp>
    </p:spTree>
    <p:extLst>
      <p:ext uri="{BB962C8B-B14F-4D97-AF65-F5344CB8AC3E}">
        <p14:creationId xmlns:p14="http://schemas.microsoft.com/office/powerpoint/2010/main" val="301859728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अध्ययन यह दर्शाते हैं कि देखभालकर्ता समूह को जानकारी तथा भावनात्मक सहायता की आवश्यकता है। </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81</a:t>
            </a:fld>
            <a:endParaRPr lang="hi-IN" dirty="0"/>
          </a:p>
        </p:txBody>
      </p:sp>
    </p:spTree>
    <p:extLst>
      <p:ext uri="{BB962C8B-B14F-4D97-AF65-F5344CB8AC3E}">
        <p14:creationId xmlns:p14="http://schemas.microsoft.com/office/powerpoint/2010/main" val="12164829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लॉटन पेपर में परिवार के सदस्यों के जीवन, हाइपोग्लाईसीमिया की रोकथाम तथा प्रबंधन में उनकी भागीदारी तथा सहायता और शिक्षा के लिए उनके द्वारा अपनी किन ज़रूरतों को आवश्यक माना जाता है, पर ख़राब हाइपोग्लाईसीमिया जागरूकता के प्रभाव का आकलन किया गया है। यह एक छोटा अध्ययन है लेकिन इस बात में कोई संदेह नहीं है कि हाइपोग्लाईसीमिया का परिवार तथा अन्य लोगों पर प्रभाव पड़ता है। </a:t>
            </a:r>
          </a:p>
          <a:p>
            <a:endParaRPr lang="hi-IN" baseline="0" dirty="0">
              <a:latin typeface="Calibri" panose="020F0502020204030204" pitchFamily="34" charset="0"/>
            </a:endParaRPr>
          </a:p>
          <a:p>
            <a:r>
              <a:rPr lang="hi-IN" dirty="0">
                <a:latin typeface="Calibri" panose="020F0502020204030204" pitchFamily="34" charset="0"/>
              </a:rPr>
              <a:t>नकारात्मक परिवारिक प्रभाव, हाइपोग्लाईसीमिया और गंभीर हाइपोग्लाईसीमिया का ख़राब जागरूकता प्रभाव है, और यह केवल मधुमेह नहीं है।</a:t>
            </a:r>
          </a:p>
        </p:txBody>
      </p:sp>
      <p:sp>
        <p:nvSpPr>
          <p:cNvPr id="4" name="Slide Number Placeholder 3"/>
          <p:cNvSpPr>
            <a:spLocks noGrp="1"/>
          </p:cNvSpPr>
          <p:nvPr>
            <p:ph type="sldNum" sz="quarter" idx="10"/>
          </p:nvPr>
        </p:nvSpPr>
        <p:spPr/>
        <p:txBody>
          <a:bodyPr/>
          <a:lstStyle/>
          <a:p>
            <a:fld id="{FF44760E-B906-4233-9EFF-D14AB3C71E44}" type="slidenum">
              <a:rPr lang="en-US" smtClean="0"/>
              <a:pPr/>
              <a:t>82</a:t>
            </a:fld>
            <a:endParaRPr lang="hi-IN" dirty="0"/>
          </a:p>
        </p:txBody>
      </p:sp>
    </p:spTree>
    <p:extLst>
      <p:ext uri="{BB962C8B-B14F-4D97-AF65-F5344CB8AC3E}">
        <p14:creationId xmlns:p14="http://schemas.microsoft.com/office/powerpoint/2010/main" val="7533948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5000"/>
              </a:lnSpc>
              <a:buFont typeface="Arial" panose="020B0604020202020204" pitchFamily="34" charset="0"/>
              <a:buChar char="•"/>
            </a:pPr>
            <a:r>
              <a:rPr lang="hi-IN" dirty="0">
                <a:latin typeface="Calibri" panose="020F0502020204030204" pitchFamily="34" charset="0"/>
              </a:rPr>
              <a:t>उनकी अधूरी आवश्यकताओं को पूरा करने के लिए, परिवार के लगभग सभी सदस्यों द्वारा अधिक जानकारी और शिक्षा की आवश्यकता को दर्शाया गया, जिसमें से कुछ यह चाहते थे कि हाइपोग्लाईसीमिया अनभिज्ञता वाले व्यक्ति के साथ उनके मधुमेह परामर्शदाता से मुलाकात की जाए। </a:t>
            </a:r>
          </a:p>
          <a:p>
            <a:pPr marL="172924" indent="-172924">
              <a:lnSpc>
                <a:spcPct val="95000"/>
              </a:lnSpc>
              <a:buFont typeface="Arial" panose="020B0604020202020204" pitchFamily="34" charset="0"/>
              <a:buChar char="•"/>
            </a:pPr>
            <a:r>
              <a:rPr lang="hi-IN" dirty="0">
                <a:latin typeface="Calibri" panose="020F0502020204030204" pitchFamily="34" charset="0"/>
              </a:rPr>
              <a:t>यह स्वास्थ्य पेशेवरों से न केवल निर्देश और सलाह प्राप्त करने के लिए था बल्कि ऐसा इसलिए भी था क्योंकि उनको इस बात की चिंता थी कि कम स्मृति के कारण हाइपोग्लाईसीमिया की अनभिज्ञता वाला व्यक्ति गंभीर हाइपोग्लाईसीमिया की पूर्ण घटनाओं की जानकारी नहीं दे रहा होगा। </a:t>
            </a:r>
          </a:p>
          <a:p>
            <a:pPr marL="172924" indent="-172924">
              <a:lnSpc>
                <a:spcPct val="95000"/>
              </a:lnSpc>
              <a:buFont typeface="Arial" panose="020B0604020202020204" pitchFamily="34" charset="0"/>
              <a:buChar char="•"/>
            </a:pPr>
            <a:r>
              <a:rPr lang="hi-IN" dirty="0">
                <a:latin typeface="Calibri" panose="020F0502020204030204" pitchFamily="34" charset="0"/>
              </a:rPr>
              <a:t>शिक्षा के साथ-साथ, अधिकांश ने रोगियों से स्वयं जैसी स्थिति के लिए आश्वासन, फीडबैक तथा भावनात्मक सहायता की आवश्यकता का वर्णन किया ताकि वे अकेलेपन, हताशा तथा कभी कभी अपराधबोध की भावनाओं को दूर करने में सहायता प्राप्त कर सकें।</a:t>
            </a:r>
          </a:p>
          <a:p>
            <a:pPr marL="172924" indent="-172924">
              <a:lnSpc>
                <a:spcPct val="95000"/>
              </a:lnSpc>
              <a:buFont typeface="Arial" panose="020B0604020202020204" pitchFamily="34" charset="0"/>
              <a:buChar char="•"/>
            </a:pPr>
            <a:r>
              <a:rPr lang="hi-IN" dirty="0">
                <a:latin typeface="Calibri" panose="020F0502020204030204" pitchFamily="34" charset="0"/>
              </a:rPr>
              <a:t>यह सुनिश्चित करना महत्वपूर्ण है कि देखभालकर्ताओं को भूला नहीं जाता है और उन्हें सूचना प्रदान की जाती है</a:t>
            </a:r>
          </a:p>
          <a:p>
            <a:pPr>
              <a:lnSpc>
                <a:spcPct val="95000"/>
              </a:lnSpc>
            </a:pPr>
            <a:endParaRPr lang="hi-IN" dirty="0">
              <a:latin typeface="Calibri" panose="020F0502020204030204" pitchFamily="34" charset="0"/>
            </a:endParaRPr>
          </a:p>
          <a:p>
            <a:pPr>
              <a:lnSpc>
                <a:spcPct val="95000"/>
              </a:lnSpc>
            </a:pPr>
            <a:r>
              <a:rPr lang="hi-IN" dirty="0">
                <a:latin typeface="Calibri" panose="020F0502020204030204" pitchFamily="34" charset="0"/>
              </a:rPr>
              <a:t>प्रश्नों की उपयुक्तता:</a:t>
            </a:r>
          </a:p>
          <a:p>
            <a:pPr>
              <a:lnSpc>
                <a:spcPct val="95000"/>
              </a:lnSpc>
            </a:pPr>
            <a:r>
              <a:rPr lang="hi-IN" dirty="0">
                <a:latin typeface="Calibri" panose="020F0502020204030204" pitchFamily="34" charset="0"/>
              </a:rPr>
              <a:t>1) हाइपोग्लाईसीमिया से पैदा होने वाले संज्ञान परिवर्तनों के परिणामस्वरूप आक्रामक तथा हिंसक व्यवहार पैदा हो सकता है।</a:t>
            </a:r>
          </a:p>
          <a:p>
            <a:pPr>
              <a:lnSpc>
                <a:spcPct val="95000"/>
              </a:lnSpc>
            </a:pPr>
            <a:r>
              <a:rPr lang="hi-IN" dirty="0">
                <a:latin typeface="Calibri" panose="020F0502020204030204" pitchFamily="34" charset="0"/>
              </a:rPr>
              <a:t>2) देखभालकर्ताओं को हाइपोग्लाईसीमिया के संकेतों और लक्षणों को समझना चाहिए क्योंकि हाइपोग्लाईसीमिया अनभिज्ञता वाले रोगी द्वारा किसी घटना की पहचान नहीं की जा सकती है।</a:t>
            </a:r>
          </a:p>
          <a:p>
            <a:pPr>
              <a:lnSpc>
                <a:spcPct val="95000"/>
              </a:lnSpc>
            </a:pPr>
            <a:r>
              <a:rPr lang="hi-IN" dirty="0">
                <a:latin typeface="Calibri" panose="020F0502020204030204" pitchFamily="34" charset="0"/>
              </a:rPr>
              <a:t>3) देखभालकर्ता को हाइपोग्लाईसीमिया के गंभीर मामलों का उपचार कैसे करना है, इससे परिचित होना चाहिए।</a:t>
            </a:r>
          </a:p>
        </p:txBody>
      </p:sp>
      <p:sp>
        <p:nvSpPr>
          <p:cNvPr id="4" name="Slide Number Placeholder 3"/>
          <p:cNvSpPr>
            <a:spLocks noGrp="1"/>
          </p:cNvSpPr>
          <p:nvPr>
            <p:ph type="sldNum" sz="quarter" idx="10"/>
          </p:nvPr>
        </p:nvSpPr>
        <p:spPr/>
        <p:txBody>
          <a:bodyPr/>
          <a:lstStyle/>
          <a:p>
            <a:fld id="{BEF14A7D-F155-41DF-B356-CD1DD01E02CB}" type="slidenum">
              <a:rPr lang="en-US" smtClean="0"/>
              <a:pPr/>
              <a:t>83</a:t>
            </a:fld>
            <a:endParaRPr lang="hi-IN" dirty="0"/>
          </a:p>
        </p:txBody>
      </p:sp>
    </p:spTree>
    <p:extLst>
      <p:ext uri="{BB962C8B-B14F-4D97-AF65-F5344CB8AC3E}">
        <p14:creationId xmlns:p14="http://schemas.microsoft.com/office/powerpoint/2010/main" val="27365535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इस स्लाइड में देखभालकर्ताओं के शिक्षण पर ध्यान केन्द्रित किया गया है </a:t>
            </a: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84</a:t>
            </a:fld>
            <a:endParaRPr lang="hi-IN" dirty="0"/>
          </a:p>
        </p:txBody>
      </p:sp>
    </p:spTree>
    <p:extLst>
      <p:ext uri="{BB962C8B-B14F-4D97-AF65-F5344CB8AC3E}">
        <p14:creationId xmlns:p14="http://schemas.microsoft.com/office/powerpoint/2010/main" val="3071646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85</a:t>
            </a:fld>
            <a:endParaRPr lang="hi-IN">
              <a:solidFill>
                <a:prstClr val="black"/>
              </a:solidFill>
            </a:endParaRPr>
          </a:p>
        </p:txBody>
      </p:sp>
    </p:spTree>
    <p:extLst>
      <p:ext uri="{BB962C8B-B14F-4D97-AF65-F5344CB8AC3E}">
        <p14:creationId xmlns:p14="http://schemas.microsoft.com/office/powerpoint/2010/main" val="16159551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463550" y="698500"/>
            <a:ext cx="6208713"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hi-IN" dirty="0">
                <a:latin typeface="Calibri" panose="020F0502020204030204" pitchFamily="34" charset="0"/>
              </a:rPr>
              <a:t>तालिका-3 हाइपोग्लाईसीमिया प्रदाता जांच सूची</a:t>
            </a:r>
          </a:p>
          <a:p>
            <a:r>
              <a:rPr lang="hi-IN" dirty="0">
                <a:latin typeface="Calibri" panose="020F0502020204030204" pitchFamily="34" charset="0"/>
              </a:rPr>
              <a:t>जांचसूची को ADA तथा एन्डो सोसाइटी वर्क ग्रुप ऑन हाइपोग्लाईसीमिया द्वारा तैयार किया गया था </a:t>
            </a:r>
          </a:p>
          <a:p>
            <a:endParaRPr lang="hi-IN" dirty="0">
              <a:latin typeface="Calibri" panose="020F0502020204030204" pitchFamily="34" charset="0"/>
            </a:endParaRPr>
          </a:p>
          <a:p>
            <a:pPr defTabSz="922264">
              <a:defRPr/>
            </a:pPr>
            <a:r>
              <a:rPr lang="hi-IN" dirty="0">
                <a:latin typeface="Calibri" panose="020F0502020204030204" pitchFamily="34" charset="0"/>
              </a:rPr>
              <a:t>Seaquist ER, Anderson J, Childs B, et al. </a:t>
            </a:r>
            <a:r>
              <a:rPr lang="hi-IN" dirty="0">
                <a:latin typeface="Calibri" panose="020F0502020204030204" pitchFamily="34" charset="0"/>
                <a:hlinkClick r:id="rId3"/>
              </a:rPr>
              <a:t>Hypoglycaemia and diabetes: a report of a workgroup of the American Diabetes Association and the Endocrine Society.</a:t>
            </a:r>
            <a:r>
              <a:rPr lang="en-US" dirty="0">
                <a:latin typeface="Calibri" panose="020F0502020204030204" pitchFamily="34" charset="0"/>
              </a:rPr>
              <a:t> </a:t>
            </a:r>
            <a:r>
              <a:rPr lang="hi-IN" i="1" dirty="0">
                <a:latin typeface="Calibri" panose="020F0502020204030204" pitchFamily="34" charset="0"/>
              </a:rPr>
              <a:t>Diabetes Care</a:t>
            </a:r>
            <a:r>
              <a:rPr lang="hi-IN" dirty="0">
                <a:latin typeface="Calibri" panose="020F0502020204030204" pitchFamily="34" charset="0"/>
              </a:rPr>
              <a:t>.</a:t>
            </a:r>
            <a:r>
              <a:rPr lang="en-US" dirty="0">
                <a:latin typeface="Calibri" panose="020F0502020204030204" pitchFamily="34" charset="0"/>
              </a:rPr>
              <a:t> </a:t>
            </a:r>
            <a:r>
              <a:rPr lang="hi-IN" dirty="0">
                <a:latin typeface="Calibri" panose="020F0502020204030204" pitchFamily="34" charset="0"/>
              </a:rPr>
              <a:t>2013;36:1384-1495.</a:t>
            </a:r>
          </a:p>
          <a:p>
            <a:endParaRPr lang="hi-IN" dirty="0">
              <a:latin typeface="Calibri" panose="020F0502020204030204" pitchFamily="34" charset="0"/>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9339" indent="-288207" eaLnBrk="0" hangingPunct="0">
              <a:defRPr>
                <a:solidFill>
                  <a:schemeClr val="tx1"/>
                </a:solidFill>
                <a:latin typeface="Arial" charset="0"/>
                <a:ea typeface="ＭＳ Ｐゴシック" charset="0"/>
              </a:defRPr>
            </a:lvl2pPr>
            <a:lvl3pPr marL="1152830" indent="-230566" eaLnBrk="0" hangingPunct="0">
              <a:defRPr>
                <a:solidFill>
                  <a:schemeClr val="tx1"/>
                </a:solidFill>
                <a:latin typeface="Arial" charset="0"/>
                <a:ea typeface="ＭＳ Ｐゴシック" charset="0"/>
              </a:defRPr>
            </a:lvl3pPr>
            <a:lvl4pPr marL="1613962" indent="-230566" eaLnBrk="0" hangingPunct="0">
              <a:defRPr>
                <a:solidFill>
                  <a:schemeClr val="tx1"/>
                </a:solidFill>
                <a:latin typeface="Arial" charset="0"/>
                <a:ea typeface="ＭＳ Ｐゴシック" charset="0"/>
              </a:defRPr>
            </a:lvl4pPr>
            <a:lvl5pPr marL="2075094" indent="-230566" eaLnBrk="0" hangingPunct="0">
              <a:defRPr>
                <a:solidFill>
                  <a:schemeClr val="tx1"/>
                </a:solidFill>
                <a:latin typeface="Arial" charset="0"/>
                <a:ea typeface="ＭＳ Ｐゴシック" charset="0"/>
              </a:defRPr>
            </a:lvl5pPr>
            <a:lvl6pPr marL="2536226" indent="-230566" eaLnBrk="0" fontAlgn="base" hangingPunct="0">
              <a:spcBef>
                <a:spcPct val="0"/>
              </a:spcBef>
              <a:spcAft>
                <a:spcPct val="0"/>
              </a:spcAft>
              <a:defRPr>
                <a:solidFill>
                  <a:schemeClr val="tx1"/>
                </a:solidFill>
                <a:latin typeface="Arial" charset="0"/>
                <a:ea typeface="ＭＳ Ｐゴシック" charset="0"/>
              </a:defRPr>
            </a:lvl6pPr>
            <a:lvl7pPr marL="2997357" indent="-230566" eaLnBrk="0" fontAlgn="base" hangingPunct="0">
              <a:spcBef>
                <a:spcPct val="0"/>
              </a:spcBef>
              <a:spcAft>
                <a:spcPct val="0"/>
              </a:spcAft>
              <a:defRPr>
                <a:solidFill>
                  <a:schemeClr val="tx1"/>
                </a:solidFill>
                <a:latin typeface="Arial" charset="0"/>
                <a:ea typeface="ＭＳ Ｐゴシック" charset="0"/>
              </a:defRPr>
            </a:lvl7pPr>
            <a:lvl8pPr marL="3458489" indent="-230566" eaLnBrk="0" fontAlgn="base" hangingPunct="0">
              <a:spcBef>
                <a:spcPct val="0"/>
              </a:spcBef>
              <a:spcAft>
                <a:spcPct val="0"/>
              </a:spcAft>
              <a:defRPr>
                <a:solidFill>
                  <a:schemeClr val="tx1"/>
                </a:solidFill>
                <a:latin typeface="Arial" charset="0"/>
                <a:ea typeface="ＭＳ Ｐゴシック" charset="0"/>
              </a:defRPr>
            </a:lvl8pPr>
            <a:lvl9pPr marL="3919621" indent="-230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30CBF4-0271-6D43-9361-F9B7D1EE3518}" type="slidenum">
              <a:rPr lang="en-US">
                <a:solidFill>
                  <a:prstClr val="black"/>
                </a:solidFill>
              </a:rPr>
              <a:pPr eaLnBrk="1" hangingPunct="1"/>
              <a:t>86</a:t>
            </a:fld>
            <a:endParaRPr lang="hi-IN">
              <a:solidFill>
                <a:prstClr val="black"/>
              </a:solidFill>
            </a:endParaRPr>
          </a:p>
        </p:txBody>
      </p:sp>
    </p:spTree>
    <p:extLst>
      <p:ext uri="{BB962C8B-B14F-4D97-AF65-F5344CB8AC3E}">
        <p14:creationId xmlns:p14="http://schemas.microsoft.com/office/powerpoint/2010/main" val="14154390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a:latin typeface="Calibri" panose="020F0502020204030204" pitchFamily="34" charset="0"/>
              </a:rPr>
              <a:t>तालिका 2- इस जांचसूची को ADA तथा एन्डो सोसाइटी वर्क ग्रुप ऑन हाइपोग्लाईसीमिया द्वारा तैयार किया गया था </a:t>
            </a:r>
            <a:endParaRPr lang="hi-IN" dirty="0">
              <a:latin typeface="Calibri" panose="020F0502020204030204" pitchFamily="34" charset="0"/>
            </a:endParaRPr>
          </a:p>
          <a:p>
            <a:endParaRPr lang="hi-IN" dirty="0">
              <a:latin typeface="Calibri" panose="020F0502020204030204" pitchFamily="34" charset="0"/>
            </a:endParaRPr>
          </a:p>
          <a:p>
            <a:pPr defTabSz="922264">
              <a:defRPr/>
            </a:pPr>
            <a:r>
              <a:rPr lang="hi-IN">
                <a:latin typeface="Calibri" panose="020F0502020204030204" pitchFamily="34" charset="0"/>
              </a:rPr>
              <a:t>Seaquist ER, Anderson J, Childs B, et al. </a:t>
            </a:r>
            <a:r>
              <a:rPr lang="hi-IN">
                <a:latin typeface="Calibri" panose="020F0502020204030204" pitchFamily="34" charset="0"/>
                <a:hlinkClick r:id="rId3"/>
              </a:rPr>
              <a:t>Hypoglycaemia and diabetes: a report of a workgroup of the American Diabetes Association and the Endocrine Society.</a:t>
            </a:r>
            <a:r>
              <a:rPr lang="en-US">
                <a:latin typeface="Calibri" panose="020F0502020204030204" pitchFamily="34" charset="0"/>
              </a:rPr>
              <a:t> </a:t>
            </a:r>
            <a:r>
              <a:rPr lang="hi-IN" i="1">
                <a:latin typeface="Calibri" panose="020F0502020204030204" pitchFamily="34" charset="0"/>
              </a:rPr>
              <a:t>Diabetes Care</a:t>
            </a:r>
            <a:r>
              <a:rPr lang="hi-IN">
                <a:latin typeface="Calibri" panose="020F0502020204030204" pitchFamily="34" charset="0"/>
              </a:rPr>
              <a:t>.</a:t>
            </a:r>
            <a:r>
              <a:rPr lang="en-US">
                <a:latin typeface="Calibri" panose="020F0502020204030204" pitchFamily="34" charset="0"/>
              </a:rPr>
              <a:t> </a:t>
            </a:r>
            <a:r>
              <a:rPr lang="hi-IN">
                <a:latin typeface="Calibri" panose="020F0502020204030204" pitchFamily="34" charset="0"/>
              </a:rPr>
              <a:t>2013;36:1384-1495</a:t>
            </a:r>
            <a:r>
              <a:rPr lang="hi-IN" dirty="0">
                <a:latin typeface="Calibri" panose="020F0502020204030204" pitchFamily="34" charset="0"/>
              </a:rPr>
              <a:t>.</a:t>
            </a:r>
          </a:p>
          <a:p>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EF14A7D-F155-41DF-B356-CD1DD01E02CB}" type="slidenum">
              <a:rPr lang="en-US" smtClean="0"/>
              <a:pPr/>
              <a:t>87</a:t>
            </a:fld>
            <a:endParaRPr lang="hi-IN"/>
          </a:p>
        </p:txBody>
      </p:sp>
    </p:spTree>
    <p:extLst>
      <p:ext uri="{BB962C8B-B14F-4D97-AF65-F5344CB8AC3E}">
        <p14:creationId xmlns:p14="http://schemas.microsoft.com/office/powerpoint/2010/main" val="35368392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i-IN" dirty="0">
                <a:latin typeface="Calibri" panose="020F0502020204030204" pitchFamily="34" charset="0"/>
              </a:rPr>
              <a:t>[स्लाइड एनिमेटेड है]</a:t>
            </a:r>
          </a:p>
          <a:p>
            <a:endParaRPr lang="hi-IN" dirty="0">
              <a:latin typeface="Calibri" panose="020F0502020204030204" pitchFamily="34" charset="0"/>
            </a:endParaRPr>
          </a:p>
          <a:p>
            <a:pPr defTabSz="922264">
              <a:defRPr/>
            </a:pPr>
            <a:r>
              <a:rPr lang="hi-IN" dirty="0">
                <a:solidFill>
                  <a:srgbClr val="000000"/>
                </a:solidFill>
                <a:latin typeface="Calibri" panose="020F0502020204030204" pitchFamily="34" charset="0"/>
              </a:rPr>
              <a:t>स्वर्णिम अंक विधि निम्नलिखित प्रश्न प्रस्तुत करती है, “ क्या आपको यह पता है कि आपकी हाइपोग्लाईसीमिया कब शुरू होगी?” फिर उत्तरदाता द्वारा 7- प्वाइंट लिकर्ट स्केल को पूरा किया जाता है, जिसमें 1 का आशय, “हमेशा जागरूक” तथा 7 का आशय, “कभी जागरूक नहीं” है। ≥4 का स्कोर हाइपोग्लाईसीमिया की ख़राब जागरूकता तथा गंभीर हाइपोग्लाईसीमिया के बढ़े हुए जोखिम को दर्शाता है- टाइप 1 रोगियों में छह गुणा तथा इंसुलिन उपचारित टाइप 2 लोगों में 17-गुणा वृद्धि को दर्शाता है।</a:t>
            </a:r>
          </a:p>
          <a:p>
            <a:pPr defTabSz="922264">
              <a:defRPr/>
            </a:pPr>
            <a:endParaRPr lang="hi-IN" dirty="0">
              <a:solidFill>
                <a:srgbClr val="000000"/>
              </a:solidFill>
              <a:latin typeface="Calibri" panose="020F0502020204030204" pitchFamily="34" charset="0"/>
            </a:endParaRPr>
          </a:p>
          <a:p>
            <a:pPr defTabSz="922264">
              <a:defRPr/>
            </a:pPr>
            <a:r>
              <a:rPr lang="hi-IN" dirty="0">
                <a:latin typeface="Calibri" panose="020F0502020204030204" pitchFamily="34" charset="0"/>
              </a:rPr>
              <a:t>Gold AE et al. </a:t>
            </a:r>
            <a:r>
              <a:rPr lang="hi-IN" i="1" dirty="0">
                <a:latin typeface="Calibri" panose="020F0502020204030204" pitchFamily="34" charset="0"/>
              </a:rPr>
              <a:t>Diabetes Care</a:t>
            </a:r>
            <a:r>
              <a:rPr lang="en-US" dirty="0">
                <a:latin typeface="Calibri" panose="020F0502020204030204" pitchFamily="34" charset="0"/>
              </a:rPr>
              <a:t> </a:t>
            </a:r>
            <a:r>
              <a:rPr lang="hi-IN" dirty="0">
                <a:latin typeface="Calibri" panose="020F0502020204030204" pitchFamily="34" charset="0"/>
              </a:rPr>
              <a:t>1994</a:t>
            </a:r>
            <a:r>
              <a:rPr lang="en-US" dirty="0">
                <a:latin typeface="Calibri" panose="020F0502020204030204" pitchFamily="34" charset="0"/>
              </a:rPr>
              <a:t> </a:t>
            </a:r>
            <a:r>
              <a:rPr lang="hi-IN" dirty="0">
                <a:latin typeface="Calibri" panose="020F0502020204030204" pitchFamily="34" charset="0"/>
              </a:rPr>
              <a:t>17:697–703.</a:t>
            </a:r>
          </a:p>
          <a:p>
            <a:pPr defTabSz="922264">
              <a:defRPr/>
            </a:pP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88</a:t>
            </a:fld>
            <a:endParaRPr lang="hi-IN"/>
          </a:p>
        </p:txBody>
      </p:sp>
    </p:spTree>
    <p:extLst>
      <p:ext uri="{BB962C8B-B14F-4D97-AF65-F5344CB8AC3E}">
        <p14:creationId xmlns:p14="http://schemas.microsoft.com/office/powerpoint/2010/main" val="18343421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i-IN" dirty="0">
                <a:latin typeface="Calibri" panose="020F0502020204030204" pitchFamily="34" charset="0"/>
              </a:rPr>
              <a:t>[स्लाइड एनिमेटेड है]</a:t>
            </a:r>
          </a:p>
          <a:p>
            <a:endParaRPr lang="hi-IN" dirty="0">
              <a:latin typeface="Calibri" panose="020F0502020204030204" pitchFamily="34" charset="0"/>
            </a:endParaRPr>
          </a:p>
          <a:p>
            <a:pPr defTabSz="922264">
              <a:defRPr/>
            </a:pPr>
            <a:r>
              <a:rPr lang="hi-IN" dirty="0">
                <a:solidFill>
                  <a:srgbClr val="000000"/>
                </a:solidFill>
                <a:latin typeface="Calibri" panose="020F0502020204030204" pitchFamily="34" charset="0"/>
              </a:rPr>
              <a:t>स्वर्णिम अंक विधि निम्नलिखित प्रश्न प्रस्तुत करती है, “ क्या आपको यह पता है कि आपकी हाइपोग्लाईसीमिया कब शुरू होगी?” फिर उत्तरदाता द्वारा 7- प्वाइंट लिकर्ट स्केल को पूरा किया जाता है, जिसमें 1 का आशय, “हमेशा जागरूक” तथा 7 का आशय, “कभी जागरूक नहीं” है। ≥4 का स्कोर हाइपोग्लाईसीमिया की ख़राब जागरूकता तथा गंभीर हाइपोग्लाईसीमिया के बढ़े हुए जोखिम को दर्शाता है- टाइप 1 रोगियों में छह गुणा तथा इंसुलिन उपचारित टाइप 2 लोगों में 17-गुणा वृद्धि को दर्शाता है।</a:t>
            </a:r>
          </a:p>
          <a:p>
            <a:pPr defTabSz="922264">
              <a:defRPr/>
            </a:pPr>
            <a:endParaRPr lang="hi-IN" dirty="0">
              <a:solidFill>
                <a:srgbClr val="000000"/>
              </a:solidFill>
              <a:latin typeface="Calibri" panose="020F0502020204030204" pitchFamily="34" charset="0"/>
            </a:endParaRPr>
          </a:p>
          <a:p>
            <a:pPr defTabSz="922264">
              <a:defRPr/>
            </a:pPr>
            <a:r>
              <a:rPr lang="hi-IN" dirty="0">
                <a:latin typeface="Calibri" panose="020F0502020204030204" pitchFamily="34" charset="0"/>
              </a:rPr>
              <a:t>Gold AE et al. </a:t>
            </a:r>
            <a:r>
              <a:rPr lang="hi-IN" i="1" dirty="0">
                <a:latin typeface="Calibri" panose="020F0502020204030204" pitchFamily="34" charset="0"/>
              </a:rPr>
              <a:t>Diabetes Care</a:t>
            </a:r>
            <a:r>
              <a:rPr lang="en-US" dirty="0">
                <a:latin typeface="Calibri" panose="020F0502020204030204" pitchFamily="34" charset="0"/>
              </a:rPr>
              <a:t> </a:t>
            </a:r>
            <a:r>
              <a:rPr lang="hi-IN" dirty="0">
                <a:latin typeface="Calibri" panose="020F0502020204030204" pitchFamily="34" charset="0"/>
              </a:rPr>
              <a:t>1994</a:t>
            </a:r>
            <a:r>
              <a:rPr lang="en-US" dirty="0">
                <a:latin typeface="Calibri" panose="020F0502020204030204" pitchFamily="34" charset="0"/>
              </a:rPr>
              <a:t> </a:t>
            </a:r>
            <a:r>
              <a:rPr lang="hi-IN" dirty="0">
                <a:latin typeface="Calibri" panose="020F0502020204030204" pitchFamily="34" charset="0"/>
              </a:rPr>
              <a:t>17:697–703.</a:t>
            </a:r>
          </a:p>
          <a:p>
            <a:pPr defTabSz="922264">
              <a:defRPr/>
            </a:pP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89</a:t>
            </a:fld>
            <a:endParaRPr lang="hi-IN"/>
          </a:p>
        </p:txBody>
      </p:sp>
    </p:spTree>
    <p:extLst>
      <p:ext uri="{BB962C8B-B14F-4D97-AF65-F5344CB8AC3E}">
        <p14:creationId xmlns:p14="http://schemas.microsoft.com/office/powerpoint/2010/main" val="3152681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hi-IN" dirty="0">
                <a:latin typeface="Calibri" panose="020F0502020204030204" pitchFamily="34" charset="0"/>
              </a:rPr>
              <a:t>मामला अध्ययन (केस स्टडी) के बुलेट प्वाइंट्स को पढ़ें।</a:t>
            </a:r>
          </a:p>
          <a:p>
            <a:endParaRPr lang="hi-IN" dirty="0">
              <a:latin typeface="Calibri" panose="020F0502020204030204" pitchFamily="34" charset="0"/>
            </a:endParaRPr>
          </a:p>
          <a:p>
            <a:r>
              <a:rPr lang="hi-IN" dirty="0">
                <a:latin typeface="Calibri" panose="020F0502020204030204" pitchFamily="34" charset="0"/>
              </a:rPr>
              <a:t>तस्वीर: कॉपीराइट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9</a:t>
            </a:fld>
            <a:endParaRPr lang="hi-IN">
              <a:solidFill>
                <a:prstClr val="black"/>
              </a:solidFill>
            </a:endParaRPr>
          </a:p>
        </p:txBody>
      </p:sp>
    </p:spTree>
    <p:extLst>
      <p:ext uri="{BB962C8B-B14F-4D97-AF65-F5344CB8AC3E}">
        <p14:creationId xmlns:p14="http://schemas.microsoft.com/office/powerpoint/2010/main" val="893187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i-IN" dirty="0">
                <a:latin typeface="Calibri" panose="020F0502020204030204" pitchFamily="34" charset="0"/>
              </a:rPr>
              <a:t>[स्लाइड एनिमेटेड है]</a:t>
            </a:r>
          </a:p>
          <a:p>
            <a:endParaRPr lang="hi-IN" dirty="0">
              <a:latin typeface="Calibri" panose="020F0502020204030204" pitchFamily="34" charset="0"/>
            </a:endParaRPr>
          </a:p>
          <a:p>
            <a:pPr defTabSz="922264">
              <a:defRPr/>
            </a:pPr>
            <a:r>
              <a:rPr lang="hi-IN" dirty="0">
                <a:solidFill>
                  <a:srgbClr val="000000"/>
                </a:solidFill>
                <a:latin typeface="Calibri" panose="020F0502020204030204" pitchFamily="34" charset="0"/>
              </a:rPr>
              <a:t>स्वर्णिम अंक विधि निम्नलिखित प्रश्न प्रस्तुत करती है, “ क्या आपको यह पता है कि आपकी हाइपोग्लाईसीमिया कब शुरू होगी?” फिर उत्तरदाता द्वारा 7- प्वाइंट लिकर्ट स्केल को पूरा किया जाता है, जिसमें 1 का आशय, “हमेशा जागरूक” तथा 7 का आशय, “कभी जागरूक नहीं” है। ≥4 का स्कोर हाइपोग्लाईसीमिया की ख़राब जागरूकता तथा गंभीर हाइपोग्लाईसीमिया के बढ़े हुए जोखिम को दर्शाता है- टाइप 1 रोगियों में छह गुणा तथा इंसुलिन उपचारित टाइप 2 लोगों में 17-गुणा वृद्धि को दर्शाता है।</a:t>
            </a:r>
          </a:p>
          <a:p>
            <a:pPr defTabSz="922264">
              <a:defRPr/>
            </a:pPr>
            <a:endParaRPr lang="hi-IN" dirty="0">
              <a:solidFill>
                <a:srgbClr val="000000"/>
              </a:solidFill>
              <a:latin typeface="Calibri" panose="020F0502020204030204" pitchFamily="34" charset="0"/>
            </a:endParaRPr>
          </a:p>
          <a:p>
            <a:pPr defTabSz="922264">
              <a:defRPr/>
            </a:pPr>
            <a:r>
              <a:rPr lang="hi-IN" dirty="0">
                <a:latin typeface="Calibri" panose="020F0502020204030204" pitchFamily="34" charset="0"/>
              </a:rPr>
              <a:t>Gold AE et al. </a:t>
            </a:r>
            <a:r>
              <a:rPr lang="hi-IN" i="1" dirty="0">
                <a:latin typeface="Calibri" panose="020F0502020204030204" pitchFamily="34" charset="0"/>
              </a:rPr>
              <a:t>Diabetes Care</a:t>
            </a:r>
            <a:r>
              <a:rPr lang="en-US" dirty="0">
                <a:latin typeface="Calibri" panose="020F0502020204030204" pitchFamily="34" charset="0"/>
              </a:rPr>
              <a:t> </a:t>
            </a:r>
            <a:r>
              <a:rPr lang="hi-IN" dirty="0">
                <a:latin typeface="Calibri" panose="020F0502020204030204" pitchFamily="34" charset="0"/>
              </a:rPr>
              <a:t>1994</a:t>
            </a:r>
            <a:r>
              <a:rPr lang="en-US" dirty="0">
                <a:latin typeface="Calibri" panose="020F0502020204030204" pitchFamily="34" charset="0"/>
              </a:rPr>
              <a:t> </a:t>
            </a:r>
            <a:r>
              <a:rPr lang="hi-IN" dirty="0">
                <a:latin typeface="Calibri" panose="020F0502020204030204" pitchFamily="34" charset="0"/>
              </a:rPr>
              <a:t>17:697–703.</a:t>
            </a:r>
          </a:p>
          <a:p>
            <a:pPr defTabSz="922264">
              <a:defRPr/>
            </a:pPr>
            <a:endParaRPr lang="hi-IN"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0D4F629A-EA1C-443A-9752-1441F7277F7F}" type="slidenum">
              <a:rPr lang="en-US" smtClean="0"/>
              <a:t>90</a:t>
            </a:fld>
            <a:endParaRPr lang="hi-IN"/>
          </a:p>
        </p:txBody>
      </p:sp>
    </p:spTree>
    <p:extLst>
      <p:ext uri="{BB962C8B-B14F-4D97-AF65-F5344CB8AC3E}">
        <p14:creationId xmlns:p14="http://schemas.microsoft.com/office/powerpoint/2010/main" val="30934360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यह स्कोर तीन प्रश्न हाइपोग्लाईसीमिया आकलन है जिसका प्रयोग राष्ट्रीय डाफने (DAFNE) डेटाबेस में किया जाता है। इसमें रोगियों से यह उल्लेख करते हुए हाइपोग्लाईसीमिया की उनकी जागरूकता को रेट करने के लिए कहा जाता है कि क्या वे आमतौर पर यह समझ जाते हैं कि वे निम्नलिखित रक्त शर्करा संकेन्द्रण पर हाइपोग्लाईसीमिक थे:</a:t>
            </a:r>
          </a:p>
          <a:p>
            <a:pPr marL="172924" indent="-172924">
              <a:buFont typeface="Arial" panose="020B0604020202020204" pitchFamily="34" charset="0"/>
              <a:buChar char="•"/>
            </a:pPr>
            <a:r>
              <a:rPr lang="hi-IN" dirty="0">
                <a:latin typeface="Calibri" panose="020F0502020204030204" pitchFamily="34" charset="0"/>
              </a:rPr>
              <a:t>3 mmol/L से अधिक या समकक्ष</a:t>
            </a:r>
          </a:p>
          <a:p>
            <a:pPr marL="172924" indent="-172924">
              <a:buFont typeface="Arial" panose="020B0604020202020204" pitchFamily="34" charset="0"/>
              <a:buChar char="•"/>
            </a:pPr>
            <a:r>
              <a:rPr lang="hi-IN" dirty="0">
                <a:latin typeface="Calibri" panose="020F0502020204030204" pitchFamily="34" charset="0"/>
              </a:rPr>
              <a:t>3 mmol/L से कम</a:t>
            </a:r>
          </a:p>
          <a:p>
            <a:pPr marL="172924" indent="-172924">
              <a:buFont typeface="Arial" panose="020B0604020202020204" pitchFamily="34" charset="0"/>
              <a:buChar char="•"/>
            </a:pPr>
            <a:r>
              <a:rPr lang="hi-IN" dirty="0">
                <a:latin typeface="Calibri" panose="020F0502020204030204" pitchFamily="34" charset="0"/>
              </a:rPr>
              <a:t>बिलकुल भी नहीं</a:t>
            </a:r>
          </a:p>
          <a:p>
            <a:endParaRPr lang="hi-IN" dirty="0">
              <a:latin typeface="Calibri" panose="020F0502020204030204" pitchFamily="34" charset="0"/>
            </a:endParaRPr>
          </a:p>
          <a:p>
            <a:r>
              <a:rPr lang="hi-IN" dirty="0">
                <a:latin typeface="Calibri" panose="020F0502020204030204" pitchFamily="34" charset="0"/>
              </a:rPr>
              <a:t>अपने आप 2 और 3 श्रेणियों में रेटिंग करने वाले रोगियों को ख़राब जागरूकता वाले रोगियों के रूप में परिभाषित किया गया तथा 3 mmol/L या उच्चतर के रक्त शर्करा संकेन्द्रणों पर स्वयं को जागरूक मानने वाले रोगियों में 0.87 की तुलना में पिछले वर्ष उन्होंने गंभीर हाइपोग्लाईसीमिया घटनाओं के औसत 3.6 को सूचित किया गया था।</a:t>
            </a:r>
          </a:p>
          <a:p>
            <a:endParaRPr lang="hi-IN" dirty="0">
              <a:latin typeface="Calibri" panose="020F0502020204030204" pitchFamily="34" charset="0"/>
            </a:endParaRPr>
          </a:p>
          <a:p>
            <a:r>
              <a:rPr lang="hi-IN" dirty="0">
                <a:latin typeface="Calibri" panose="020F0502020204030204" pitchFamily="34" charset="0"/>
              </a:rPr>
              <a:t>Hopkins D et al. </a:t>
            </a:r>
            <a:r>
              <a:rPr lang="hi-IN" i="1" dirty="0">
                <a:latin typeface="Calibri" panose="020F0502020204030204" pitchFamily="34" charset="0"/>
              </a:rPr>
              <a:t>Diabetes Care </a:t>
            </a:r>
            <a:r>
              <a:rPr lang="hi-IN" dirty="0">
                <a:latin typeface="Calibri" panose="020F0502020204030204" pitchFamily="34" charset="0"/>
              </a:rPr>
              <a:t>2012;35:1638–42.</a:t>
            </a:r>
          </a:p>
        </p:txBody>
      </p:sp>
      <p:sp>
        <p:nvSpPr>
          <p:cNvPr id="4" name="Slide Number Placeholder 3"/>
          <p:cNvSpPr>
            <a:spLocks noGrp="1"/>
          </p:cNvSpPr>
          <p:nvPr>
            <p:ph type="sldNum" sz="quarter" idx="10"/>
          </p:nvPr>
        </p:nvSpPr>
        <p:spPr/>
        <p:txBody>
          <a:bodyPr/>
          <a:lstStyle/>
          <a:p>
            <a:fld id="{0D4F629A-EA1C-443A-9752-1441F7277F7F}" type="slidenum">
              <a:rPr lang="en-US" smtClean="0"/>
              <a:t>91</a:t>
            </a:fld>
            <a:endParaRPr lang="hi-IN"/>
          </a:p>
        </p:txBody>
      </p:sp>
    </p:spTree>
    <p:extLst>
      <p:ext uri="{BB962C8B-B14F-4D97-AF65-F5344CB8AC3E}">
        <p14:creationId xmlns:p14="http://schemas.microsoft.com/office/powerpoint/2010/main" val="36590538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latin typeface="Calibri" panose="020F0502020204030204" pitchFamily="34" charset="0"/>
              </a:rPr>
              <a:t>यह स्कोर तीन प्रश्न हाइपोग्लाईसीमिया आकलन है जिसका प्रयोग राष्ट्रीय डाफने (DAFNE) डेटाबेस में किया जाता है। इसमें रोगियों से यह उल्लेख करते हुए हाइपोग्लाईसीमिया की उनकी जागरूकता को रेट करने के लिए कहा जाता है कि क्या वे आमतौर पर यह समझ जाते हैं कि वे निम्नलिखित रक्त शर्करा संकेन्द्रण पर हाइपोग्लाईसीमिक थे:</a:t>
            </a:r>
          </a:p>
          <a:p>
            <a:pPr marL="172924" indent="-172924">
              <a:buFont typeface="Arial" panose="020B0604020202020204" pitchFamily="34" charset="0"/>
              <a:buChar char="•"/>
            </a:pPr>
            <a:r>
              <a:rPr lang="hi-IN" dirty="0">
                <a:latin typeface="Calibri" panose="020F0502020204030204" pitchFamily="34" charset="0"/>
              </a:rPr>
              <a:t>3 mmol/L से अधिक या समकक्ष</a:t>
            </a:r>
          </a:p>
          <a:p>
            <a:pPr marL="172924" indent="-172924">
              <a:buFont typeface="Arial" panose="020B0604020202020204" pitchFamily="34" charset="0"/>
              <a:buChar char="•"/>
            </a:pPr>
            <a:r>
              <a:rPr lang="hi-IN" dirty="0">
                <a:latin typeface="Calibri" panose="020F0502020204030204" pitchFamily="34" charset="0"/>
              </a:rPr>
              <a:t>3 mmol/L से कम</a:t>
            </a:r>
          </a:p>
          <a:p>
            <a:pPr marL="172924" indent="-172924">
              <a:buFont typeface="Arial" panose="020B0604020202020204" pitchFamily="34" charset="0"/>
              <a:buChar char="•"/>
            </a:pPr>
            <a:r>
              <a:rPr lang="hi-IN" dirty="0">
                <a:latin typeface="Calibri" panose="020F0502020204030204" pitchFamily="34" charset="0"/>
              </a:rPr>
              <a:t>बिलकुल भी नहीं</a:t>
            </a:r>
          </a:p>
          <a:p>
            <a:endParaRPr lang="hi-IN" dirty="0">
              <a:latin typeface="Calibri" panose="020F0502020204030204" pitchFamily="34" charset="0"/>
            </a:endParaRPr>
          </a:p>
          <a:p>
            <a:r>
              <a:rPr lang="hi-IN" dirty="0">
                <a:latin typeface="Calibri" panose="020F0502020204030204" pitchFamily="34" charset="0"/>
              </a:rPr>
              <a:t>अपने आप 2 और 3 श्रेणियों में रेटिंग करने वाले रोगियों को ख़राब जागरूकता वाले रोगियों के रूप में परिभाषित किया गया तथा 3 mmol/L या उच्चतर के रक्त शर्करा संकेन्द्रणों पर स्वयं को जागरूक मानने वाले रोगियों में 0.87 की तुलना में पिछले वर्ष उन्होंने गंभीर हाइपोग्लाईसीमिया घटनाओं के औसत 3.6 को सूचित किया गया था।</a:t>
            </a:r>
          </a:p>
          <a:p>
            <a:endParaRPr lang="hi-IN" dirty="0">
              <a:latin typeface="Calibri" panose="020F0502020204030204" pitchFamily="34" charset="0"/>
            </a:endParaRPr>
          </a:p>
          <a:p>
            <a:r>
              <a:rPr lang="hi-IN" dirty="0">
                <a:latin typeface="Calibri" panose="020F0502020204030204" pitchFamily="34" charset="0"/>
              </a:rPr>
              <a:t>Hopkins D et al. </a:t>
            </a:r>
            <a:r>
              <a:rPr lang="hi-IN" i="1" dirty="0">
                <a:latin typeface="Calibri" panose="020F0502020204030204" pitchFamily="34" charset="0"/>
              </a:rPr>
              <a:t>Diabetes Care </a:t>
            </a:r>
            <a:r>
              <a:rPr lang="hi-IN" dirty="0">
                <a:latin typeface="Calibri" panose="020F0502020204030204" pitchFamily="34" charset="0"/>
              </a:rPr>
              <a:t>2012;35:1638–42.</a:t>
            </a:r>
          </a:p>
        </p:txBody>
      </p:sp>
      <p:sp>
        <p:nvSpPr>
          <p:cNvPr id="4" name="Slide Number Placeholder 3"/>
          <p:cNvSpPr>
            <a:spLocks noGrp="1"/>
          </p:cNvSpPr>
          <p:nvPr>
            <p:ph type="sldNum" sz="quarter" idx="10"/>
          </p:nvPr>
        </p:nvSpPr>
        <p:spPr/>
        <p:txBody>
          <a:bodyPr/>
          <a:lstStyle/>
          <a:p>
            <a:fld id="{0D4F629A-EA1C-443A-9752-1441F7277F7F}" type="slidenum">
              <a:rPr lang="en-US" smtClean="0"/>
              <a:t>92</a:t>
            </a:fld>
            <a:endParaRPr lang="hi-IN"/>
          </a:p>
        </p:txBody>
      </p:sp>
    </p:spTree>
    <p:extLst>
      <p:ext uri="{BB962C8B-B14F-4D97-AF65-F5344CB8AC3E}">
        <p14:creationId xmlns:p14="http://schemas.microsoft.com/office/powerpoint/2010/main" val="42639809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hi-IN">
                <a:latin typeface="Calibri" panose="020F0502020204030204" pitchFamily="34" charset="0"/>
              </a:rPr>
              <a:t>2018 में, IHSG ने चिकित्सकों और रोगियों दोनों के लिए शिक्षण साधन के रूप में जोखिम आकलन चार्ट तैयार किए थे</a:t>
            </a:r>
            <a:r>
              <a:rPr lang="hi-IN" dirty="0">
                <a:latin typeface="Calibri" panose="020F0502020204030204" pitchFamily="34" charset="0"/>
              </a:rPr>
              <a:t>।</a:t>
            </a:r>
          </a:p>
          <a:p>
            <a:pPr marL="172924" indent="-172924">
              <a:buFont typeface="Arial" panose="020B0604020202020204" pitchFamily="34" charset="0"/>
              <a:buChar char="•"/>
            </a:pPr>
            <a:endParaRPr lang="hi-IN" dirty="0">
              <a:latin typeface="Calibri" panose="020F0502020204030204" pitchFamily="34" charset="0"/>
            </a:endParaRPr>
          </a:p>
          <a:p>
            <a:pPr marL="172924" indent="-172924">
              <a:buFont typeface="Arial" panose="020B0604020202020204" pitchFamily="34" charset="0"/>
              <a:buChar char="•"/>
            </a:pPr>
            <a:r>
              <a:rPr lang="hi-IN">
                <a:latin typeface="Calibri" panose="020F0502020204030204" pitchFamily="34" charset="0"/>
              </a:rPr>
              <a:t>ऐसे रोगी जो हाइपोग्लाईसीमिया का निम्न, मध्यम और उच्च जोखिम धारण करते हैं, उनके लिए इंफोग्राफिक्स ऑउटलाइन विशेषताएं तथा रोगियों के हाइपोग्लाईसीमिया जोखिम का प्रबंधन कैसे करना है, तथा जोखिम को कैसे न्यूनतम करना है</a:t>
            </a:r>
            <a:r>
              <a:rPr lang="hi-IN" dirty="0">
                <a:latin typeface="Calibri" panose="020F0502020204030204" pitchFamily="34" charset="0"/>
              </a:rPr>
              <a:t>।</a:t>
            </a:r>
          </a:p>
          <a:p>
            <a:pPr marL="172924" indent="-172924">
              <a:buFont typeface="Arial" panose="020B0604020202020204" pitchFamily="34" charset="0"/>
              <a:buChar char="•"/>
            </a:pPr>
            <a:endParaRPr lang="hi-IN" dirty="0">
              <a:latin typeface="Calibri" panose="020F0502020204030204" pitchFamily="34" charset="0"/>
            </a:endParaRPr>
          </a:p>
          <a:p>
            <a:pPr marL="172924" indent="-172924">
              <a:buFont typeface="Arial" panose="020B0604020202020204" pitchFamily="34" charset="0"/>
              <a:buChar char="•"/>
            </a:pPr>
            <a:r>
              <a:rPr lang="hi-IN">
                <a:latin typeface="Calibri" panose="020F0502020204030204" pitchFamily="34" charset="0"/>
              </a:rPr>
              <a:t>ये संसाधन टैब के अंतर्गत ये IHSG वेबसाइट (</a:t>
            </a:r>
            <a:r>
              <a:rPr lang="hi-IN" dirty="0">
                <a:latin typeface="Calibri" panose="020F0502020204030204" pitchFamily="34" charset="0"/>
              </a:rPr>
              <a:t>www.ihsgonline.</a:t>
            </a:r>
            <a:r>
              <a:rPr lang="hi-IN">
                <a:latin typeface="Calibri" panose="020F0502020204030204" pitchFamily="34" charset="0"/>
              </a:rPr>
              <a:t>com) पर उपलब्ध हैं</a:t>
            </a:r>
            <a:r>
              <a:rPr lang="hi-IN" dirty="0">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0D4F629A-EA1C-443A-9752-1441F7277F7F}" type="slidenum">
              <a:rPr lang="en-US" smtClean="0"/>
              <a:pPr/>
              <a:t>93</a:t>
            </a:fld>
            <a:endParaRPr lang="hi-IN"/>
          </a:p>
        </p:txBody>
      </p:sp>
    </p:spTree>
    <p:extLst>
      <p:ext uri="{BB962C8B-B14F-4D97-AF65-F5344CB8AC3E}">
        <p14:creationId xmlns:p14="http://schemas.microsoft.com/office/powerpoint/2010/main" val="411555435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D4F629A-EA1C-443A-9752-1441F7277F7F}" type="slidenum">
              <a:rPr lang="en-US" smtClean="0"/>
              <a:t>94</a:t>
            </a:fld>
            <a:endParaRPr lang="hi-IN"/>
          </a:p>
        </p:txBody>
      </p:sp>
    </p:spTree>
    <p:extLst>
      <p:ext uri="{BB962C8B-B14F-4D97-AF65-F5344CB8AC3E}">
        <p14:creationId xmlns:p14="http://schemas.microsoft.com/office/powerpoint/2010/main" val="3363218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95</a:t>
            </a:fld>
            <a:endParaRPr lang="hi-IN"/>
          </a:p>
        </p:txBody>
      </p:sp>
    </p:spTree>
    <p:extLst>
      <p:ext uri="{BB962C8B-B14F-4D97-AF65-F5344CB8AC3E}">
        <p14:creationId xmlns:p14="http://schemas.microsoft.com/office/powerpoint/2010/main" val="2501956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2678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8324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304800" y="900114"/>
            <a:ext cx="4191000" cy="3620690"/>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900113"/>
            <a:ext cx="4038600" cy="3620691"/>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5">
            <a:extLst>
              <a:ext uri="{FF2B5EF4-FFF2-40B4-BE49-F238E27FC236}">
                <a16:creationId xmlns:a16="http://schemas.microsoft.com/office/drawing/2014/main" id="{E607DBC8-568E-44D7-BEF9-9A29B2C6468C}"/>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83701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895350"/>
            <a:ext cx="5111750" cy="3625454"/>
          </a:xfrm>
        </p:spPr>
        <p:txBody>
          <a:bodyPr/>
          <a:lstStyle>
            <a:lvl1pPr>
              <a:defRPr sz="1600"/>
            </a:lvl1pPr>
            <a:lvl2pPr>
              <a:defRPr sz="1400"/>
            </a:lvl2pPr>
            <a:lvl3pPr>
              <a:defRPr sz="1200"/>
            </a:lvl3pPr>
            <a:lvl4pPr>
              <a:defRPr sz="1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304802" y="895350"/>
            <a:ext cx="3160714" cy="3625454"/>
          </a:xfrm>
        </p:spPr>
        <p:txBody>
          <a:bodyPr>
            <a:normAutofit/>
          </a:bodyPr>
          <a:lstStyle>
            <a:lvl1pPr marL="0" indent="0">
              <a:buNone/>
              <a:defRPr sz="2000">
                <a:solidFill>
                  <a:srgbClr val="D22027"/>
                </a:solidFill>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8" name="Title 1"/>
          <p:cNvSpPr>
            <a:spLocks noGrp="1"/>
          </p:cNvSpPr>
          <p:nvPr>
            <p:ph type="title"/>
          </p:nvPr>
        </p:nvSpPr>
        <p:spPr>
          <a:xfrm>
            <a:off x="304800" y="133351"/>
            <a:ext cx="8229600" cy="308371"/>
          </a:xfrm>
        </p:spPr>
        <p:txBody>
          <a:bodyPr/>
          <a:lstStyle/>
          <a:p>
            <a:r>
              <a:rPr lang="en-US" dirty="0"/>
              <a:t>Click to edit Master title style</a:t>
            </a:r>
          </a:p>
        </p:txBody>
      </p:sp>
      <p:sp>
        <p:nvSpPr>
          <p:cNvPr id="5" name="Text Placeholder 5">
            <a:extLst>
              <a:ext uri="{FF2B5EF4-FFF2-40B4-BE49-F238E27FC236}">
                <a16:creationId xmlns:a16="http://schemas.microsoft.com/office/drawing/2014/main" id="{98489B13-ADB5-4C0A-87F0-3E74F06EE5E3}"/>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22364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524000" y="1733550"/>
            <a:ext cx="5867400" cy="1295400"/>
          </a:xfrm>
        </p:spPr>
        <p:txBody>
          <a:bodyPr>
            <a:noAutofit/>
          </a:bodyPr>
          <a:lstStyle>
            <a:lvl1pPr marL="0" indent="0">
              <a:buNone/>
              <a:defRPr sz="2400" b="1">
                <a:solidFill>
                  <a:schemeClr val="bg1"/>
                </a:solidFill>
              </a:defRPr>
            </a:lvl1pPr>
          </a:lstStyle>
          <a:p>
            <a:pPr lvl="0"/>
            <a:r>
              <a:rPr lang="en-US" dirty="0"/>
              <a:t>Click to add title </a:t>
            </a:r>
          </a:p>
        </p:txBody>
      </p:sp>
      <p:sp>
        <p:nvSpPr>
          <p:cNvPr id="10" name="Text Placeholder 9"/>
          <p:cNvSpPr>
            <a:spLocks noGrp="1"/>
          </p:cNvSpPr>
          <p:nvPr>
            <p:ph type="body" sz="quarter" idx="11" hasCustomPrompt="1"/>
          </p:nvPr>
        </p:nvSpPr>
        <p:spPr>
          <a:xfrm>
            <a:off x="1524000" y="3105150"/>
            <a:ext cx="5867400" cy="533400"/>
          </a:xfrm>
        </p:spPr>
        <p:txBody>
          <a:bodyPr>
            <a:noAutofit/>
          </a:bodyPr>
          <a:lstStyle>
            <a:lvl1pPr marL="0" indent="0">
              <a:buNone/>
              <a:defRPr sz="1800">
                <a:solidFill>
                  <a:schemeClr val="bg1"/>
                </a:solidFill>
              </a:defRPr>
            </a:lvl1pPr>
            <a:lvl2pPr marL="457189" indent="0">
              <a:buNone/>
              <a:defRPr/>
            </a:lvl2pPr>
            <a:lvl3pPr marL="914378" indent="0">
              <a:buNone/>
              <a:defRPr/>
            </a:lvl3pPr>
            <a:lvl4pPr marL="1371566" indent="0">
              <a:buNone/>
              <a:defRPr/>
            </a:lvl4pPr>
          </a:lstStyle>
          <a:p>
            <a:pPr lvl="0"/>
            <a:r>
              <a:rPr lang="en-US" dirty="0"/>
              <a:t>Click to edit Master text styles</a:t>
            </a:r>
          </a:p>
        </p:txBody>
      </p:sp>
    </p:spTree>
    <p:extLst>
      <p:ext uri="{BB962C8B-B14F-4D97-AF65-F5344CB8AC3E}">
        <p14:creationId xmlns:p14="http://schemas.microsoft.com/office/powerpoint/2010/main" val="365999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028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IHGS_ppt4.jpg"/>
          <p:cNvPicPr>
            <a:picLocks noChangeAspect="1"/>
          </p:cNvPicPr>
          <p:nvPr userDrawn="1"/>
        </p:nvPicPr>
        <p:blipFill>
          <a:blip r:embed="rId8"/>
          <a:stretch>
            <a:fillRect/>
          </a:stretch>
        </p:blipFill>
        <p:spPr>
          <a:xfrm>
            <a:off x="0" y="0"/>
            <a:ext cx="9220200" cy="5143500"/>
          </a:xfrm>
          <a:prstGeom prst="rect">
            <a:avLst/>
          </a:prstGeom>
        </p:spPr>
      </p:pic>
      <p:sp>
        <p:nvSpPr>
          <p:cNvPr id="2" name="Title Placeholder 1"/>
          <p:cNvSpPr>
            <a:spLocks noGrp="1"/>
          </p:cNvSpPr>
          <p:nvPr>
            <p:ph type="title"/>
          </p:nvPr>
        </p:nvSpPr>
        <p:spPr>
          <a:xfrm>
            <a:off x="304800" y="133351"/>
            <a:ext cx="8229600" cy="308371"/>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04800" y="895350"/>
            <a:ext cx="8382000" cy="37338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89774939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xStyles>
    <p:titleStyle>
      <a:lvl1pPr algn="l" defTabSz="457189" rtl="0" eaLnBrk="1" latinLnBrk="0" hangingPunct="1">
        <a:spcBef>
          <a:spcPct val="0"/>
        </a:spcBef>
        <a:buNone/>
        <a:defRPr sz="2000" b="1" kern="1200">
          <a:solidFill>
            <a:schemeClr val="bg1"/>
          </a:solidFill>
          <a:latin typeface="Calibri"/>
          <a:ea typeface="+mj-ea"/>
          <a:cs typeface="Calibri"/>
        </a:defRPr>
      </a:lvl1pPr>
    </p:titleStyle>
    <p:bodyStyle>
      <a:lvl1pPr marL="342892" indent="-342892" algn="l" defTabSz="457189" rtl="0" eaLnBrk="1" latinLnBrk="0" hangingPunct="1">
        <a:spcBef>
          <a:spcPct val="20000"/>
        </a:spcBef>
        <a:buClr>
          <a:srgbClr val="D22027"/>
        </a:buClr>
        <a:buFont typeface="Arial"/>
        <a:buChar char="•"/>
        <a:defRPr sz="1600" kern="1200">
          <a:solidFill>
            <a:srgbClr val="4D4D4F"/>
          </a:solidFill>
          <a:latin typeface="Calibri"/>
          <a:ea typeface="+mn-ea"/>
          <a:cs typeface="Calibri"/>
        </a:defRPr>
      </a:lvl1pPr>
      <a:lvl2pPr marL="742931" indent="-285743" algn="l" defTabSz="457189" rtl="0" eaLnBrk="1" latinLnBrk="0" hangingPunct="1">
        <a:spcBef>
          <a:spcPct val="20000"/>
        </a:spcBef>
        <a:buClr>
          <a:srgbClr val="D22027"/>
        </a:buClr>
        <a:buFont typeface="Arial"/>
        <a:buChar char="•"/>
        <a:defRPr sz="1400" kern="1200">
          <a:solidFill>
            <a:srgbClr val="4D4D4F"/>
          </a:solidFill>
          <a:latin typeface="Calibri"/>
          <a:ea typeface="+mn-ea"/>
          <a:cs typeface="Calibri"/>
        </a:defRPr>
      </a:lvl2pPr>
      <a:lvl3pPr marL="1142972" indent="-228594" algn="l" defTabSz="457189" rtl="0" eaLnBrk="1" latinLnBrk="0" hangingPunct="1">
        <a:spcBef>
          <a:spcPct val="20000"/>
        </a:spcBef>
        <a:buClr>
          <a:srgbClr val="D22027"/>
        </a:buClr>
        <a:buFont typeface="Arial"/>
        <a:buChar char="•"/>
        <a:defRPr sz="1200" kern="1200">
          <a:solidFill>
            <a:srgbClr val="4D4D4F"/>
          </a:solidFill>
          <a:latin typeface="Calibri"/>
          <a:ea typeface="+mn-ea"/>
          <a:cs typeface="Calibri"/>
        </a:defRPr>
      </a:lvl3pPr>
      <a:lvl4pPr marL="1600160" indent="-228594" algn="l" defTabSz="457189" rtl="0" eaLnBrk="1" latinLnBrk="0" hangingPunct="1">
        <a:spcBef>
          <a:spcPct val="20000"/>
        </a:spcBef>
        <a:buClr>
          <a:srgbClr val="D22027"/>
        </a:buClr>
        <a:buFont typeface="Arial"/>
        <a:buChar char="•"/>
        <a:defRPr sz="1000" kern="1200">
          <a:solidFill>
            <a:srgbClr val="4D4D4F"/>
          </a:solidFill>
          <a:latin typeface="Calibri"/>
          <a:ea typeface="+mn-ea"/>
          <a:cs typeface="Calibri"/>
        </a:defRPr>
      </a:lvl4pPr>
      <a:lvl5pPr marL="2057348" indent="-228594" algn="l" defTabSz="457189" rtl="0" eaLnBrk="1" latinLnBrk="0" hangingPunct="1">
        <a:spcBef>
          <a:spcPct val="20000"/>
        </a:spcBef>
        <a:buFont typeface="Arial"/>
        <a:buNone/>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FB5A34F-22F9-4C17-AE93-2EF96BC509A2}"/>
              </a:ext>
            </a:extLst>
          </p:cNvPr>
          <p:cNvSpPr>
            <a:spLocks noGrp="1"/>
          </p:cNvSpPr>
          <p:nvPr>
            <p:ph type="body" sz="quarter" idx="10"/>
          </p:nvPr>
        </p:nvSpPr>
        <p:spPr/>
        <p:txBody>
          <a:bodyPr/>
          <a:lstStyle/>
          <a:p>
            <a:endParaRPr lang="en-US"/>
          </a:p>
        </p:txBody>
      </p:sp>
      <p:sp>
        <p:nvSpPr>
          <p:cNvPr id="7" name="Text Placeholder 6">
            <a:extLst>
              <a:ext uri="{FF2B5EF4-FFF2-40B4-BE49-F238E27FC236}">
                <a16:creationId xmlns:a16="http://schemas.microsoft.com/office/drawing/2014/main" id="{935674E3-907D-468E-ABC7-B0E8C603AAD4}"/>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5B3BBD5B-3C0D-472A-9717-6BFC3A61265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88122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9193A1-6203-4F7E-948D-8BE2FB0EBA6C}"/>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6A7A404E-03D0-49E3-9EB7-644F8CEEB5F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87204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ADDB936-9328-4B7C-8A9F-294D3B3E95A5}"/>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8C3ED338-A121-4E36-93EF-CE27A037E5D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86926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E9019D9-D7AA-445B-9FF5-37A176604179}"/>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42800DD8-3F30-4CD9-9F95-4C1B1F8E857E}"/>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3D4D81F4-EB4E-4C89-A6E0-BBC7DD371F3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6979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AC5E3E-F5D1-4EE8-821E-30904F1D9269}"/>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80BAA4D9-704A-4617-BA9B-C966DB7E3F3E}"/>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55768E35-ED13-4442-BD0F-1FD3455D86C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11406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7E2E4B-810D-4403-A819-9427AB45D2B3}"/>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3FFA2420-B58A-485E-A2C1-994DED5B8EF7}"/>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DCA25E13-1337-4ED8-9373-9119AB6A8CE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92938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82924FA-2D51-4978-BDE7-D2EFB11797FA}"/>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305D6926-8703-4715-9BFF-C7A570DFB758}"/>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8CFACEB4-9E13-436D-9FDA-30188D17283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393418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89F2C4-54A1-4FA8-8965-C147FB351A5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4D1FE0AC-F2AB-4FAE-A36B-38B3CD002F36}"/>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6A3C05AE-6611-45C2-8E29-05834FFAE88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866102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27D333-94CA-45A4-A01D-BF93394C791E}"/>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56D5E72D-ECA8-4A1E-B9F4-99B11C533C68}"/>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39DBF9F4-EB7B-43A0-8CF3-C870D74F7E7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93240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09D7D0-C843-49CC-A55A-337E574F7CF8}"/>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58B5333D-105F-426C-A8E2-12A135202448}"/>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E46CBC3E-58A9-42C1-BDE0-2FE1C0F59B9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918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17035F-D31F-4B99-8943-19863FABFD32}"/>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381240CD-7D5C-4087-A5CA-44B099969E12}"/>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9B28B709-7227-43BE-81BA-E3D1747108D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30298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5250BB89-CCC6-47F1-9E23-344D328F8472}"/>
              </a:ext>
            </a:extLst>
          </p:cNvPr>
          <p:cNvSpPr>
            <a:spLocks noGrp="1"/>
          </p:cNvSpPr>
          <p:nvPr>
            <p:ph type="title"/>
          </p:nvPr>
        </p:nvSpPr>
        <p:spPr/>
        <p:txBody>
          <a:bodyPr/>
          <a:lstStyle/>
          <a:p>
            <a:endParaRPr lang="en-US"/>
          </a:p>
        </p:txBody>
      </p:sp>
      <p:pic>
        <p:nvPicPr>
          <p:cNvPr id="15" name="Picture 14">
            <a:extLst>
              <a:ext uri="{FF2B5EF4-FFF2-40B4-BE49-F238E27FC236}">
                <a16:creationId xmlns:a16="http://schemas.microsoft.com/office/drawing/2014/main" id="{4D356353-6888-4F5A-A2A7-B32BD58924B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02388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0C8C412A-1213-4E6C-82F3-28DEEC09B289}"/>
              </a:ext>
            </a:extLst>
          </p:cNvPr>
          <p:cNvSpPr>
            <a:spLocks noGrp="1"/>
          </p:cNvSpPr>
          <p:nvPr>
            <p:ph type="title"/>
          </p:nvPr>
        </p:nvSpPr>
        <p:spPr/>
        <p:txBody>
          <a:bodyPr/>
          <a:lstStyle/>
          <a:p>
            <a:endParaRPr lang="en-US"/>
          </a:p>
        </p:txBody>
      </p:sp>
      <p:pic>
        <p:nvPicPr>
          <p:cNvPr id="22" name="Picture 21">
            <a:extLst>
              <a:ext uri="{FF2B5EF4-FFF2-40B4-BE49-F238E27FC236}">
                <a16:creationId xmlns:a16="http://schemas.microsoft.com/office/drawing/2014/main" id="{BB1CDA2C-E8D6-4E6D-A115-41E1D6F3890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19079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6AB534-5999-4DDF-AB71-8523A878CCB8}"/>
              </a:ext>
            </a:extLst>
          </p:cNvPr>
          <p:cNvSpPr>
            <a:spLocks noGrp="1"/>
          </p:cNvSpPr>
          <p:nvPr>
            <p:ph type="title"/>
          </p:nvPr>
        </p:nvSpPr>
        <p:spPr/>
        <p:txBody>
          <a:bodyPr/>
          <a:lstStyle/>
          <a:p>
            <a:endParaRPr lang="en-US"/>
          </a:p>
        </p:txBody>
      </p:sp>
      <p:pic>
        <p:nvPicPr>
          <p:cNvPr id="13" name="Picture 12">
            <a:extLst>
              <a:ext uri="{FF2B5EF4-FFF2-40B4-BE49-F238E27FC236}">
                <a16:creationId xmlns:a16="http://schemas.microsoft.com/office/drawing/2014/main" id="{C5CC6AE6-D9F7-4DE6-96D3-189C562DFE0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83894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F7EDBC-A1DA-45F6-B979-D2A4CAB131ED}"/>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E9AE9A60-B742-4DF9-9910-EB20A7A3A2F9}"/>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E9595B5C-6082-48FD-9C37-153FC6A702A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28987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3891283-A8F2-4D61-A45A-4F528C1E38E7}"/>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0A1E6CDF-F7B1-4332-858C-25DD63D2EAA8}"/>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90A13CA7-3A94-44CA-AFE4-067AAE36DEB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903473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46D99C-C229-42F0-9FA5-47A9B9E3B3D3}"/>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02B944AD-DF9F-4292-A7DE-9FF8C1DB9F0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13833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72E259D1-8875-4A27-9781-487607E69DE4}"/>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82392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8C8394-0E3F-4EE1-9D4F-C8833B0C4E60}"/>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A9A64C13-F89B-4C20-8203-5BFBE9DA86C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88223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773DBB-DF76-4322-A6C4-03EC00E226A9}"/>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B215A1A3-72B9-451F-A8FC-39D612190C48}"/>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192A4830-6C0B-44EA-A529-35B6320B0F8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9038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086191-41BF-4DCC-B8B0-6F97B4BDFA5B}"/>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F84103EC-8F3A-42A8-81D4-9BD08DEFA47A}"/>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10C857EE-208C-4E63-A213-71DD3B12EC2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0337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111634-326C-4518-B387-341A0848F3A3}"/>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16F9E011-C678-4605-B7BB-7FC1C84BD1A3}"/>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E6AF5253-8454-482F-AE1C-3A1F2321ED6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5468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150EF141-3B10-4321-AD54-4701BDDE310F}"/>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317955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BA54AD-AED3-40EA-910E-62B2A6DD44B8}"/>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C194BFDF-4836-461F-AB92-59B91136A652}"/>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CDB2D5F2-1469-4286-8BB1-6889BFACEC6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71742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B02C96F-B4A8-41F4-8F43-66255B0560B7}"/>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99923DB0-F076-4503-B27C-58A358B6152C}"/>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0A650446-A746-4F52-9DA7-0E1808ECFFA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2236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CD4A5D0-3F77-4A82-8E66-B7CB86975020}"/>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F8FEDFFC-F1DC-4375-AE08-3CAA8F701851}"/>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9747E9DF-DFB2-4A64-9A4E-197CDE07EA7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91837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9FDF78A-7E4E-4C9E-904A-628DE50BE4B4}"/>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47F6D51E-9B7B-400B-BBA2-C56E1CDB5699}"/>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A58AA017-8566-45BE-B5D2-63AC6CE7A69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2368426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1FEBA3B-DADC-4695-B480-2B25B3E1A956}"/>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F5232CEB-1650-4A27-9CFB-8915D59568C0}"/>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AB097960-6A98-4C18-8B8C-F2BA30BEF40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379542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6B2F704-A5E4-412F-A034-C7E73D9501BE}"/>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95B13D3B-F56B-412A-8F17-2D2B84C2D134}"/>
              </a:ext>
            </a:extLst>
          </p:cNvPr>
          <p:cNvSpPr>
            <a:spLocks noGrp="1"/>
          </p:cNvSpPr>
          <p:nvPr>
            <p:ph type="body" sz="quarter" idx="10"/>
          </p:nvPr>
        </p:nvSpPr>
        <p:spPr/>
        <p:txBody>
          <a:bodyPr/>
          <a:lstStyle/>
          <a:p>
            <a:endParaRPr lang="en-US"/>
          </a:p>
        </p:txBody>
      </p:sp>
      <p:pic>
        <p:nvPicPr>
          <p:cNvPr id="15" name="Picture 14">
            <a:extLst>
              <a:ext uri="{FF2B5EF4-FFF2-40B4-BE49-F238E27FC236}">
                <a16:creationId xmlns:a16="http://schemas.microsoft.com/office/drawing/2014/main" id="{9FC5CBF8-49FA-4E92-AB24-968407E4B22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58728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6C131B6-0152-4570-972D-1DA1D7959501}"/>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9788C5F7-9CB9-47C2-9558-A8C1736119EB}"/>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5493AB7F-610A-40BA-8ABB-2FC640ACA35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03381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C01B60-E4DF-4ED1-9549-FB9ADEE72FD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A23FE10A-BAE1-4178-B54A-E31BA62A46A8}"/>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743AE14B-992D-468C-AC4B-58DB10DB686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74680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BDDD56-F134-4F1E-A721-66F7330B5019}"/>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F37AC7B9-6678-447A-94AE-0A88236E0874}"/>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80A18B15-D9E0-45AB-995D-17F063FF313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56157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858F5-CF2C-46F7-8E54-5288F27EE7EF}"/>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94718EA3-A944-444C-AFB3-1F5C07CE248F}"/>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F13BD12A-5C62-4D3A-89C4-9886FD3103A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48944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AC731E6A-70EE-412E-8CD5-A4DF2BFD2290}"/>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3428B8E1-B9F5-4880-A390-DA245F40BFB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765126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D51119-B6BF-4091-AC96-EE2BBFDB912C}"/>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7980C837-1F72-4F6B-87A5-2C0D46C20AF5}"/>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24A76A37-3651-4181-9439-139E17C9DED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2197294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7E0DB6-1A5E-4477-AFC2-840F625AB749}"/>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0DD8A02C-AA83-4B67-89F8-EBA6DECBF96A}"/>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FFD9BBFF-9E32-408A-AB99-2956F9540C0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587992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4F0A5E2-9158-4084-8627-93B3F4FAF330}"/>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9691460D-8D72-489B-AE83-B75C41DFDAD0}"/>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7A73EDDE-7B05-4773-AE60-9F51434AFD9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63854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B4CEB7E5-71EB-4DFF-9339-C8863D47B34A}"/>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307134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C91369-616C-44AB-BB69-2C29F0DA1C4A}"/>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3599015C-78AF-4756-B471-7D10535A0EA1}"/>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76B68F76-D13B-4CDD-BE8C-CEEDA3CB98C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868513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CE123F-16B7-45A1-900F-04592A69D0D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C10EAC6B-97D7-4D60-AB6C-1AA0FA281C2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69300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FFA3BC96-F045-4B60-8B34-B490972E6729}"/>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3578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2E9A61-A119-4594-84C8-DADC204A1F9A}"/>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1A7F5C18-45C6-4282-A98E-986DFF021C8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515541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F846B12-DB7A-4094-AA4A-44C3A97078CC}"/>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7BD115C2-D620-4DB0-B27C-CEBEB0E75630}"/>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75E18BD1-9325-4AD4-9430-64397B949A2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719547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AFAF33-F37C-436B-A685-1676712D2255}"/>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D468C733-C55E-4E94-BF72-433D29B0A54C}"/>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D47D54BF-C343-425F-AF39-553BB911A6D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9698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DB9E6C-AE02-4A6C-8F10-D63FCE568CA1}"/>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0BAB98EA-01DA-48E9-B79A-BD1DCAD9BC2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5237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FB5B0F30-118C-422E-A625-8686C8C044F8}"/>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49431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5537D9-8286-4A90-932B-917127EAE688}"/>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C21B00C4-E2CA-432C-88AD-A23535A58E8F}"/>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6E535DED-7AA2-4922-95B8-646DDF57EAC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5583731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3BCE57-764C-4EA5-8275-D157001D3B51}"/>
              </a:ext>
            </a:extLst>
          </p:cNvPr>
          <p:cNvSpPr>
            <a:spLocks noGrp="1"/>
          </p:cNvSpPr>
          <p:nvPr>
            <p:ph type="title"/>
          </p:nvPr>
        </p:nvSpPr>
        <p:spPr/>
        <p:txBody>
          <a:bodyPr/>
          <a:lstStyle/>
          <a:p>
            <a:endParaRPr lang="en-US"/>
          </a:p>
        </p:txBody>
      </p:sp>
      <p:pic>
        <p:nvPicPr>
          <p:cNvPr id="23" name="Picture 22">
            <a:extLst>
              <a:ext uri="{FF2B5EF4-FFF2-40B4-BE49-F238E27FC236}">
                <a16:creationId xmlns:a16="http://schemas.microsoft.com/office/drawing/2014/main" id="{50033856-47C8-40CD-A918-4FE4D57CEA3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062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53A0F7-4AF7-4A37-89DD-4EBFCE346E96}"/>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id="{3F631206-FA37-4A2D-9E1D-2C5DD07EB88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472667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DFDD21-C8AE-48F2-8EBC-A57E23900552}"/>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2DDED41E-5A1C-4440-8794-A86C83AA4E13}"/>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9838C48B-1C40-464D-8D04-A27923DA341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56943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E3BB86BE-D687-4F0A-80D4-98096C2AE7E8}"/>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5597E28E-1242-453D-B2FA-0C9548BC330A}"/>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65AF0CBD-EA73-4DDF-B68E-0BBFB99F259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12265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54FB9DB-861C-4A1E-BCCC-CEDE8E8950B7}"/>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F4B37E08-BCF2-4537-8612-502733C2B5B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07819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627457-C622-41DC-B0CB-D5C4C9089863}"/>
              </a:ext>
            </a:extLst>
          </p:cNvPr>
          <p:cNvSpPr>
            <a:spLocks noGrp="1"/>
          </p:cNvSpPr>
          <p:nvPr>
            <p:ph type="title"/>
          </p:nvPr>
        </p:nvSpPr>
        <p:spPr/>
        <p:txBody>
          <a:bodyPr/>
          <a:lstStyle/>
          <a:p>
            <a:endParaRPr lang="en-US"/>
          </a:p>
        </p:txBody>
      </p:sp>
      <p:pic>
        <p:nvPicPr>
          <p:cNvPr id="21" name="Picture 20">
            <a:extLst>
              <a:ext uri="{FF2B5EF4-FFF2-40B4-BE49-F238E27FC236}">
                <a16:creationId xmlns:a16="http://schemas.microsoft.com/office/drawing/2014/main" id="{9828E846-7F09-4617-AC66-0F361DE53DA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391268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5528-6256-4139-9205-6FB1C7E49BB8}"/>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3542A803-5143-4B65-A0D8-5949459B6BC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635158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B7CEA5-6819-4DFB-BB64-F49A26348C33}"/>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382FF8B5-9CB8-4A2D-B310-407AB19FB17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8649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F7CCA92-AF9D-4E4B-94DF-FFF57CA9220A}"/>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CACDAA2C-9269-4D0A-A6F5-9F8FA85AD75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622464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CF55BCB-D2D7-4BDD-8988-551D6410FCE5}"/>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2A31EE12-0CE2-4971-9088-7E0B5DA1E080}"/>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73413604-F53E-4E7F-854A-D727CE15507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917198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2FDCD3F1-BFC0-4A02-9B0B-EE9FD43BF9D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21555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8B6B41B5-BB9F-483D-8D2A-9A8FB93D17D8}"/>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9386333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128BFCF-2EEC-4B9D-A8AC-F7CB9C706786}"/>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5C12206D-A732-4A96-96E9-991E38FE10F9}"/>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CBEBA017-CE03-4009-AF71-B6A5B608E31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9168117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2D4487-F43A-49E9-A193-14B10F353918}"/>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A66B8732-1E5E-4420-8421-AE74CEF3EFA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304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633653-D34D-491B-B33A-829FFB74B29E}"/>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E9C57F43-BC38-4BB4-84BF-640AD637F27F}"/>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F20F7FFA-0DC8-4B40-A16F-5090AD8A42D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84515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4AFF2539-4EA7-4324-BD15-3B9147D7EE0C}"/>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2818471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564FC1-4D0B-4AC3-84BF-DA91FD069A95}"/>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D76DEBC6-C18B-4839-B233-5DBF43DDF0BE}"/>
              </a:ext>
            </a:extLst>
          </p:cNvPr>
          <p:cNvSpPr>
            <a:spLocks noGrp="1"/>
          </p:cNvSpPr>
          <p:nvPr>
            <p:ph type="body" sz="quarter" idx="10"/>
          </p:nvPr>
        </p:nvSpPr>
        <p:spPr/>
        <p:txBody>
          <a:bodyPr/>
          <a:lstStyle/>
          <a:p>
            <a:endParaRPr lang="en-US"/>
          </a:p>
        </p:txBody>
      </p:sp>
      <p:pic>
        <p:nvPicPr>
          <p:cNvPr id="20" name="Picture 19">
            <a:extLst>
              <a:ext uri="{FF2B5EF4-FFF2-40B4-BE49-F238E27FC236}">
                <a16:creationId xmlns:a16="http://schemas.microsoft.com/office/drawing/2014/main" id="{72A8A769-CC97-4E40-8063-2F1ECC1AD5B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7701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A22465-CF52-4B08-BC8B-5C367EAAA3A2}"/>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143BDF0D-F652-43A2-989F-482DCD84261B}"/>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C8A73F41-3577-4115-AC64-20B4F68793E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147442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606A9A0C-8A35-403C-BD67-1C1CA7505C6A}"/>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A8FB80C4-49D5-455D-9518-6B2637FA0410}"/>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71004136-B4A0-434F-B930-1885F564347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8143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614C2663-9314-4986-BFD3-C3AB222BF06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8778267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E1B23F-A8A4-45C4-9B95-0BFF5DF1536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0694FD7A-4219-40B5-8ED2-41AF9F9A4ED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577925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F74E3F-1E04-497B-9C7B-5BA320C82CE4}"/>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2F4A37C3-3E10-4437-96CA-7E6B1A23B4CB}"/>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FABF54DF-C1E3-4A4E-B4F3-468901046E2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527220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1C622B12-B222-47C2-9737-D592F4E58EC6}"/>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000453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2AFAB74-C67E-48B2-A372-0E69CA224629}"/>
              </a:ext>
            </a:extLst>
          </p:cNvPr>
          <p:cNvSpPr>
            <a:spLocks noGrp="1"/>
          </p:cNvSpPr>
          <p:nvPr>
            <p:ph type="body" sz="quarter" idx="10"/>
          </p:nvPr>
        </p:nvSpPr>
        <p:spPr/>
        <p:txBody>
          <a:bodyPr/>
          <a:lstStyle/>
          <a:p>
            <a:endParaRPr lang="en-US"/>
          </a:p>
        </p:txBody>
      </p:sp>
      <p:sp>
        <p:nvSpPr>
          <p:cNvPr id="7" name="Title 6">
            <a:extLst>
              <a:ext uri="{FF2B5EF4-FFF2-40B4-BE49-F238E27FC236}">
                <a16:creationId xmlns:a16="http://schemas.microsoft.com/office/drawing/2014/main" id="{B926A60C-63AB-4B1F-86F0-B59521CAEF4E}"/>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id="{10371E61-AD9C-42E9-B3FA-2B92E06E8C1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3863091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AD8EA8FA-1D1B-4883-838A-E34ACBC5CEA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4478288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2F906F08-8DE7-4950-AD1A-237365D7194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5199025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3F6B47-0DE1-42F4-9BC0-AE621AA5972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BDC7F317-2EE0-4B21-850C-4F6C49292D5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5470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0D5845-ECA3-43A6-AD53-F322E11E869A}"/>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1D492921-4C6A-4E55-9E58-DC6A7606DC66}"/>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EA738E8D-20C9-4258-A0A2-DD97D889F55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377219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FA3204A8-5EB4-4951-85C0-F7C9418017C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4595382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7E075EF4-4DDD-4E13-AE37-AD20BFE8C4BB}"/>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464175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561FDA-5737-43FB-B08A-F7C7856FB74A}"/>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ECE8C48F-9D3B-43C2-B81A-FF2AD13ED87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305671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E805882D-D102-40B5-B893-D6BB1F4314D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6004537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B1276D3-5C8F-48EC-A90F-37CB9072F178}"/>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7D566BD5-EDB8-46A5-80FF-DA83AFD886D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21609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89B375D4-E556-485E-B020-A67C9F2CF5E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724343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E3D0C2-8AF3-4AEA-B178-8C2A1CE1EB7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4ACAB38C-7D1F-4B55-A22D-B85033C571F9}"/>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8B454AA8-9D42-4D46-BE33-653F2CA318E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4391034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D7CC3FB5-306B-472A-84D2-E1631EF983C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840541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73CACF-4EF4-46EF-8446-5FF5079EF0AB}"/>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3440F0BE-9B78-4313-93BB-A7826BA284B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7829835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13B6E2-AF71-4E2E-B975-822E03A6C007}"/>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43A5E485-0946-4918-9F36-EA594C19F8E4}"/>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D8373414-DE3B-47CE-98F3-846C7338494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328709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FD7A71-C487-4B85-9E11-4CF26125164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F352FDB2-3018-465B-863E-C296D74EC447}"/>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A500C0EC-BEE1-4358-A1F2-F1CCE37BF84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6811593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931117E-9434-49F5-A1EB-02B8DA1B89B8}"/>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186FBCA7-675A-48C5-9071-D41A10FE4710}"/>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2CA0A0DF-E8A1-43E1-B9A5-8E12F6074BE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308236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32391AC-07D1-4137-858D-D1580A9E2988}"/>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44764310-E42B-41E5-A32A-111A9755F945}"/>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BC9B5D39-8E5B-4C55-957C-FA48FD061FA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60017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978595B2-B459-4902-9F28-A8CE7C98969E}"/>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182087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96701EA-EBCC-4FB1-8ADC-B34E7ABAF7C3}"/>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CAABCC71-424F-4507-8380-78B23752F70F}"/>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BEEF004E-E8D2-48AD-BAAB-A5B71C8CA5C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9739739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BC4695-EBF7-465D-B735-64C9E4784511}"/>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AE1F830E-3597-4AFE-A327-704AB2D0F361}"/>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052F5036-AB45-48C9-8E10-707C01576B0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3802851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0A466FC-4D3C-4E48-BD31-EC3E55D2734C}"/>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EAE7F8D2-9C7C-445A-93EE-F4526756704A}"/>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B018E0CA-E79A-4C0B-A641-1C60DA06D0F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0533534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BC2CC6-FDB8-47F2-9A27-8300AF72E33D}"/>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2BCFC283-C6E7-45A7-952C-F427423490A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12001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43C31F48-3FCE-42DF-9F46-9D4B7ABE7F9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5729874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8A4A3E-6F2A-480D-8893-D901DE8D2B9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726947194"/>
      </p:ext>
    </p:extLst>
  </p:cSld>
  <p:clrMapOvr>
    <a:masterClrMapping/>
  </p:clrMapOvr>
</p:sld>
</file>

<file path=ppt/theme/theme1.xml><?xml version="1.0" encoding="utf-8"?>
<a:theme xmlns:a="http://schemas.openxmlformats.org/drawingml/2006/main" name="2_Office Theme">
  <a:themeElements>
    <a:clrScheme name="IHSG">
      <a:dk1>
        <a:sysClr val="windowText" lastClr="000000"/>
      </a:dk1>
      <a:lt1>
        <a:sysClr val="window" lastClr="FFFFFF"/>
      </a:lt1>
      <a:dk2>
        <a:srgbClr val="4D4D4F"/>
      </a:dk2>
      <a:lt2>
        <a:srgbClr val="EEECE1"/>
      </a:lt2>
      <a:accent1>
        <a:srgbClr val="D22027"/>
      </a:accent1>
      <a:accent2>
        <a:srgbClr val="ADADA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10887</Words>
  <Application>Microsoft Office PowerPoint</Application>
  <PresentationFormat>On-screen Show (16:9)</PresentationFormat>
  <Paragraphs>566</Paragraphs>
  <Slides>95</Slides>
  <Notes>95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95</vt:i4>
      </vt:variant>
    </vt:vector>
  </HeadingPairs>
  <TitlesOfParts>
    <vt:vector size="99" baseType="lpstr">
      <vt:lpstr>Arial</vt:lpstr>
      <vt:lpstr>Calibri</vt:lpstr>
      <vt:lpstr>Helvetica</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Rasmussen</dc:creator>
  <cp:lastModifiedBy>Matthew Rasmussen</cp:lastModifiedBy>
  <cp:revision>1</cp:revision>
  <dcterms:created xsi:type="dcterms:W3CDTF">2019-08-02T15:24:53Z</dcterms:created>
  <dcterms:modified xsi:type="dcterms:W3CDTF">2019-08-02T15:25:27Z</dcterms:modified>
</cp:coreProperties>
</file>