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1"/>
  </p:sldMasterIdLst>
  <p:notesMasterIdLst>
    <p:notesMasterId r:id="rId97"/>
  </p:notesMasterIdLst>
  <p:handoutMasterIdLst>
    <p:handoutMasterId r:id="rId98"/>
  </p:handoutMasterIdLst>
  <p:sldIdLst>
    <p:sldId id="263" r:id="rId2"/>
    <p:sldId id="264" r:id="rId3"/>
    <p:sldId id="265" r:id="rId4"/>
    <p:sldId id="266" r:id="rId5"/>
    <p:sldId id="267" r:id="rId6"/>
    <p:sldId id="343" r:id="rId7"/>
    <p:sldId id="269" r:id="rId8"/>
    <p:sldId id="270" r:id="rId9"/>
    <p:sldId id="271" r:id="rId10"/>
    <p:sldId id="272" r:id="rId11"/>
    <p:sldId id="273" r:id="rId12"/>
    <p:sldId id="274" r:id="rId13"/>
    <p:sldId id="1424" r:id="rId14"/>
    <p:sldId id="1422" r:id="rId15"/>
    <p:sldId id="1425" r:id="rId16"/>
    <p:sldId id="1426" r:id="rId17"/>
    <p:sldId id="1427" r:id="rId18"/>
    <p:sldId id="1428" r:id="rId19"/>
    <p:sldId id="275" r:id="rId20"/>
    <p:sldId id="276" r:id="rId21"/>
    <p:sldId id="277" r:id="rId22"/>
    <p:sldId id="278" r:id="rId23"/>
    <p:sldId id="279" r:id="rId24"/>
    <p:sldId id="280" r:id="rId25"/>
    <p:sldId id="281" r:id="rId26"/>
    <p:sldId id="282" r:id="rId27"/>
    <p:sldId id="352" r:id="rId28"/>
    <p:sldId id="353" r:id="rId29"/>
    <p:sldId id="284" r:id="rId30"/>
    <p:sldId id="285" r:id="rId31"/>
    <p:sldId id="1429" r:id="rId32"/>
    <p:sldId id="1430" r:id="rId33"/>
    <p:sldId id="1431" r:id="rId34"/>
    <p:sldId id="1432"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300" r:id="rId49"/>
    <p:sldId id="299" r:id="rId50"/>
    <p:sldId id="302" r:id="rId51"/>
    <p:sldId id="347" r:id="rId52"/>
    <p:sldId id="304" r:id="rId53"/>
    <p:sldId id="346" r:id="rId54"/>
    <p:sldId id="344" r:id="rId55"/>
    <p:sldId id="345" r:id="rId56"/>
    <p:sldId id="305" r:id="rId57"/>
    <p:sldId id="354" r:id="rId58"/>
    <p:sldId id="356" r:id="rId59"/>
    <p:sldId id="306" r:id="rId60"/>
    <p:sldId id="1423" r:id="rId61"/>
    <p:sldId id="307" r:id="rId62"/>
    <p:sldId id="308" r:id="rId63"/>
    <p:sldId id="309" r:id="rId64"/>
    <p:sldId id="310" r:id="rId65"/>
    <p:sldId id="311" r:id="rId66"/>
    <p:sldId id="313" r:id="rId67"/>
    <p:sldId id="314" r:id="rId68"/>
    <p:sldId id="341" r:id="rId69"/>
    <p:sldId id="348" r:id="rId70"/>
    <p:sldId id="315" r:id="rId71"/>
    <p:sldId id="318" r:id="rId72"/>
    <p:sldId id="319" r:id="rId73"/>
    <p:sldId id="320" r:id="rId74"/>
    <p:sldId id="317" r:id="rId75"/>
    <p:sldId id="321" r:id="rId76"/>
    <p:sldId id="323" r:id="rId77"/>
    <p:sldId id="324" r:id="rId78"/>
    <p:sldId id="350" r:id="rId79"/>
    <p:sldId id="326" r:id="rId80"/>
    <p:sldId id="327" r:id="rId81"/>
    <p:sldId id="328" r:id="rId82"/>
    <p:sldId id="329" r:id="rId83"/>
    <p:sldId id="330" r:id="rId84"/>
    <p:sldId id="331" r:id="rId85"/>
    <p:sldId id="342" r:id="rId86"/>
    <p:sldId id="333" r:id="rId87"/>
    <p:sldId id="334" r:id="rId88"/>
    <p:sldId id="339" r:id="rId89"/>
    <p:sldId id="1433" r:id="rId90"/>
    <p:sldId id="1434" r:id="rId91"/>
    <p:sldId id="1435" r:id="rId92"/>
    <p:sldId id="351" r:id="rId93"/>
    <p:sldId id="335" r:id="rId94"/>
    <p:sldId id="336" r:id="rId95"/>
    <p:sldId id="338" r:id="rId96"/>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Campbell" initials="JC" lastIdx="1" clrIdx="0"/>
  <p:cmAuthor id="29" name="Ryan Buensuceso" initials="RB [2]" lastIdx="65" clrIdx="29"/>
  <p:cmAuthor id="1" name="Melissa Dempsey" initials="MD" lastIdx="11" clrIdx="1"/>
  <p:cmAuthor id="30" name="Simon Heller" initials="SH" lastIdx="11" clrIdx="30"/>
  <p:cmAuthor id="2" name="Erica Stevenson" initials="ES" lastIdx="16" clrIdx="2"/>
  <p:cmAuthor id="31" name="Jones, Tim" initials="JT" lastIdx="5" clrIdx="31"/>
  <p:cmAuthor id="3" name="Colin Buchanan" initials="" lastIdx="4" clrIdx="3"/>
  <p:cmAuthor id="32" name="lawrence leiter" initials="LAL" lastIdx="53" clrIdx="32"/>
  <p:cmAuthor id="4" name="Pinay Kainth" initials="PK" lastIdx="11" clrIdx="4"/>
  <p:cmAuthor id="33" name="Mylene" initials="M" lastIdx="5" clrIdx="33"/>
  <p:cmAuthor id="5" name="Carolyn Whiting" initials="CW" lastIdx="1" clrIdx="5"/>
  <p:cmAuthor id="6" name="Kamlesh Khunti" initials="KK" lastIdx="1" clrIdx="6"/>
  <p:cmAuthor id="7" name="gbauer" initials="g" lastIdx="316" clrIdx="7"/>
  <p:cmAuthor id="8" name="Kamlesh Khunti" initials="KK [2]" lastIdx="1" clrIdx="8"/>
  <p:cmAuthor id="9" name="Kamlesh Khunti" initials="KK [4]" lastIdx="1" clrIdx="9"/>
  <p:cmAuthor id="10" name="Belinda Childs" initials="BC" lastIdx="329" clrIdx="10"/>
  <p:cmAuthor id="11" name="Rory McCrimmon (Staff)" initials="RM(" lastIdx="34" clrIdx="11"/>
  <p:cmAuthor id="12" name="Julia Sawyers" initials="JS" lastIdx="100" clrIdx="12"/>
  <p:cmAuthor id="13" name="" initials="" lastIdx="7" clrIdx="13"/>
  <p:cmAuthor id="14" name="Brian" initials="B" lastIdx="20" clrIdx="14"/>
  <p:cmAuthor id="15" name="Kamlesh Khunti" initials="KK [5]" lastIdx="1" clrIdx="15"/>
  <p:cmAuthor id="16" name="Kamlesh Khunti" initials="KK [7]" lastIdx="1" clrIdx="16"/>
  <p:cmAuthor id="17" name="Kamlesh Khunti" initials="KK [10]" lastIdx="1" clrIdx="17"/>
  <p:cmAuthor id="18" name="Kamlesh Khunti" initials="KK [8]" lastIdx="1" clrIdx="18"/>
  <p:cmAuthor id="19" name="Kamlesh Khunti" initials="KK [9]" lastIdx="1" clrIdx="19"/>
  <p:cmAuthor id="20" name="Bastiaan de Galan" initials="BE" lastIdx="19" clrIdx="20"/>
  <p:cmAuthor id="21" name="Brian Frier" initials="BF" lastIdx="18" clrIdx="21"/>
  <p:cmAuthor id="22" name="Kamlesh Khunti" initials="KK [14]" lastIdx="1" clrIdx="22"/>
  <p:cmAuthor id="23" name="Kamlesh Khunti" initials="KK [13]" lastIdx="1" clrIdx="23"/>
  <p:cmAuthor id="24" name="Julia Herdman" initials="JH" lastIdx="4" clrIdx="24"/>
  <p:cmAuthor id="25" name="Chris O’Brien" initials="CO" lastIdx="3" clrIdx="25"/>
  <p:cmAuthor id="26" name="Ryan Buensuceso" initials="RB" lastIdx="161" clrIdx="26"/>
  <p:cmAuthor id="27" name="Pablo Aschner" initials="PA" lastIdx="9" clrIdx="27"/>
  <p:cmAuthor id="28" name="SAAmiel" initials="S" lastIdx="40" clrIdx="28"/>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58924" autoAdjust="0"/>
  </p:normalViewPr>
  <p:slideViewPr>
    <p:cSldViewPr snapToGrid="0">
      <p:cViewPr varScale="1">
        <p:scale>
          <a:sx n="59" d="100"/>
          <a:sy n="59" d="100"/>
        </p:scale>
        <p:origin x="1402" y="48"/>
      </p:cViewPr>
      <p:guideLst>
        <p:guide orient="horz" pos="1620"/>
        <p:guide pos="2880"/>
      </p:guideLst>
    </p:cSldViewPr>
  </p:slideViewPr>
  <p:outlineViewPr>
    <p:cViewPr>
      <p:scale>
        <a:sx n="33" d="100"/>
        <a:sy n="33" d="100"/>
      </p:scale>
      <p:origin x="0" y="-91445"/>
    </p:cViewPr>
  </p:outlineViewPr>
  <p:notesTextViewPr>
    <p:cViewPr>
      <p:scale>
        <a:sx n="1" d="1"/>
        <a:sy n="1" d="1"/>
      </p:scale>
      <p:origin x="0" y="0"/>
    </p:cViewPr>
  </p:notesTextViewPr>
  <p:sorterViewPr>
    <p:cViewPr varScale="1">
      <p:scale>
        <a:sx n="100" d="100"/>
        <a:sy n="100" d="100"/>
      </p:scale>
      <p:origin x="0" y="-15533"/>
    </p:cViewPr>
  </p:sorterViewPr>
  <p:notesViewPr>
    <p:cSldViewPr snapToGrid="0">
      <p:cViewPr>
        <p:scale>
          <a:sx n="226" d="100"/>
          <a:sy n="226" d="100"/>
        </p:scale>
        <p:origin x="-714" y="504"/>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3642D4F2-270C-4C55-8B7B-BF83C0BA36F3}" type="datetimeFigureOut">
              <a:rPr lang="en-CA" smtClean="0"/>
              <a:t>02/08/2019</a:t>
            </a:fld>
            <a:endParaRPr lang="fr-FR"/>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CA"/>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4DA45FA-ED08-454B-8CE6-E4B34F427FF3}" type="slidenum">
              <a:rPr lang="en-CA" smtClean="0"/>
              <a:t>‹#›</a:t>
            </a:fld>
            <a:endParaRPr lang="fr-FR"/>
          </a:p>
        </p:txBody>
      </p:sp>
    </p:spTree>
    <p:extLst>
      <p:ext uri="{BB962C8B-B14F-4D97-AF65-F5344CB8AC3E}">
        <p14:creationId xmlns:p14="http://schemas.microsoft.com/office/powerpoint/2010/main" val="4265535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6D384180-EA48-42CA-A8B4-7CCA45AC1457}" type="datetimeFigureOut">
              <a:rPr lang="en-US" smtClean="0"/>
              <a:t>8/2/2019</a:t>
            </a:fld>
            <a:endParaRPr lang="fr-FR"/>
          </a:p>
        </p:txBody>
      </p:sp>
      <p:sp>
        <p:nvSpPr>
          <p:cNvPr id="4" name="Slide Image Placeholder 3"/>
          <p:cNvSpPr>
            <a:spLocks noGrp="1" noRot="1" noChangeAspect="1"/>
          </p:cNvSpPr>
          <p:nvPr>
            <p:ph type="sldImg" idx="2"/>
          </p:nvPr>
        </p:nvSpPr>
        <p:spPr>
          <a:xfrm>
            <a:off x="409575" y="698500"/>
            <a:ext cx="6205538"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D4F629A-EA1C-443A-9752-1441F7277F7F}" type="slidenum">
              <a:rPr lang="en-US" smtClean="0"/>
              <a:t>‹#›</a:t>
            </a:fld>
            <a:endParaRPr lang="fr-FR"/>
          </a:p>
        </p:txBody>
      </p:sp>
    </p:spTree>
    <p:extLst>
      <p:ext uri="{BB962C8B-B14F-4D97-AF65-F5344CB8AC3E}">
        <p14:creationId xmlns:p14="http://schemas.microsoft.com/office/powerpoint/2010/main" val="733589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www.medtronicdiabetes.com/support/download-library/user-guides.%20Consult&#233;%20le%2017%20juillet" TargetMode="External"/><Relationship Id="rId5" Type="http://schemas.openxmlformats.org/officeDocument/2006/relationships/hyperlink" Target="http://dexcom.com/sites/dexcom.com/files/LBL-011119_Rev_07_User&#8217;s_Guide,_G4_US.pdf" TargetMode="External"/><Relationship Id="rId4" Type="http://schemas.openxmlformats.org/officeDocument/2006/relationships/hyperlink" Target="http://dexcom.com/sites/dexcom.com/files/seven-plus/docs/SEVEN_Plus_Users_Guide.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Objectif de cet outil présenté par : Prestataire de soins aux prestataires de soins</a:t>
            </a:r>
          </a:p>
          <a:p>
            <a:r>
              <a:rPr lang="en-CA" b="1" baseline="0" dirty="0"/>
              <a:t>REMARQUE :</a:t>
            </a:r>
            <a:r>
              <a:rPr dirty="0"/>
              <a:t> Il n'est pas obligatoire d'utiliser toutes les diapositives. </a:t>
            </a:r>
            <a:r>
              <a:rPr lang="en-US" dirty="0" err="1"/>
              <a:t>S</a:t>
            </a:r>
            <a:r>
              <a:rPr dirty="0" err="1"/>
              <a:t>électionne</a:t>
            </a:r>
            <a:r>
              <a:rPr lang="en-US" dirty="0" err="1"/>
              <a:t>z</a:t>
            </a:r>
            <a:r>
              <a:rPr lang="en-US" dirty="0"/>
              <a:t>-</a:t>
            </a:r>
            <a:r>
              <a:rPr dirty="0"/>
              <a:t>les </a:t>
            </a:r>
            <a:r>
              <a:rPr dirty="0" err="1"/>
              <a:t>en</a:t>
            </a:r>
            <a:r>
              <a:rPr dirty="0"/>
              <a:t> fonction du niveau de détails, de la durée et de l'auditoire de la présentation. Les diapositives suggérées pour une présentation plus courte sont situées à la fin de ce jeu de diapositives.</a:t>
            </a:r>
            <a:endParaRPr lang="fr-FR" dirty="0"/>
          </a:p>
        </p:txBody>
      </p:sp>
      <p:sp>
        <p:nvSpPr>
          <p:cNvPr id="4" name="Slide Number Placeholder 3"/>
          <p:cNvSpPr>
            <a:spLocks noGrp="1"/>
          </p:cNvSpPr>
          <p:nvPr>
            <p:ph type="sldNum" sz="quarter" idx="10"/>
          </p:nvPr>
        </p:nvSpPr>
        <p:spPr/>
        <p:txBody>
          <a:bodyPr/>
          <a:lstStyle/>
          <a:p>
            <a:fld id="{3E93355A-8E44-4DDA-AB4A-3EF701460EF3}" type="slidenum">
              <a:rPr lang="en-CA" smtClean="0">
                <a:solidFill>
                  <a:prstClr val="black"/>
                </a:solidFill>
              </a:rPr>
              <a:pPr/>
              <a:t>1</a:t>
            </a:fld>
            <a:endParaRPr lang="fr-FR">
              <a:solidFill>
                <a:prstClr val="black"/>
              </a:solidFill>
            </a:endParaRPr>
          </a:p>
        </p:txBody>
      </p:sp>
    </p:spTree>
    <p:extLst>
      <p:ext uri="{BB962C8B-B14F-4D97-AF65-F5344CB8AC3E}">
        <p14:creationId xmlns:p14="http://schemas.microsoft.com/office/powerpoint/2010/main" val="4195052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dirty="0"/>
              <a:t>Nous n'émettons pas </a:t>
            </a:r>
            <a:r>
              <a:rPr dirty="0" err="1"/>
              <a:t>l'hypothèse</a:t>
            </a:r>
            <a:r>
              <a:rPr dirty="0"/>
              <a:t> </a:t>
            </a:r>
            <a:r>
              <a:rPr lang="en-US" dirty="0" err="1"/>
              <a:t>qu’il</a:t>
            </a:r>
            <a:r>
              <a:rPr lang="en-US" dirty="0"/>
              <a:t> suit </a:t>
            </a:r>
            <a:r>
              <a:rPr dirty="0"/>
              <a:t>un </a:t>
            </a:r>
            <a:r>
              <a:rPr dirty="0" err="1"/>
              <a:t>traitement</a:t>
            </a:r>
            <a:r>
              <a:rPr dirty="0"/>
              <a:t> </a:t>
            </a:r>
            <a:r>
              <a:rPr dirty="0" err="1"/>
              <a:t>stéroïd</a:t>
            </a:r>
            <a:r>
              <a:rPr lang="en-US" dirty="0" err="1"/>
              <a:t>ien</a:t>
            </a:r>
            <a:r>
              <a:rPr dirty="0"/>
              <a:t> à long terme. </a:t>
            </a:r>
          </a:p>
          <a:p>
            <a:pPr marL="172924" indent="-172924" defTabSz="922264">
              <a:buFont typeface="Arial" panose="020B0604020202020204" pitchFamily="34" charset="0"/>
              <a:buChar char="•"/>
              <a:defRPr/>
            </a:pPr>
            <a:endParaRPr lang="fr-FR" baseline="0" dirty="0"/>
          </a:p>
          <a:p>
            <a:pPr marL="172924" indent="-172924" defTabSz="922264">
              <a:buFont typeface="Arial" panose="020B0604020202020204" pitchFamily="34" charset="0"/>
              <a:buChar char="•"/>
              <a:defRPr/>
            </a:pPr>
            <a:r>
              <a:rPr lang="en-US" dirty="0"/>
              <a:t>Il </a:t>
            </a:r>
            <a:r>
              <a:rPr lang="en-US" dirty="0" err="1"/>
              <a:t>est</a:t>
            </a:r>
            <a:r>
              <a:rPr lang="en-US" dirty="0"/>
              <a:t> à </a:t>
            </a:r>
            <a:r>
              <a:rPr lang="en-US" dirty="0" err="1"/>
              <a:t>noter</a:t>
            </a:r>
            <a:r>
              <a:rPr lang="en-US" dirty="0"/>
              <a:t> que </a:t>
            </a:r>
            <a:r>
              <a:rPr dirty="0"/>
              <a:t>les patients sous </a:t>
            </a:r>
            <a:r>
              <a:rPr dirty="0" err="1"/>
              <a:t>stéroïdes</a:t>
            </a:r>
            <a:r>
              <a:rPr lang="en-US" baseline="0" dirty="0"/>
              <a:t> </a:t>
            </a:r>
            <a:r>
              <a:rPr lang="en-US" baseline="0" dirty="0" err="1"/>
              <a:t>utilisent</a:t>
            </a:r>
            <a:r>
              <a:rPr lang="en-US" baseline="0" dirty="0"/>
              <a:t> </a:t>
            </a:r>
            <a:r>
              <a:rPr lang="en-US" baseline="0" dirty="0" err="1"/>
              <a:t>aussi</a:t>
            </a:r>
            <a:r>
              <a:rPr lang="en-US" baseline="0" dirty="0"/>
              <a:t> </a:t>
            </a:r>
            <a:r>
              <a:rPr dirty="0" err="1"/>
              <a:t>une</a:t>
            </a:r>
            <a:r>
              <a:rPr dirty="0"/>
              <a:t> </a:t>
            </a:r>
            <a:r>
              <a:rPr lang="en-US" b="1" dirty="0"/>
              <a:t>plus </a:t>
            </a:r>
            <a:r>
              <a:rPr lang="en-US" b="1" dirty="0" err="1"/>
              <a:t>grande</a:t>
            </a:r>
            <a:r>
              <a:rPr lang="en-US" b="1" dirty="0"/>
              <a:t> </a:t>
            </a:r>
            <a:r>
              <a:rPr dirty="0"/>
              <a:t>dose </a:t>
            </a:r>
            <a:r>
              <a:rPr dirty="0" err="1"/>
              <a:t>d'insuline</a:t>
            </a:r>
            <a:r>
              <a:rPr dirty="0"/>
              <a:t>. Cela signifie également qu'une fois qu'un patient arrête les stéroïdes, le dosage d'insuline doit être ajusté en conséquence.</a:t>
            </a:r>
          </a:p>
          <a:p>
            <a:pPr>
              <a:defRPr/>
            </a:pPr>
            <a:endParaRPr lang="fr-FR" dirty="0"/>
          </a:p>
          <a:p>
            <a:pPr>
              <a:defRPr/>
            </a:pPr>
            <a:r>
              <a:rPr dirty="0"/>
              <a:t>Solutions possibles</a:t>
            </a:r>
          </a:p>
          <a:p>
            <a:pPr marL="171324" indent="-171324">
              <a:buFont typeface="Arial" panose="020B0604020202020204" pitchFamily="34" charset="0"/>
              <a:buChar char="•"/>
            </a:pPr>
            <a:r>
              <a:rPr dirty="0"/>
              <a:t>Réduire la dose d'insuline</a:t>
            </a:r>
            <a:endParaRPr lang="fr-FR" dirty="0"/>
          </a:p>
          <a:p>
            <a:pPr marL="171324" indent="-171324">
              <a:buFont typeface="Arial" panose="020B0604020202020204" pitchFamily="34" charset="0"/>
              <a:buChar char="•"/>
            </a:pPr>
            <a:r>
              <a:rPr lang="en-US" dirty="0">
                <a:solidFill>
                  <a:schemeClr val="dk1"/>
                </a:solidFill>
              </a:rPr>
              <a:t>Réduire la dose de SU</a:t>
            </a:r>
            <a:endParaRPr dirty="0"/>
          </a:p>
          <a:p>
            <a:pPr marL="171324" indent="-171324">
              <a:buFont typeface="Arial" panose="020B0604020202020204" pitchFamily="34" charset="0"/>
              <a:buChar char="•"/>
            </a:pPr>
            <a:r>
              <a:rPr dirty="0"/>
              <a:t>Après la crise aigüe de la maladie, </a:t>
            </a:r>
            <a:r>
              <a:rPr dirty="0" err="1"/>
              <a:t>envisage</a:t>
            </a:r>
            <a:r>
              <a:rPr lang="en-US" dirty="0" err="1"/>
              <a:t>r</a:t>
            </a:r>
            <a:r>
              <a:rPr dirty="0"/>
              <a:t> des alternatives à la SU (par exemple inhibiteur </a:t>
            </a:r>
            <a:r>
              <a:rPr lang="en-US" dirty="0">
                <a:solidFill>
                  <a:schemeClr val="dk1"/>
                </a:solidFill>
              </a:rPr>
              <a:t>DPP-4, inhibiteur SGLT-2, agoniste GLP-1)</a:t>
            </a:r>
          </a:p>
          <a:p>
            <a:pPr marL="171324" indent="-171324">
              <a:buFont typeface="Arial" panose="020B0604020202020204" pitchFamily="34" charset="0"/>
              <a:buChar char="•"/>
            </a:pPr>
            <a:r>
              <a:rPr lang="en-US" dirty="0">
                <a:solidFill>
                  <a:schemeClr val="dk1"/>
                </a:solidFill>
              </a:rPr>
              <a:t>Encourager le</a:t>
            </a:r>
            <a:r>
              <a:rPr lang="en-US" baseline="0" dirty="0">
                <a:solidFill>
                  <a:schemeClr val="dk1"/>
                </a:solidFill>
              </a:rPr>
              <a:t> </a:t>
            </a:r>
            <a:r>
              <a:rPr lang="en-US" dirty="0" err="1"/>
              <a:t>contrôl</a:t>
            </a:r>
            <a:r>
              <a:rPr lang="en-US" dirty="0" err="1">
                <a:solidFill>
                  <a:schemeClr val="dk1"/>
                </a:solidFill>
              </a:rPr>
              <a:t>e</a:t>
            </a:r>
            <a:r>
              <a:rPr lang="en-US" dirty="0">
                <a:solidFill>
                  <a:schemeClr val="dk1"/>
                </a:solidFill>
              </a:rPr>
              <a:t> du </a:t>
            </a:r>
            <a:r>
              <a:rPr lang="en-US" dirty="0" err="1">
                <a:solidFill>
                  <a:schemeClr val="dk1"/>
                </a:solidFill>
              </a:rPr>
              <a:t>taux</a:t>
            </a:r>
            <a:r>
              <a:rPr lang="en-US" dirty="0">
                <a:solidFill>
                  <a:schemeClr val="dk1"/>
                </a:solidFill>
              </a:rPr>
              <a:t> de </a:t>
            </a:r>
            <a:r>
              <a:rPr lang="en-US" dirty="0" err="1">
                <a:solidFill>
                  <a:schemeClr val="dk1"/>
                </a:solidFill>
              </a:rPr>
              <a:t>glycémie</a:t>
            </a:r>
            <a:r>
              <a:rPr lang="en-US" dirty="0">
                <a:solidFill>
                  <a:schemeClr val="dk1"/>
                </a:solidFill>
              </a:rPr>
              <a:t> </a:t>
            </a:r>
            <a:r>
              <a:rPr lang="en-US" dirty="0" err="1">
                <a:solidFill>
                  <a:schemeClr val="dk1"/>
                </a:solidFill>
              </a:rPr>
              <a:t>dans</a:t>
            </a:r>
            <a:r>
              <a:rPr lang="en-US" dirty="0">
                <a:solidFill>
                  <a:schemeClr val="dk1"/>
                </a:solidFill>
              </a:rPr>
              <a:t> le sang avant et après </a:t>
            </a:r>
            <a:r>
              <a:rPr lang="en-US" dirty="0" err="1">
                <a:solidFill>
                  <a:schemeClr val="dk1"/>
                </a:solidFill>
              </a:rPr>
              <a:t>toute</a:t>
            </a:r>
            <a:r>
              <a:rPr lang="en-US" dirty="0">
                <a:solidFill>
                  <a:schemeClr val="dk1"/>
                </a:solidFill>
              </a:rPr>
              <a:t> </a:t>
            </a:r>
            <a:r>
              <a:rPr lang="en-US" dirty="0" err="1">
                <a:solidFill>
                  <a:schemeClr val="dk1"/>
                </a:solidFill>
              </a:rPr>
              <a:t>activité</a:t>
            </a:r>
            <a:r>
              <a:rPr lang="en-US" dirty="0">
                <a:solidFill>
                  <a:schemeClr val="dk1"/>
                </a:solidFill>
              </a:rPr>
              <a:t> physique</a:t>
            </a:r>
          </a:p>
          <a:p>
            <a:pPr marL="171324" indent="-171324">
              <a:buFont typeface="Arial" panose="020B0604020202020204" pitchFamily="34" charset="0"/>
              <a:buChar char="•"/>
            </a:pPr>
            <a:r>
              <a:rPr lang="en-US" dirty="0">
                <a:solidFill>
                  <a:schemeClr val="dk1"/>
                </a:solidFill>
              </a:rPr>
              <a:t>S'assurer que le patient a reçu une formation sur la prévention et le traitement de l'hypoglycémie</a:t>
            </a:r>
            <a:endParaRPr lang="fr-FR" dirty="0">
              <a:solidFill>
                <a:schemeClr val="dk1"/>
              </a:solidFill>
            </a:endParaRPr>
          </a:p>
          <a:p>
            <a:pPr>
              <a:defRPr/>
            </a:pPr>
            <a:endParaRPr lang="fr-FR" dirty="0"/>
          </a:p>
          <a:p>
            <a:endParaRPr lang="fr-FR" dirty="0"/>
          </a:p>
          <a:p>
            <a:r>
              <a:rPr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10</a:t>
            </a:fld>
            <a:endParaRPr lang="fr-FR">
              <a:solidFill>
                <a:prstClr val="black"/>
              </a:solidFill>
            </a:endParaRPr>
          </a:p>
        </p:txBody>
      </p:sp>
    </p:spTree>
    <p:extLst>
      <p:ext uri="{BB962C8B-B14F-4D97-AF65-F5344CB8AC3E}">
        <p14:creationId xmlns:p14="http://schemas.microsoft.com/office/powerpoint/2010/main" val="323959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Dans ce cas, M. L ne présentait pas de symptômes. </a:t>
            </a:r>
            <a:r>
              <a:rPr lang="en-US" dirty="0"/>
              <a:t>Son </a:t>
            </a:r>
            <a:r>
              <a:rPr lang="en-US" dirty="0" err="1"/>
              <a:t>épouse</a:t>
            </a:r>
            <a:r>
              <a:rPr lang="en-US" dirty="0"/>
              <a:t> </a:t>
            </a:r>
            <a:r>
              <a:rPr dirty="0"/>
              <a:t>a </a:t>
            </a:r>
            <a:r>
              <a:rPr dirty="0" err="1"/>
              <a:t>décelé</a:t>
            </a:r>
            <a:r>
              <a:rPr dirty="0"/>
              <a:t> </a:t>
            </a:r>
            <a:r>
              <a:rPr lang="en-US" dirty="0"/>
              <a:t>les </a:t>
            </a:r>
            <a:r>
              <a:rPr dirty="0" err="1"/>
              <a:t>signes</a:t>
            </a:r>
            <a:r>
              <a:rPr dirty="0"/>
              <a:t> et a encouragé le </a:t>
            </a:r>
            <a:r>
              <a:rPr dirty="0" err="1"/>
              <a:t>traitement</a:t>
            </a:r>
            <a:r>
              <a:rPr lang="en-US" dirty="0"/>
              <a:t>.</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11</a:t>
            </a:fld>
            <a:endParaRPr lang="fr-FR"/>
          </a:p>
        </p:txBody>
      </p:sp>
    </p:spTree>
    <p:extLst>
      <p:ext uri="{BB962C8B-B14F-4D97-AF65-F5344CB8AC3E}">
        <p14:creationId xmlns:p14="http://schemas.microsoft.com/office/powerpoint/2010/main" val="3453063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u="sng" dirty="0"/>
              <a:t>MANIFESTATIONS CLINIQUES DE L'HYPOGLYCÉMIE </a:t>
            </a:r>
          </a:p>
          <a:p>
            <a:pPr>
              <a:lnSpc>
                <a:spcPct val="90000"/>
              </a:lnSpc>
            </a:pPr>
            <a:endParaRPr lang="fr-FR" b="1" u="sng" dirty="0"/>
          </a:p>
          <a:p>
            <a:pPr marL="172909" indent="-172909">
              <a:lnSpc>
                <a:spcPct val="90000"/>
              </a:lnSpc>
              <a:buFont typeface="Arial" pitchFamily="34" charset="0"/>
              <a:buChar char="•"/>
            </a:pPr>
            <a:r>
              <a:rPr dirty="0"/>
              <a:t>Les symptômes de l'hypoglycémie sont classés selon qu'ils sont adrénergiques (ou neurogènes) ou neuroglycopéniques</a:t>
            </a:r>
          </a:p>
          <a:p>
            <a:pPr marL="172909" indent="-172909">
              <a:lnSpc>
                <a:spcPct val="90000"/>
              </a:lnSpc>
              <a:buFont typeface="Arial" pitchFamily="34" charset="0"/>
              <a:buChar char="•"/>
            </a:pPr>
            <a:r>
              <a:rPr lang="en-US" b="1" dirty="0"/>
              <a:t>Les symptômes adrénergiques sont ceux produits par la perception de changements physiologiques</a:t>
            </a:r>
            <a:r>
              <a:rPr dirty="0"/>
              <a:t> causés par une décharge d'adrénaline dans le système sympathique déclenchée par l'hypoglycémie</a:t>
            </a:r>
          </a:p>
          <a:p>
            <a:pPr marL="403454" lvl="1" indent="-172909">
              <a:lnSpc>
                <a:spcPct val="90000"/>
              </a:lnSpc>
              <a:buFont typeface="Arial" pitchFamily="34" charset="0"/>
              <a:buChar char="•"/>
            </a:pPr>
            <a:r>
              <a:rPr dirty="0"/>
              <a:t>Ces symptômes comprennent la sensation de faim, la sueur, l'anxiété/l'état d'éveil, la paresthésie, les palpitations, la tachycardie, etc</a:t>
            </a:r>
            <a:r>
              <a:rPr lang="en-US" dirty="0"/>
              <a:t>.</a:t>
            </a:r>
            <a:endParaRPr lang="fr-FR" dirty="0"/>
          </a:p>
          <a:p>
            <a:pPr marL="172909" indent="-172909">
              <a:lnSpc>
                <a:spcPct val="90000"/>
              </a:lnSpc>
              <a:buFont typeface="Arial" pitchFamily="34" charset="0"/>
              <a:buChar char="•"/>
            </a:pPr>
            <a:r>
              <a:rPr lang="en-US" b="1" dirty="0"/>
              <a:t>Les symptômes neuroglycopéniques sont un résultat direct du manque de glucose dans le cerveau</a:t>
            </a:r>
          </a:p>
          <a:p>
            <a:pPr marL="403454" lvl="1" indent="-172909">
              <a:lnSpc>
                <a:spcPct val="90000"/>
              </a:lnSpc>
              <a:buFont typeface="Arial" pitchFamily="34" charset="0"/>
              <a:buChar char="•"/>
            </a:pPr>
            <a:r>
              <a:rPr dirty="0"/>
              <a:t>Il comprennent la faiblesse, les vertiges, les maux de tête, la fatigue, les comportements inadaptés (souvent pris pour de l'ébriété), la difficulté de concentration</a:t>
            </a:r>
            <a:r>
              <a:rPr lang="en-US" dirty="0"/>
              <a:t>,</a:t>
            </a:r>
            <a:r>
              <a:rPr dirty="0"/>
              <a:t> la confusion</a:t>
            </a:r>
            <a:r>
              <a:rPr lang="en-US" dirty="0"/>
              <a:t>,</a:t>
            </a:r>
            <a:r>
              <a:rPr dirty="0"/>
              <a:t> une vision </a:t>
            </a:r>
            <a:r>
              <a:rPr dirty="0" err="1"/>
              <a:t>brouillée</a:t>
            </a:r>
            <a:r>
              <a:rPr lang="en-US" dirty="0"/>
              <a:t>,</a:t>
            </a:r>
            <a:r>
              <a:rPr dirty="0"/>
              <a:t> et, dans des cas extrêmes, le coma et la mort </a:t>
            </a:r>
          </a:p>
          <a:p>
            <a:pPr indent="-230587">
              <a:lnSpc>
                <a:spcPct val="90000"/>
              </a:lnSpc>
              <a:buFont typeface="Arial" pitchFamily="34" charset="0"/>
              <a:buChar char="•"/>
            </a:pPr>
            <a:r>
              <a:rPr dirty="0"/>
              <a:t>Les patients peuvent également citer des symptômes généraux</a:t>
            </a:r>
          </a:p>
          <a:p>
            <a:pPr indent="-230587">
              <a:lnSpc>
                <a:spcPct val="90000"/>
              </a:lnSpc>
              <a:buFont typeface="Arial" pitchFamily="34" charset="0"/>
              <a:buChar char="•"/>
            </a:pPr>
            <a:r>
              <a:rPr dirty="0"/>
              <a:t>De nombreuses personnes identifient leurs propres symptômes et </a:t>
            </a:r>
            <a:r>
              <a:rPr dirty="0" err="1"/>
              <a:t>signes</a:t>
            </a:r>
            <a:r>
              <a:rPr dirty="0"/>
              <a:t> </a:t>
            </a:r>
            <a:r>
              <a:rPr lang="en-US" dirty="0" err="1"/>
              <a:t>avant-coureurs</a:t>
            </a:r>
            <a:endParaRPr dirty="0"/>
          </a:p>
          <a:p>
            <a:pPr marL="403454" lvl="1" indent="-172909">
              <a:lnSpc>
                <a:spcPct val="90000"/>
              </a:lnSpc>
              <a:buFont typeface="Arial" pitchFamily="34" charset="0"/>
              <a:buChar char="•"/>
            </a:pPr>
            <a:endParaRPr lang="fr-FR" dirty="0"/>
          </a:p>
          <a:p>
            <a:pPr marL="0" lvl="1">
              <a:lnSpc>
                <a:spcPct val="90000"/>
              </a:lnSpc>
            </a:pPr>
            <a:r>
              <a:rPr lang="en-US" b="1" dirty="0"/>
              <a:t>Références </a:t>
            </a:r>
            <a:r>
              <a:rPr dirty="0"/>
              <a:t>:</a:t>
            </a:r>
          </a:p>
          <a:p>
            <a:pPr marL="0" lvl="1">
              <a:lnSpc>
                <a:spcPct val="90000"/>
              </a:lnSpc>
            </a:pPr>
            <a:r>
              <a:rPr dirty="0"/>
              <a:t>Towler DA, Havlin CE, Craft S, Cryer PE. Mechanisms of awareness of hypoglycaemia: perception of neurogenic (predominantly cholinergic) rather than neuroglycopenic symptoms. </a:t>
            </a:r>
            <a:r>
              <a:rPr lang="en-US" i="1" dirty="0"/>
              <a:t>Diabetes</a:t>
            </a:r>
            <a:r>
              <a:rPr dirty="0"/>
              <a:t>. 1993;42;1791-1798.</a:t>
            </a:r>
          </a:p>
          <a:p>
            <a:pPr marL="230546" lvl="1">
              <a:lnSpc>
                <a:spcPct val="90000"/>
              </a:lnSpc>
            </a:pPr>
            <a:endParaRPr lang="fr-FR" dirty="0"/>
          </a:p>
          <a:p>
            <a:pPr>
              <a:lnSpc>
                <a:spcPct val="90000"/>
              </a:lnSpc>
            </a:pPr>
            <a:endParaRPr lang="fr-FR" dirty="0"/>
          </a:p>
        </p:txBody>
      </p:sp>
      <p:sp>
        <p:nvSpPr>
          <p:cNvPr id="4" name="Slide Number Placeholder 3"/>
          <p:cNvSpPr>
            <a:spLocks noGrp="1"/>
          </p:cNvSpPr>
          <p:nvPr>
            <p:ph type="sldNum" sz="quarter" idx="10"/>
          </p:nvPr>
        </p:nvSpPr>
        <p:spPr/>
        <p:txBody>
          <a:bodyPr/>
          <a:lstStyle/>
          <a:p>
            <a:pPr>
              <a:defRPr/>
            </a:pPr>
            <a:fld id="{F67E5A3C-D1ED-4DE5-A91D-EE629C9DFBC7}" type="slidenum">
              <a:rPr lang="en-US" smtClean="0">
                <a:solidFill>
                  <a:prstClr val="black"/>
                </a:solidFill>
              </a:rPr>
              <a:pPr>
                <a:defRPr/>
              </a:pPr>
              <a:t>12</a:t>
            </a:fld>
            <a:endParaRPr lang="fr-FR">
              <a:solidFill>
                <a:prstClr val="black"/>
              </a:solidFill>
            </a:endParaRPr>
          </a:p>
        </p:txBody>
      </p:sp>
    </p:spTree>
    <p:extLst>
      <p:ext uri="{BB962C8B-B14F-4D97-AF65-F5344CB8AC3E}">
        <p14:creationId xmlns:p14="http://schemas.microsoft.com/office/powerpoint/2010/main" val="3071150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u="sng" dirty="0"/>
              <a:t>MANIFESTATIONS CLINIQUES DE L'HYPOGLYCÉMIE </a:t>
            </a:r>
          </a:p>
          <a:p>
            <a:pPr>
              <a:lnSpc>
                <a:spcPct val="90000"/>
              </a:lnSpc>
            </a:pPr>
            <a:endParaRPr lang="fr-FR" b="1" u="sng" dirty="0"/>
          </a:p>
          <a:p>
            <a:pPr marL="172909" indent="-172909">
              <a:lnSpc>
                <a:spcPct val="90000"/>
              </a:lnSpc>
              <a:buFont typeface="Arial" pitchFamily="34" charset="0"/>
              <a:buChar char="•"/>
            </a:pPr>
            <a:r>
              <a:rPr dirty="0"/>
              <a:t>Les symptômes de l'hypoglycémie sont classés selon qu'ils sont adrénergiques (ou neurogènes) ou neuroglycopéniques</a:t>
            </a:r>
          </a:p>
          <a:p>
            <a:pPr marL="172909" indent="-172909">
              <a:lnSpc>
                <a:spcPct val="90000"/>
              </a:lnSpc>
              <a:buFont typeface="Arial" pitchFamily="34" charset="0"/>
              <a:buChar char="•"/>
            </a:pPr>
            <a:r>
              <a:rPr lang="en-US" b="1" dirty="0"/>
              <a:t>Les symptômes adrénergiques sont ceux produits par la perception de changements physiologiques</a:t>
            </a:r>
            <a:r>
              <a:rPr dirty="0"/>
              <a:t> causés par une décharge d'adrénaline dans le système sympathique déclenchée par l'hypoglycémie</a:t>
            </a:r>
          </a:p>
          <a:p>
            <a:pPr marL="403454" lvl="1" indent="-172909">
              <a:lnSpc>
                <a:spcPct val="90000"/>
              </a:lnSpc>
              <a:buFont typeface="Arial" pitchFamily="34" charset="0"/>
              <a:buChar char="•"/>
            </a:pPr>
            <a:r>
              <a:rPr dirty="0"/>
              <a:t>Ces symptômes comprennent la sensation de faim, la sueur, l'anxiété/l'état d'éveil, la paresthésie, les palpitations, la tachycardie, etc</a:t>
            </a:r>
            <a:r>
              <a:rPr lang="en-US" dirty="0"/>
              <a:t>.</a:t>
            </a:r>
            <a:endParaRPr lang="fr-FR" dirty="0"/>
          </a:p>
          <a:p>
            <a:pPr marL="172909" indent="-172909">
              <a:lnSpc>
                <a:spcPct val="90000"/>
              </a:lnSpc>
              <a:buFont typeface="Arial" pitchFamily="34" charset="0"/>
              <a:buChar char="•"/>
            </a:pPr>
            <a:r>
              <a:rPr lang="en-US" b="1" dirty="0"/>
              <a:t>Les symptômes neuroglycopéniques sont un résultat direct du manque de glucose dans le cerveau</a:t>
            </a:r>
          </a:p>
          <a:p>
            <a:pPr marL="403454" lvl="1" indent="-172909">
              <a:lnSpc>
                <a:spcPct val="90000"/>
              </a:lnSpc>
              <a:buFont typeface="Arial" pitchFamily="34" charset="0"/>
              <a:buChar char="•"/>
            </a:pPr>
            <a:r>
              <a:rPr dirty="0"/>
              <a:t>Il comprennent la faiblesse, les vertiges, les maux de tête, la fatigue, les comportements inadaptés (souvent pris pour de l'ébriété), la difficulté de concentration</a:t>
            </a:r>
            <a:r>
              <a:rPr lang="en-US" dirty="0"/>
              <a:t>,</a:t>
            </a:r>
            <a:r>
              <a:rPr dirty="0"/>
              <a:t> la confusion</a:t>
            </a:r>
            <a:r>
              <a:rPr lang="en-US" dirty="0"/>
              <a:t>,</a:t>
            </a:r>
            <a:r>
              <a:rPr dirty="0"/>
              <a:t> une vision </a:t>
            </a:r>
            <a:r>
              <a:rPr dirty="0" err="1"/>
              <a:t>brouillée</a:t>
            </a:r>
            <a:r>
              <a:rPr lang="en-US" dirty="0"/>
              <a:t>,</a:t>
            </a:r>
            <a:r>
              <a:rPr dirty="0"/>
              <a:t> et, dans des cas extrêmes, le coma et la mort </a:t>
            </a:r>
          </a:p>
          <a:p>
            <a:pPr indent="-230587">
              <a:lnSpc>
                <a:spcPct val="90000"/>
              </a:lnSpc>
              <a:buFont typeface="Arial" pitchFamily="34" charset="0"/>
              <a:buChar char="•"/>
            </a:pPr>
            <a:r>
              <a:rPr dirty="0"/>
              <a:t>Les patients peuvent également citer des symptômes généraux</a:t>
            </a:r>
          </a:p>
          <a:p>
            <a:pPr indent="-230587">
              <a:lnSpc>
                <a:spcPct val="90000"/>
              </a:lnSpc>
              <a:buFont typeface="Arial" pitchFamily="34" charset="0"/>
              <a:buChar char="•"/>
            </a:pPr>
            <a:r>
              <a:rPr dirty="0"/>
              <a:t>De nombreuses personnes identifient leurs propres symptômes et </a:t>
            </a:r>
            <a:r>
              <a:rPr dirty="0" err="1"/>
              <a:t>signes</a:t>
            </a:r>
            <a:r>
              <a:rPr dirty="0"/>
              <a:t> </a:t>
            </a:r>
            <a:r>
              <a:rPr lang="en-US" dirty="0" err="1"/>
              <a:t>avant-coureurs</a:t>
            </a:r>
            <a:endParaRPr dirty="0"/>
          </a:p>
          <a:p>
            <a:pPr marL="403454" lvl="1" indent="-172909">
              <a:lnSpc>
                <a:spcPct val="90000"/>
              </a:lnSpc>
              <a:buFont typeface="Arial" pitchFamily="34" charset="0"/>
              <a:buChar char="•"/>
            </a:pPr>
            <a:endParaRPr lang="fr-FR" dirty="0"/>
          </a:p>
          <a:p>
            <a:pPr marL="0" lvl="1">
              <a:lnSpc>
                <a:spcPct val="90000"/>
              </a:lnSpc>
            </a:pPr>
            <a:r>
              <a:rPr lang="en-US" b="1" dirty="0"/>
              <a:t>Références </a:t>
            </a:r>
            <a:r>
              <a:rPr dirty="0"/>
              <a:t>:</a:t>
            </a:r>
          </a:p>
          <a:p>
            <a:pPr marL="0" lvl="1">
              <a:lnSpc>
                <a:spcPct val="90000"/>
              </a:lnSpc>
            </a:pPr>
            <a:r>
              <a:rPr dirty="0"/>
              <a:t>Towler DA, Havlin CE, Craft S, Cryer PE. Mechanisms of awareness of hypoglycaemia: perception of neurogenic (predominantly cholinergic) rather than neuroglycopenic symptoms. </a:t>
            </a:r>
            <a:r>
              <a:rPr lang="en-US" i="1" dirty="0"/>
              <a:t>Diabetes</a:t>
            </a:r>
            <a:r>
              <a:rPr dirty="0"/>
              <a:t>. 1993;42;1791-1798.</a:t>
            </a:r>
          </a:p>
          <a:p>
            <a:pPr marL="230546" lvl="1">
              <a:lnSpc>
                <a:spcPct val="90000"/>
              </a:lnSpc>
            </a:pPr>
            <a:endParaRPr lang="fr-FR" dirty="0"/>
          </a:p>
          <a:p>
            <a:pPr>
              <a:lnSpc>
                <a:spcPct val="90000"/>
              </a:lnSpc>
            </a:pPr>
            <a:endParaRPr lang="fr-FR" dirty="0"/>
          </a:p>
        </p:txBody>
      </p:sp>
      <p:sp>
        <p:nvSpPr>
          <p:cNvPr id="4" name="Slide Number Placeholder 3"/>
          <p:cNvSpPr>
            <a:spLocks noGrp="1"/>
          </p:cNvSpPr>
          <p:nvPr>
            <p:ph type="sldNum" sz="quarter" idx="10"/>
          </p:nvPr>
        </p:nvSpPr>
        <p:spPr/>
        <p:txBody>
          <a:bodyPr/>
          <a:lstStyle/>
          <a:p>
            <a:pPr>
              <a:defRPr/>
            </a:pPr>
            <a:fld id="{F67E5A3C-D1ED-4DE5-A91D-EE629C9DFBC7}" type="slidenum">
              <a:rPr lang="en-US" smtClean="0">
                <a:solidFill>
                  <a:prstClr val="black"/>
                </a:solidFill>
              </a:rPr>
              <a:pPr>
                <a:defRPr/>
              </a:pPr>
              <a:t>13</a:t>
            </a:fld>
            <a:endParaRPr lang="fr-FR">
              <a:solidFill>
                <a:prstClr val="black"/>
              </a:solidFill>
            </a:endParaRPr>
          </a:p>
        </p:txBody>
      </p:sp>
    </p:spTree>
    <p:extLst>
      <p:ext uri="{BB962C8B-B14F-4D97-AF65-F5344CB8AC3E}">
        <p14:creationId xmlns:p14="http://schemas.microsoft.com/office/powerpoint/2010/main" val="3761957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en-US" sz="1300" dirty="0">
                <a:latin typeface="Arial" pitchFamily="-108" charset="0"/>
              </a:rPr>
              <a:t>L'hypoglycémie est </a:t>
            </a:r>
            <a:r>
              <a:rPr lang="en-US" sz="1300" dirty="0">
                <a:solidFill>
                  <a:srgbClr val="FF0000"/>
                </a:solidFill>
                <a:latin typeface="Arial" pitchFamily="-108" charset="0"/>
              </a:rPr>
              <a:t>associée</a:t>
            </a:r>
            <a:r>
              <a:rPr lang="en-US" sz="1300" dirty="0">
                <a:latin typeface="Arial" pitchFamily="-108" charset="0"/>
              </a:rPr>
              <a:t> à une augmentation de l'activité du système sympathique et à une libération de catécholamines entraînant de la tachycardie et une élévation de la pression sanguine </a:t>
            </a:r>
            <a:endParaRPr lang="fr-FR" dirty="0"/>
          </a:p>
          <a:p>
            <a:pPr defTabSz="974925" fontAlgn="base">
              <a:spcBef>
                <a:spcPct val="30000"/>
              </a:spcBef>
              <a:spcAft>
                <a:spcPct val="0"/>
              </a:spcAft>
              <a:defRPr/>
            </a:pPr>
            <a:endParaRPr lang="fr-FR" dirty="0"/>
          </a:p>
          <a:p>
            <a:endParaRPr lang="fr-FR" dirty="0"/>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14</a:t>
            </a:fld>
            <a:endParaRPr lang="fr-FR">
              <a:solidFill>
                <a:srgbClr val="000000"/>
              </a:solidFill>
              <a:latin typeface="Arial" pitchFamily="-108" charset="0"/>
            </a:endParaRPr>
          </a:p>
        </p:txBody>
      </p:sp>
    </p:spTree>
    <p:extLst>
      <p:ext uri="{BB962C8B-B14F-4D97-AF65-F5344CB8AC3E}">
        <p14:creationId xmlns:p14="http://schemas.microsoft.com/office/powerpoint/2010/main" val="1776040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en-US" sz="1300" dirty="0">
                <a:latin typeface="Arial" pitchFamily="-108" charset="0"/>
              </a:rPr>
              <a:t>L'hypoglycémie est </a:t>
            </a:r>
            <a:r>
              <a:rPr lang="en-US" sz="1300" dirty="0">
                <a:solidFill>
                  <a:srgbClr val="FF0000"/>
                </a:solidFill>
                <a:latin typeface="Arial" pitchFamily="-108" charset="0"/>
              </a:rPr>
              <a:t>associée</a:t>
            </a:r>
            <a:r>
              <a:rPr lang="en-US" sz="1300" dirty="0">
                <a:latin typeface="Arial" pitchFamily="-108" charset="0"/>
              </a:rPr>
              <a:t> à une augmentation de l'activité du système sympathique et à une libération de catécholamines entraînant de la tachycardie et une élévation de la pression sanguine </a:t>
            </a:r>
            <a:endParaRPr lang="fr-FR" dirty="0"/>
          </a:p>
          <a:p>
            <a:pPr defTabSz="974925" fontAlgn="base">
              <a:spcBef>
                <a:spcPct val="30000"/>
              </a:spcBef>
              <a:spcAft>
                <a:spcPct val="0"/>
              </a:spcAft>
              <a:defRPr/>
            </a:pPr>
            <a:endParaRPr lang="fr-FR" dirty="0"/>
          </a:p>
          <a:p>
            <a:endParaRPr lang="fr-FR" dirty="0"/>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15</a:t>
            </a:fld>
            <a:endParaRPr lang="fr-FR">
              <a:solidFill>
                <a:srgbClr val="000000"/>
              </a:solidFill>
              <a:latin typeface="Arial" pitchFamily="-108" charset="0"/>
            </a:endParaRPr>
          </a:p>
        </p:txBody>
      </p:sp>
    </p:spTree>
    <p:extLst>
      <p:ext uri="{BB962C8B-B14F-4D97-AF65-F5344CB8AC3E}">
        <p14:creationId xmlns:p14="http://schemas.microsoft.com/office/powerpoint/2010/main" val="2931182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en-US" sz="1300" dirty="0">
                <a:latin typeface="Arial" pitchFamily="-108" charset="0"/>
              </a:rPr>
              <a:t>L'hypoglycémie est </a:t>
            </a:r>
            <a:r>
              <a:rPr lang="en-US" sz="1300" dirty="0">
                <a:solidFill>
                  <a:srgbClr val="FF0000"/>
                </a:solidFill>
                <a:latin typeface="Arial" pitchFamily="-108" charset="0"/>
              </a:rPr>
              <a:t>associée</a:t>
            </a:r>
            <a:r>
              <a:rPr lang="en-US" sz="1300" dirty="0">
                <a:latin typeface="Arial" pitchFamily="-108" charset="0"/>
              </a:rPr>
              <a:t> à une augmentation de l'activité du système sympathique et à une libération de catécholamines entraînant de la tachycardie et une élévation de la pression sanguine </a:t>
            </a:r>
            <a:endParaRPr lang="fr-FR" dirty="0"/>
          </a:p>
          <a:p>
            <a:pPr defTabSz="974925" fontAlgn="base">
              <a:spcBef>
                <a:spcPct val="30000"/>
              </a:spcBef>
              <a:spcAft>
                <a:spcPct val="0"/>
              </a:spcAft>
              <a:defRPr/>
            </a:pPr>
            <a:endParaRPr lang="fr-FR" dirty="0"/>
          </a:p>
          <a:p>
            <a:endParaRPr lang="fr-FR" dirty="0"/>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16</a:t>
            </a:fld>
            <a:endParaRPr lang="fr-FR">
              <a:solidFill>
                <a:srgbClr val="000000"/>
              </a:solidFill>
              <a:latin typeface="Arial" pitchFamily="-108" charset="0"/>
            </a:endParaRPr>
          </a:p>
        </p:txBody>
      </p:sp>
    </p:spTree>
    <p:extLst>
      <p:ext uri="{BB962C8B-B14F-4D97-AF65-F5344CB8AC3E}">
        <p14:creationId xmlns:p14="http://schemas.microsoft.com/office/powerpoint/2010/main" val="1728859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en-US" sz="1300" dirty="0">
                <a:latin typeface="Arial" pitchFamily="-108" charset="0"/>
              </a:rPr>
              <a:t>L'hypoglycémie est </a:t>
            </a:r>
            <a:r>
              <a:rPr lang="en-US" sz="1300" dirty="0">
                <a:solidFill>
                  <a:srgbClr val="FF0000"/>
                </a:solidFill>
                <a:latin typeface="Arial" pitchFamily="-108" charset="0"/>
              </a:rPr>
              <a:t>associée</a:t>
            </a:r>
            <a:r>
              <a:rPr lang="en-US" sz="1300" dirty="0">
                <a:latin typeface="Arial" pitchFamily="-108" charset="0"/>
              </a:rPr>
              <a:t> à une augmentation de l'activité du système sympathique et à une libération de catécholamines entraînant de la tachycardie et une élévation de la pression sanguine </a:t>
            </a:r>
            <a:endParaRPr lang="fr-FR" dirty="0"/>
          </a:p>
          <a:p>
            <a:pPr defTabSz="974925" fontAlgn="base">
              <a:spcBef>
                <a:spcPct val="30000"/>
              </a:spcBef>
              <a:spcAft>
                <a:spcPct val="0"/>
              </a:spcAft>
              <a:defRPr/>
            </a:pPr>
            <a:endParaRPr lang="fr-FR" dirty="0"/>
          </a:p>
          <a:p>
            <a:endParaRPr lang="fr-FR" dirty="0"/>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17</a:t>
            </a:fld>
            <a:endParaRPr lang="fr-FR">
              <a:solidFill>
                <a:srgbClr val="000000"/>
              </a:solidFill>
              <a:latin typeface="Arial" pitchFamily="-108" charset="0"/>
            </a:endParaRPr>
          </a:p>
        </p:txBody>
      </p:sp>
    </p:spTree>
    <p:extLst>
      <p:ext uri="{BB962C8B-B14F-4D97-AF65-F5344CB8AC3E}">
        <p14:creationId xmlns:p14="http://schemas.microsoft.com/office/powerpoint/2010/main" val="1066318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en-US" sz="1300" dirty="0">
                <a:latin typeface="Arial" pitchFamily="-108" charset="0"/>
              </a:rPr>
              <a:t>L'hypoglycémie est </a:t>
            </a:r>
            <a:r>
              <a:rPr lang="en-US" sz="1300" dirty="0">
                <a:solidFill>
                  <a:srgbClr val="FF0000"/>
                </a:solidFill>
                <a:latin typeface="Arial" pitchFamily="-108" charset="0"/>
              </a:rPr>
              <a:t>associée</a:t>
            </a:r>
            <a:r>
              <a:rPr lang="en-US" sz="1300" dirty="0">
                <a:latin typeface="Arial" pitchFamily="-108" charset="0"/>
              </a:rPr>
              <a:t> à une augmentation de l'activité du système sympathique et à une libération de catécholamines entraînant de la tachycardie et une élévation de la pression sanguine </a:t>
            </a:r>
            <a:endParaRPr lang="fr-FR" dirty="0"/>
          </a:p>
          <a:p>
            <a:pPr defTabSz="974925" fontAlgn="base">
              <a:spcBef>
                <a:spcPct val="30000"/>
              </a:spcBef>
              <a:spcAft>
                <a:spcPct val="0"/>
              </a:spcAft>
              <a:defRPr/>
            </a:pPr>
            <a:endParaRPr lang="fr-FR" dirty="0"/>
          </a:p>
          <a:p>
            <a:endParaRPr lang="fr-FR" dirty="0"/>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AU">
                <a:solidFill>
                  <a:srgbClr val="000000"/>
                </a:solidFill>
                <a:latin typeface="Arial" pitchFamily="-108" charset="0"/>
              </a:rPr>
              <a:pPr defTabSz="974925" fontAlgn="base">
                <a:spcBef>
                  <a:spcPct val="0"/>
                </a:spcBef>
                <a:spcAft>
                  <a:spcPct val="0"/>
                </a:spcAft>
                <a:defRPr/>
              </a:pPr>
              <a:t>18</a:t>
            </a:fld>
            <a:endParaRPr lang="fr-FR">
              <a:solidFill>
                <a:srgbClr val="000000"/>
              </a:solidFill>
              <a:latin typeface="Arial" pitchFamily="-108" charset="0"/>
            </a:endParaRPr>
          </a:p>
        </p:txBody>
      </p:sp>
    </p:spTree>
    <p:extLst>
      <p:ext uri="{BB962C8B-B14F-4D97-AF65-F5344CB8AC3E}">
        <p14:creationId xmlns:p14="http://schemas.microsoft.com/office/powerpoint/2010/main" val="4156184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CA" kern="1200" baseline="0" dirty="0">
                <a:solidFill>
                  <a:schemeClr val="tx1"/>
                </a:solidFill>
              </a:rPr>
              <a:t>L'hypoglycémie est le principal facteur de limitation de la gestion de la glycémie dans les diabètes de type 1 et de type 2. La </a:t>
            </a:r>
            <a:r>
              <a:rPr lang="en-CA" kern="1200" baseline="0" dirty="0" err="1">
                <a:solidFill>
                  <a:schemeClr val="tx1"/>
                </a:solidFill>
              </a:rPr>
              <a:t>révision</a:t>
            </a:r>
            <a:r>
              <a:rPr lang="en-CA" kern="1200" baseline="0" dirty="0">
                <a:solidFill>
                  <a:schemeClr val="tx1"/>
                </a:solidFill>
              </a:rPr>
              <a:t> des </a:t>
            </a:r>
            <a:r>
              <a:rPr lang="en-CA" kern="1200" baseline="0" dirty="0" err="1">
                <a:solidFill>
                  <a:schemeClr val="tx1"/>
                </a:solidFill>
              </a:rPr>
              <a:t>normes</a:t>
            </a:r>
            <a:r>
              <a:rPr lang="en-CA" kern="1200" baseline="0" dirty="0">
                <a:solidFill>
                  <a:schemeClr val="tx1"/>
                </a:solidFill>
              </a:rPr>
              <a:t> de </a:t>
            </a:r>
            <a:r>
              <a:rPr lang="en-CA" kern="1200" baseline="0" dirty="0" err="1">
                <a:solidFill>
                  <a:schemeClr val="tx1"/>
                </a:solidFill>
              </a:rPr>
              <a:t>soins</a:t>
            </a:r>
            <a:r>
              <a:rPr lang="en-CA" kern="1200" baseline="0" dirty="0">
                <a:solidFill>
                  <a:schemeClr val="tx1"/>
                </a:solidFill>
              </a:rPr>
              <a:t> 2017 suit les recommandations de l'International Hypoglycaemia Study Group </a:t>
            </a:r>
            <a:r>
              <a:rPr lang="en-CA" kern="1200" baseline="0" dirty="0" err="1">
                <a:solidFill>
                  <a:schemeClr val="tx1"/>
                </a:solidFill>
              </a:rPr>
              <a:t>concernant</a:t>
            </a:r>
            <a:r>
              <a:rPr lang="en-CA" kern="1200" baseline="0" dirty="0">
                <a:solidFill>
                  <a:schemeClr val="tx1"/>
                </a:solidFill>
              </a:rPr>
              <a:t> la classification de l'hypoglycémie, qui tient compte d'un taux de glucose dans le sang &lt;54 mg/dl (3 </a:t>
            </a:r>
            <a:r>
              <a:rPr lang="en-CA" kern="1200" baseline="0" dirty="0" err="1">
                <a:solidFill>
                  <a:schemeClr val="tx1"/>
                </a:solidFill>
              </a:rPr>
              <a:t>mmol</a:t>
            </a:r>
            <a:r>
              <a:rPr lang="en-CA" kern="1200" baseline="0" dirty="0">
                <a:solidFill>
                  <a:schemeClr val="tx1"/>
                </a:solidFill>
              </a:rPr>
              <a:t>/l) détecté par ASG (auto-</a:t>
            </a:r>
            <a:r>
              <a:rPr lang="en-CA" kern="1200" baseline="0" dirty="0" err="1">
                <a:solidFill>
                  <a:schemeClr val="tx1"/>
                </a:solidFill>
              </a:rPr>
              <a:t>contrôle</a:t>
            </a:r>
            <a:r>
              <a:rPr lang="en-CA" kern="1200" baseline="0" dirty="0">
                <a:solidFill>
                  <a:schemeClr val="tx1"/>
                </a:solidFill>
              </a:rPr>
              <a:t> glycémique) , SGC (surveillance du glucose </a:t>
            </a:r>
            <a:r>
              <a:rPr lang="en-CA" kern="1200" baseline="0" dirty="0" err="1">
                <a:solidFill>
                  <a:schemeClr val="tx1"/>
                </a:solidFill>
              </a:rPr>
              <a:t>en</a:t>
            </a:r>
            <a:r>
              <a:rPr lang="en-CA" kern="1200" baseline="0" dirty="0">
                <a:solidFill>
                  <a:schemeClr val="tx1"/>
                </a:solidFill>
              </a:rPr>
              <a:t> </a:t>
            </a:r>
            <a:r>
              <a:rPr lang="en-CA" kern="1200" baseline="0" dirty="0" err="1">
                <a:solidFill>
                  <a:schemeClr val="tx1"/>
                </a:solidFill>
              </a:rPr>
              <a:t>continu</a:t>
            </a:r>
            <a:r>
              <a:rPr lang="en-CA" kern="1200" baseline="0" dirty="0">
                <a:solidFill>
                  <a:schemeClr val="tx1"/>
                </a:solidFill>
              </a:rPr>
              <a:t>) (pendant au moins </a:t>
            </a:r>
            <a:r>
              <a:rPr lang="en-CA" b="1" u="sng" kern="1200" baseline="0" dirty="0">
                <a:solidFill>
                  <a:schemeClr val="tx1"/>
                </a:solidFill>
              </a:rPr>
              <a:t>15</a:t>
            </a:r>
            <a:r>
              <a:rPr lang="en-CA" kern="1200" baseline="0" dirty="0">
                <a:solidFill>
                  <a:schemeClr val="tx1"/>
                </a:solidFill>
              </a:rPr>
              <a:t> min), ou par mesure en laboratoire d'un taux de glucose dans le plasma suffisamment faible pour indiquer une hypoglycémie grave importante du point de vue clinique qu'il convient de signaler dans les rapports d'essais cliniques sur les médicaments réduisant le glucose pour le traitement du diabète.</a:t>
            </a:r>
          </a:p>
          <a:p>
            <a:pPr defTabSz="922264">
              <a:defRPr/>
            </a:pPr>
            <a:r>
              <a:rPr lang="en-CA" b="1" kern="1200" baseline="0" dirty="0">
                <a:solidFill>
                  <a:schemeClr val="tx1"/>
                </a:solidFill>
              </a:rPr>
              <a:t>* </a:t>
            </a:r>
            <a:r>
              <a:rPr lang="en-CA" kern="1200" baseline="0" dirty="0">
                <a:solidFill>
                  <a:schemeClr val="tx1"/>
                </a:solidFill>
              </a:rPr>
              <a:t>Remarque : la valeur d'alerte peut nécessiter un traitement avec des glucides à action rapide UNIQUEMENT si le patient est sous traitement par insuline ou SU. Dans les autres cas, il y a un risque de surutilisation de glucides à action rapide (avec des conséquences sur le taux de glucose dans le sang et sur le poids) chez des patients qui n'en ont pas besoin.</a:t>
            </a:r>
          </a:p>
          <a:p>
            <a:endParaRPr lang="fr-FR" kern="1200" baseline="0" dirty="0">
              <a:solidFill>
                <a:schemeClr val="tx1"/>
              </a:solidFill>
            </a:endParaRPr>
          </a:p>
          <a:p>
            <a:r>
              <a:rPr lang="en-CA" kern="1200" baseline="0" dirty="0">
                <a:solidFill>
                  <a:schemeClr val="tx1"/>
                </a:solidFill>
              </a:rPr>
              <a:t>Une valeur d'alerte d'hypoglycémie de ≤70 mg/dl (3,9 </a:t>
            </a:r>
            <a:r>
              <a:rPr lang="en-CA" kern="1200" baseline="0" dirty="0" err="1">
                <a:solidFill>
                  <a:schemeClr val="tx1"/>
                </a:solidFill>
              </a:rPr>
              <a:t>mmol</a:t>
            </a:r>
            <a:r>
              <a:rPr lang="en-CA" kern="1200" baseline="0" dirty="0">
                <a:solidFill>
                  <a:schemeClr val="tx1"/>
                </a:solidFill>
              </a:rPr>
              <a:t>/l) peut être importante pour l'ajustement des doses thérapeutiques de médicaments réduisant le glucose dans les soins cliniques et peut être associée aux symptômes, particulièrement chez les personnes présentant des taux élevés.</a:t>
            </a:r>
            <a:r>
              <a:rPr lang="en-CA" b="0" u="none" kern="1200" baseline="0" dirty="0">
                <a:solidFill>
                  <a:schemeClr val="tx1"/>
                </a:solidFill>
              </a:rPr>
              <a:t> Elle se situe juste au-dessous de la limite inférieure de la plage cible de glucose souhaitable pour les thérapies de glucose optimisées visant à réduire les complications – le glucose dans le sang n'a pas besoin d'être inférieur à 70 mg/dl (3,9 mmol/l) – elle doit être traitée à temps pour éviter l'hypoglycémie et il est recommandé que les thérapies soient ajustées par la suite pour réduire son occurrence. </a:t>
            </a:r>
          </a:p>
          <a:p>
            <a:r>
              <a:rPr lang="en-CA" kern="1200" baseline="0" dirty="0">
                <a:solidFill>
                  <a:schemeClr val="tx1"/>
                </a:solidFill>
              </a:rPr>
              <a:t>L'hypoglycémie sévère n'a pas de seuil de glucose spécifique mais est définie comme une altération cognitive grave nécessitant l'intervention d'une autre personne en vue du rétablissement.</a:t>
            </a:r>
          </a:p>
          <a:p>
            <a:endParaRPr lang="fr-FR" b="1" u="sng" dirty="0"/>
          </a:p>
          <a:p>
            <a:endParaRPr lang="fr-FR" b="1" u="sng" dirty="0"/>
          </a:p>
          <a:p>
            <a:endParaRPr lang="fr-FR" b="1" dirty="0"/>
          </a:p>
          <a:p>
            <a:r>
              <a:rPr lang="en-US" b="1" dirty="0"/>
              <a:t>Référence</a:t>
            </a:r>
          </a:p>
          <a:p>
            <a:r>
              <a:rPr lang="en-US" dirty="0">
                <a:solidFill>
                  <a:schemeClr val="tx1"/>
                </a:solidFill>
              </a:rPr>
              <a:t>American Diabetes Association Standards of Medical Care in Diabetes. Glycaemic Targets. </a:t>
            </a:r>
            <a:r>
              <a:rPr lang="en-CA" i="1" dirty="0">
                <a:solidFill>
                  <a:schemeClr val="tx1"/>
                </a:solidFill>
              </a:rPr>
              <a:t>Diabetes Care</a:t>
            </a:r>
            <a:r>
              <a:rPr lang="en-US" dirty="0">
                <a:solidFill>
                  <a:schemeClr val="tx1"/>
                </a:solidFill>
              </a:rPr>
              <a:t> 2017;40(Suppl. 1):S64-S74.</a:t>
            </a:r>
          </a:p>
          <a:p>
            <a:r>
              <a:rPr dirty="0"/>
              <a:t>International Hypoglycaemia Study Group, Diabetes Care 2016 dc162215</a:t>
            </a:r>
            <a:endParaRPr lang="fr-FR" dirty="0"/>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19</a:t>
            </a:fld>
            <a:endParaRPr lang="fr-FR">
              <a:solidFill>
                <a:prstClr val="black"/>
              </a:solidFill>
            </a:endParaRPr>
          </a:p>
        </p:txBody>
      </p:sp>
    </p:spTree>
    <p:extLst>
      <p:ext uri="{BB962C8B-B14F-4D97-AF65-F5344CB8AC3E}">
        <p14:creationId xmlns:p14="http://schemas.microsoft.com/office/powerpoint/2010/main" val="2269194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698500"/>
            <a:ext cx="6205538" cy="3490913"/>
          </a:xfrm>
        </p:spPr>
      </p:sp>
      <p:sp>
        <p:nvSpPr>
          <p:cNvPr id="3" name="Notes Placeholder 2"/>
          <p:cNvSpPr>
            <a:spLocks noGrp="1"/>
          </p:cNvSpPr>
          <p:nvPr>
            <p:ph type="body" idx="1"/>
          </p:nvPr>
        </p:nvSpPr>
        <p:spPr/>
        <p:txBody>
          <a:bodyPr/>
          <a:lstStyle/>
          <a:p>
            <a:r>
              <a:rPr dirty="0"/>
              <a:t>Objectifs</a:t>
            </a:r>
          </a:p>
        </p:txBody>
      </p:sp>
      <p:sp>
        <p:nvSpPr>
          <p:cNvPr id="4" name="Slide Number Placeholder 3"/>
          <p:cNvSpPr>
            <a:spLocks noGrp="1"/>
          </p:cNvSpPr>
          <p:nvPr>
            <p:ph type="sldNum" sz="quarter" idx="10"/>
          </p:nvPr>
        </p:nvSpPr>
        <p:spPr/>
        <p:txBody>
          <a:bodyPr/>
          <a:lstStyle/>
          <a:p>
            <a:fld id="{3E93355A-8E44-4DDA-AB4A-3EF701460EF3}" type="slidenum">
              <a:rPr lang="en-CA" smtClean="0">
                <a:solidFill>
                  <a:prstClr val="black"/>
                </a:solidFill>
              </a:rPr>
              <a:pPr/>
              <a:t>2</a:t>
            </a:fld>
            <a:endParaRPr lang="fr-FR">
              <a:solidFill>
                <a:prstClr val="black"/>
              </a:solidFill>
            </a:endParaRPr>
          </a:p>
        </p:txBody>
      </p:sp>
    </p:spTree>
    <p:extLst>
      <p:ext uri="{BB962C8B-B14F-4D97-AF65-F5344CB8AC3E}">
        <p14:creationId xmlns:p14="http://schemas.microsoft.com/office/powerpoint/2010/main" val="64760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u="none" dirty="0"/>
              <a:t>Il s'agit d'exemples de questions à poser aux patients pour évaluer leurs connaissances des risques et du traitement de l'hypoglycémie. Ces questions mesurent comment le patient maîtrise son risque d'hypoglycémie, sa familiarité avec les </a:t>
            </a:r>
            <a:r>
              <a:rPr lang="en-CA" b="0" u="none" dirty="0" err="1"/>
              <a:t>signes</a:t>
            </a:r>
            <a:r>
              <a:rPr lang="en-CA" b="0" u="none" dirty="0"/>
              <a:t> de</a:t>
            </a:r>
            <a:r>
              <a:rPr lang="en-CA" b="0" u="none" baseline="0" dirty="0"/>
              <a:t> </a:t>
            </a:r>
            <a:r>
              <a:rPr lang="en-CA" b="0" u="none" baseline="0" dirty="0" err="1"/>
              <a:t>crise</a:t>
            </a:r>
            <a:r>
              <a:rPr lang="en-CA" b="0" u="none" baseline="0" dirty="0"/>
              <a:t> </a:t>
            </a:r>
            <a:r>
              <a:rPr lang="en-CA" b="0" u="none" dirty="0" err="1"/>
              <a:t>d'hypoglycémie</a:t>
            </a:r>
            <a:r>
              <a:rPr lang="en-CA" b="0" u="none" dirty="0"/>
              <a:t> et ses connaissances du traitement. </a:t>
            </a:r>
          </a:p>
          <a:p>
            <a:endParaRPr lang="fr-FR" b="0" u="none" dirty="0"/>
          </a:p>
          <a:p>
            <a:r>
              <a:rPr lang="en-CA" b="0" u="none" dirty="0"/>
              <a:t>Notez que les personnes qui présentent des symptômes d'hypoglycémie après que leur taux de glucose dans le sang soit descendu au-dessous de 3 mmol/l (54 mg/dl) </a:t>
            </a:r>
            <a:r>
              <a:rPr lang="en-CA" b="0" u="none" dirty="0" err="1"/>
              <a:t>présentent</a:t>
            </a:r>
            <a:r>
              <a:rPr lang="en-CA" b="0" u="none" dirty="0"/>
              <a:t> un risque beaucoup plus </a:t>
            </a:r>
            <a:r>
              <a:rPr lang="en-CA" b="0" u="none" dirty="0" err="1"/>
              <a:t>élevé</a:t>
            </a:r>
            <a:r>
              <a:rPr lang="en-CA" b="0" u="none" dirty="0"/>
              <a:t> </a:t>
            </a:r>
            <a:r>
              <a:rPr lang="en-CA" b="0" u="none" dirty="0" err="1"/>
              <a:t>d'hypoglycémie</a:t>
            </a:r>
            <a:r>
              <a:rPr lang="en-CA" b="0" u="none" dirty="0"/>
              <a:t> sévère.</a:t>
            </a:r>
          </a:p>
          <a:p>
            <a:endParaRPr lang="fr-FR" b="0" u="none" baseline="0" dirty="0"/>
          </a:p>
          <a:p>
            <a:r>
              <a:rPr lang="en-CA" b="0" u="none" baseline="0" dirty="0"/>
              <a:t>Hopkins D et al., </a:t>
            </a:r>
            <a:r>
              <a:rPr lang="en-CA" b="0" i="1" u="none" baseline="0" dirty="0"/>
              <a:t>Diabetes Care</a:t>
            </a:r>
            <a:r>
              <a:rPr lang="en-CA" b="0" u="none" baseline="0" dirty="0"/>
              <a:t> 2012;35:1638–42.</a:t>
            </a:r>
            <a:endParaRPr lang="fr-FR" b="0" u="none"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20</a:t>
            </a:fld>
            <a:endParaRPr lang="fr-FR"/>
          </a:p>
        </p:txBody>
      </p:sp>
    </p:spTree>
    <p:extLst>
      <p:ext uri="{BB962C8B-B14F-4D97-AF65-F5344CB8AC3E}">
        <p14:creationId xmlns:p14="http://schemas.microsoft.com/office/powerpoint/2010/main" val="3985838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Dans ce cas, M. L ne présentait pas de symptômes. S</a:t>
            </a:r>
            <a:r>
              <a:rPr lang="fr-FR" dirty="0"/>
              <a:t>on épouse a décelé les signes et a encouragé le traitement.</a:t>
            </a:r>
          </a:p>
        </p:txBody>
      </p:sp>
      <p:sp>
        <p:nvSpPr>
          <p:cNvPr id="4" name="Slide Number Placeholder 3"/>
          <p:cNvSpPr>
            <a:spLocks noGrp="1"/>
          </p:cNvSpPr>
          <p:nvPr>
            <p:ph type="sldNum" sz="quarter" idx="10"/>
          </p:nvPr>
        </p:nvSpPr>
        <p:spPr/>
        <p:txBody>
          <a:bodyPr/>
          <a:lstStyle/>
          <a:p>
            <a:fld id="{BEF14A7D-F155-41DF-B356-CD1DD01E02CB}" type="slidenum">
              <a:rPr lang="en-US" smtClean="0"/>
              <a:pPr/>
              <a:t>21</a:t>
            </a:fld>
            <a:endParaRPr lang="fr-FR"/>
          </a:p>
        </p:txBody>
      </p:sp>
    </p:spTree>
    <p:extLst>
      <p:ext uri="{BB962C8B-B14F-4D97-AF65-F5344CB8AC3E}">
        <p14:creationId xmlns:p14="http://schemas.microsoft.com/office/powerpoint/2010/main" val="2157966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ACD99A-28EA-0E41-93D2-12991BFDBC9A}" type="slidenum">
              <a:rPr lang="en-US">
                <a:solidFill>
                  <a:prstClr val="black"/>
                </a:solidFill>
              </a:rPr>
              <a:pPr/>
              <a:t>22</a:t>
            </a:fld>
            <a:endParaRPr lang="fr-FR">
              <a:solidFill>
                <a:prstClr val="black"/>
              </a:solidFill>
            </a:endParaRPr>
          </a:p>
        </p:txBody>
      </p:sp>
      <p:sp>
        <p:nvSpPr>
          <p:cNvPr id="47106" name="Rectangle 2"/>
          <p:cNvSpPr>
            <a:spLocks noGrp="1" noRot="1" noChangeAspect="1" noChangeArrowheads="1" noTextEdit="1"/>
          </p:cNvSpPr>
          <p:nvPr>
            <p:ph type="sldImg"/>
          </p:nvPr>
        </p:nvSpPr>
        <p:spPr>
          <a:xfrm>
            <a:off x="463550" y="698500"/>
            <a:ext cx="6208713" cy="3492500"/>
          </a:xfrm>
          <a:ln/>
        </p:spPr>
      </p:sp>
      <p:sp>
        <p:nvSpPr>
          <p:cNvPr id="47107" name="Rectangle 3"/>
          <p:cNvSpPr>
            <a:spLocks noGrp="1" noChangeArrowheads="1"/>
          </p:cNvSpPr>
          <p:nvPr>
            <p:ph type="body" idx="1"/>
          </p:nvPr>
        </p:nvSpPr>
        <p:spPr/>
        <p:txBody>
          <a:bodyPr/>
          <a:lstStyle/>
          <a:p>
            <a:pPr rtl="0" eaLnBrk="1" fontAlgn="auto" latinLnBrk="0" hangingPunct="1">
              <a:lnSpc>
                <a:spcPct val="90000"/>
              </a:lnSpc>
            </a:pPr>
            <a:r>
              <a:rPr lang="en-CA" sz="1200" b="1" i="1" dirty="0"/>
              <a:t>Dosage incorrect de </a:t>
            </a:r>
            <a:r>
              <a:rPr lang="en-CA" sz="1200" b="1" i="1" dirty="0" err="1"/>
              <a:t>l'insuline</a:t>
            </a:r>
            <a:r>
              <a:rPr lang="en-CA" sz="1200" b="1" i="1" dirty="0"/>
              <a:t> </a:t>
            </a:r>
            <a:r>
              <a:rPr lang="en-CA" sz="1200" b="1" i="1" dirty="0" err="1"/>
              <a:t>ou</a:t>
            </a:r>
            <a:r>
              <a:rPr lang="en-CA" sz="1200" b="1" i="1" dirty="0"/>
              <a:t> du </a:t>
            </a:r>
            <a:r>
              <a:rPr lang="en-CA" sz="1200" b="1" i="1" dirty="0" err="1"/>
              <a:t>sécrétagogue</a:t>
            </a:r>
            <a:r>
              <a:rPr lang="en-CA" sz="1200" b="1" i="1" dirty="0"/>
              <a:t> </a:t>
            </a:r>
            <a:r>
              <a:rPr lang="en-CA" sz="1200" b="1" i="1" dirty="0" err="1"/>
              <a:t>d'insuline</a:t>
            </a:r>
            <a:r>
              <a:rPr sz="1200" dirty="0"/>
              <a:t> </a:t>
            </a:r>
            <a:r>
              <a:rPr lang="en-CA" sz="1200" i="1" dirty="0"/>
              <a:t>- </a:t>
            </a:r>
            <a:r>
              <a:rPr sz="1200" dirty="0" err="1"/>
              <a:t>vérifiez</a:t>
            </a:r>
            <a:r>
              <a:rPr sz="1200" dirty="0"/>
              <a:t> avec le patient </a:t>
            </a:r>
            <a:r>
              <a:rPr sz="1200" dirty="0" err="1"/>
              <a:t>qu'il</a:t>
            </a:r>
            <a:r>
              <a:rPr sz="1200" dirty="0"/>
              <a:t> </a:t>
            </a:r>
            <a:r>
              <a:rPr sz="1200" dirty="0" err="1"/>
              <a:t>prend</a:t>
            </a:r>
            <a:r>
              <a:rPr sz="1200" dirty="0"/>
              <a:t> son </a:t>
            </a:r>
            <a:r>
              <a:rPr sz="1200" dirty="0" err="1"/>
              <a:t>insuline</a:t>
            </a:r>
            <a:r>
              <a:rPr sz="1200" dirty="0"/>
              <a:t> à la bonne </a:t>
            </a:r>
            <a:r>
              <a:rPr sz="1200" dirty="0" err="1"/>
              <a:t>heure</a:t>
            </a:r>
            <a:r>
              <a:rPr sz="1200" dirty="0"/>
              <a:t> en </a:t>
            </a:r>
            <a:r>
              <a:rPr sz="1200" dirty="0" err="1"/>
              <a:t>fonction</a:t>
            </a:r>
            <a:r>
              <a:rPr sz="1200" dirty="0"/>
              <a:t> de la </a:t>
            </a:r>
            <a:r>
              <a:rPr sz="1200" dirty="0" err="1"/>
              <a:t>formule</a:t>
            </a:r>
            <a:r>
              <a:rPr sz="1200" dirty="0"/>
              <a:t> de </a:t>
            </a:r>
            <a:r>
              <a:rPr sz="1200" dirty="0" err="1"/>
              <a:t>l'insuline</a:t>
            </a:r>
            <a:r>
              <a:rPr sz="1200" dirty="0"/>
              <a:t> </a:t>
            </a:r>
            <a:r>
              <a:rPr sz="1200" dirty="0" err="1"/>
              <a:t>c'est</a:t>
            </a:r>
            <a:r>
              <a:rPr sz="1200" dirty="0"/>
              <a:t>-à-dire </a:t>
            </a:r>
            <a:r>
              <a:rPr sz="1200" dirty="0" err="1"/>
              <a:t>l'insuline</a:t>
            </a:r>
            <a:r>
              <a:rPr sz="1200" dirty="0"/>
              <a:t> à action </a:t>
            </a:r>
            <a:r>
              <a:rPr sz="1200" dirty="0" err="1"/>
              <a:t>rapide</a:t>
            </a:r>
            <a:r>
              <a:rPr sz="1200" dirty="0"/>
              <a:t> </a:t>
            </a:r>
            <a:r>
              <a:rPr sz="1200" dirty="0" err="1"/>
              <a:t>avant</a:t>
            </a:r>
            <a:r>
              <a:rPr sz="1200" dirty="0"/>
              <a:t> les </a:t>
            </a:r>
            <a:r>
              <a:rPr sz="1200" dirty="0" err="1"/>
              <a:t>repas</a:t>
            </a:r>
            <a:r>
              <a:rPr sz="1200" dirty="0"/>
              <a:t>, </a:t>
            </a:r>
            <a:r>
              <a:rPr sz="1200" dirty="0" err="1"/>
              <a:t>l'insuline</a:t>
            </a:r>
            <a:r>
              <a:rPr sz="1200" dirty="0"/>
              <a:t> à action </a:t>
            </a:r>
            <a:r>
              <a:rPr sz="1200" dirty="0" err="1"/>
              <a:t>brève</a:t>
            </a:r>
            <a:r>
              <a:rPr sz="1200" dirty="0"/>
              <a:t> et les </a:t>
            </a:r>
            <a:r>
              <a:rPr sz="1200" dirty="0" err="1"/>
              <a:t>combinaisons</a:t>
            </a:r>
            <a:r>
              <a:rPr sz="1200" dirty="0"/>
              <a:t> </a:t>
            </a:r>
            <a:r>
              <a:rPr sz="1200" dirty="0" err="1"/>
              <a:t>d'insuline</a:t>
            </a:r>
            <a:r>
              <a:rPr sz="1200" dirty="0"/>
              <a:t> à action </a:t>
            </a:r>
            <a:r>
              <a:rPr sz="1200" dirty="0" err="1"/>
              <a:t>brève</a:t>
            </a:r>
            <a:r>
              <a:rPr sz="1200" dirty="0"/>
              <a:t> </a:t>
            </a:r>
            <a:r>
              <a:rPr sz="1200" dirty="0" err="1"/>
              <a:t>jusqu'à</a:t>
            </a:r>
            <a:r>
              <a:rPr sz="1200" dirty="0"/>
              <a:t> 30 minutes </a:t>
            </a:r>
            <a:r>
              <a:rPr sz="1200" dirty="0" err="1"/>
              <a:t>avant</a:t>
            </a:r>
            <a:r>
              <a:rPr sz="1200" dirty="0"/>
              <a:t> les </a:t>
            </a:r>
            <a:r>
              <a:rPr sz="1200" dirty="0" err="1"/>
              <a:t>repas</a:t>
            </a:r>
            <a:r>
              <a:rPr sz="1200" dirty="0"/>
              <a:t>.</a:t>
            </a:r>
            <a:r>
              <a:rPr lang="zh-CN" altLang="en-US" sz="1200" dirty="0"/>
              <a:t> </a:t>
            </a:r>
            <a:r>
              <a:rPr sz="1200" dirty="0"/>
              <a:t>Des </a:t>
            </a:r>
            <a:r>
              <a:rPr sz="1200" dirty="0" err="1"/>
              <a:t>erreurs</a:t>
            </a:r>
            <a:r>
              <a:rPr sz="1200" dirty="0"/>
              <a:t> de dosage se </a:t>
            </a:r>
            <a:r>
              <a:rPr sz="1200" dirty="0" err="1"/>
              <a:t>produisent</a:t>
            </a:r>
            <a:r>
              <a:rPr sz="1200" dirty="0"/>
              <a:t> </a:t>
            </a:r>
            <a:r>
              <a:rPr sz="1200" dirty="0" err="1"/>
              <a:t>quand</a:t>
            </a:r>
            <a:r>
              <a:rPr sz="1200" dirty="0"/>
              <a:t> les patients </a:t>
            </a:r>
            <a:r>
              <a:rPr sz="1200" dirty="0" err="1"/>
              <a:t>prennent</a:t>
            </a:r>
            <a:r>
              <a:rPr sz="1200" dirty="0"/>
              <a:t> </a:t>
            </a:r>
            <a:r>
              <a:rPr sz="1200" dirty="0" err="1"/>
              <a:t>l'insuline</a:t>
            </a:r>
            <a:r>
              <a:rPr sz="1200" dirty="0"/>
              <a:t> à action </a:t>
            </a:r>
            <a:r>
              <a:rPr sz="1200" dirty="0" err="1"/>
              <a:t>rapide</a:t>
            </a:r>
            <a:r>
              <a:rPr sz="1200" dirty="0"/>
              <a:t> à la place de </a:t>
            </a:r>
            <a:r>
              <a:rPr sz="1200" dirty="0" err="1"/>
              <a:t>l'insuline</a:t>
            </a:r>
            <a:r>
              <a:rPr sz="1200" dirty="0"/>
              <a:t> à action </a:t>
            </a:r>
            <a:r>
              <a:rPr sz="1200" dirty="0" err="1"/>
              <a:t>lente</a:t>
            </a:r>
            <a:r>
              <a:rPr sz="1200" dirty="0"/>
              <a:t>. </a:t>
            </a:r>
            <a:r>
              <a:rPr sz="1200" dirty="0" err="1"/>
              <a:t>Vérifiez</a:t>
            </a:r>
            <a:r>
              <a:rPr sz="1200" dirty="0"/>
              <a:t> que le patient </a:t>
            </a:r>
            <a:r>
              <a:rPr lang="en-US" sz="1200" dirty="0" err="1"/>
              <a:t>s’administre</a:t>
            </a:r>
            <a:r>
              <a:rPr lang="en-US" sz="1200" dirty="0"/>
              <a:t> la dose de </a:t>
            </a:r>
            <a:r>
              <a:rPr sz="1200" dirty="0"/>
              <a:t>correction </a:t>
            </a:r>
            <a:r>
              <a:rPr sz="1200" dirty="0" err="1"/>
              <a:t>d'insuline</a:t>
            </a:r>
            <a:r>
              <a:rPr sz="1200" dirty="0"/>
              <a:t> et </a:t>
            </a:r>
            <a:r>
              <a:rPr sz="1200" dirty="0" err="1"/>
              <a:t>comprend</a:t>
            </a:r>
            <a:r>
              <a:rPr sz="1200" dirty="0"/>
              <a:t> </a:t>
            </a:r>
            <a:r>
              <a:rPr sz="1200" dirty="0" err="1"/>
              <a:t>quand</a:t>
            </a:r>
            <a:r>
              <a:rPr sz="1200" dirty="0"/>
              <a:t> </a:t>
            </a:r>
            <a:r>
              <a:rPr sz="1200" dirty="0" err="1"/>
              <a:t>il</a:t>
            </a:r>
            <a:r>
              <a:rPr sz="1200" dirty="0"/>
              <a:t> </a:t>
            </a:r>
            <a:r>
              <a:rPr sz="1200" dirty="0" err="1"/>
              <a:t>doit</a:t>
            </a:r>
            <a:r>
              <a:rPr sz="1200" dirty="0"/>
              <a:t> </a:t>
            </a:r>
            <a:r>
              <a:rPr sz="1200" dirty="0" err="1"/>
              <a:t>prendre</a:t>
            </a:r>
            <a:r>
              <a:rPr sz="1200" dirty="0"/>
              <a:t> </a:t>
            </a:r>
            <a:r>
              <a:rPr sz="1200" dirty="0" err="1"/>
              <a:t>ses</a:t>
            </a:r>
            <a:r>
              <a:rPr sz="1200" dirty="0"/>
              <a:t> doses. </a:t>
            </a:r>
          </a:p>
          <a:p>
            <a:pPr rtl="0" eaLnBrk="1" fontAlgn="auto" latinLnBrk="0" hangingPunct="1">
              <a:lnSpc>
                <a:spcPct val="90000"/>
              </a:lnSpc>
            </a:pPr>
            <a:endParaRPr lang="fr-FR" sz="1200" dirty="0"/>
          </a:p>
          <a:p>
            <a:pPr rtl="0" eaLnBrk="1" fontAlgn="auto" latinLnBrk="0" hangingPunct="1">
              <a:lnSpc>
                <a:spcPct val="90000"/>
              </a:lnSpc>
            </a:pPr>
            <a:r>
              <a:rPr lang="en-CA" sz="1200" b="1" dirty="0"/>
              <a:t>La diminution de </a:t>
            </a:r>
            <a:r>
              <a:rPr lang="en-CA" sz="1200" b="1" dirty="0" err="1"/>
              <a:t>l'apport</a:t>
            </a:r>
            <a:r>
              <a:rPr lang="en-CA" sz="1200" b="1" dirty="0"/>
              <a:t> de glucose </a:t>
            </a:r>
            <a:r>
              <a:rPr lang="en-CA" sz="1200" b="1" dirty="0" err="1"/>
              <a:t>exogène</a:t>
            </a:r>
            <a:r>
              <a:rPr lang="en-CA" sz="1200" b="1" dirty="0"/>
              <a:t> </a:t>
            </a:r>
            <a:r>
              <a:rPr sz="1200" dirty="0" err="1"/>
              <a:t>telle</a:t>
            </a:r>
            <a:r>
              <a:rPr sz="1200" dirty="0"/>
              <a:t> que des </a:t>
            </a:r>
            <a:r>
              <a:rPr sz="1200" dirty="0" err="1"/>
              <a:t>repas</a:t>
            </a:r>
            <a:r>
              <a:rPr sz="1200" dirty="0"/>
              <a:t> sautés </a:t>
            </a:r>
            <a:r>
              <a:rPr sz="1200" dirty="0" err="1"/>
              <a:t>ou</a:t>
            </a:r>
            <a:r>
              <a:rPr sz="1200" dirty="0"/>
              <a:t> de </a:t>
            </a:r>
            <a:r>
              <a:rPr sz="1200" dirty="0" err="1"/>
              <a:t>longues</a:t>
            </a:r>
            <a:r>
              <a:rPr sz="1200" dirty="0"/>
              <a:t> </a:t>
            </a:r>
            <a:r>
              <a:rPr sz="1200" dirty="0" err="1"/>
              <a:t>périodes</a:t>
            </a:r>
            <a:r>
              <a:rPr sz="1200" dirty="0"/>
              <a:t> de </a:t>
            </a:r>
            <a:r>
              <a:rPr sz="1200" dirty="0" err="1"/>
              <a:t>jeûne</a:t>
            </a:r>
            <a:r>
              <a:rPr sz="1200" dirty="0"/>
              <a:t> </a:t>
            </a:r>
            <a:r>
              <a:rPr sz="1200" dirty="0" err="1"/>
              <a:t>soit</a:t>
            </a:r>
            <a:r>
              <a:rPr sz="1200" dirty="0"/>
              <a:t> pendant la </a:t>
            </a:r>
            <a:r>
              <a:rPr sz="1200" dirty="0" err="1"/>
              <a:t>nuit</a:t>
            </a:r>
            <a:r>
              <a:rPr sz="1200" dirty="0"/>
              <a:t> </a:t>
            </a:r>
            <a:r>
              <a:rPr lang="en-US" sz="1200" dirty="0" err="1"/>
              <a:t>soit</a:t>
            </a:r>
            <a:r>
              <a:rPr lang="en-US" sz="1200" dirty="0"/>
              <a:t> </a:t>
            </a:r>
            <a:r>
              <a:rPr sz="1200" dirty="0" err="1"/>
              <a:t>en</a:t>
            </a:r>
            <a:r>
              <a:rPr sz="1200" dirty="0"/>
              <a:t> </a:t>
            </a:r>
            <a:r>
              <a:rPr sz="1200" dirty="0" err="1"/>
              <a:t>préparation</a:t>
            </a:r>
            <a:r>
              <a:rPr sz="1200" dirty="0"/>
              <a:t> </a:t>
            </a:r>
            <a:r>
              <a:rPr lang="en-US" sz="1200" dirty="0"/>
              <a:t>à des </a:t>
            </a:r>
            <a:r>
              <a:rPr sz="1200" dirty="0"/>
              <a:t>tests </a:t>
            </a:r>
            <a:r>
              <a:rPr sz="1200" dirty="0" err="1"/>
              <a:t>médicaux</a:t>
            </a:r>
            <a:r>
              <a:rPr sz="1200" dirty="0"/>
              <a:t> </a:t>
            </a:r>
            <a:r>
              <a:rPr sz="1200" dirty="0" err="1"/>
              <a:t>peut</a:t>
            </a:r>
            <a:r>
              <a:rPr sz="1200" dirty="0"/>
              <a:t> se </a:t>
            </a:r>
            <a:r>
              <a:rPr sz="1200" dirty="0" err="1"/>
              <a:t>produire</a:t>
            </a:r>
            <a:r>
              <a:rPr sz="1200" dirty="0"/>
              <a:t>. </a:t>
            </a:r>
            <a:r>
              <a:rPr sz="1200" dirty="0" err="1"/>
              <a:t>Toute</a:t>
            </a:r>
            <a:r>
              <a:rPr sz="1200" dirty="0"/>
              <a:t> cause de </a:t>
            </a:r>
            <a:r>
              <a:rPr sz="1200" dirty="0" err="1"/>
              <a:t>mauvaise</a:t>
            </a:r>
            <a:r>
              <a:rPr sz="1200" dirty="0"/>
              <a:t> absorption de </a:t>
            </a:r>
            <a:r>
              <a:rPr sz="1200" dirty="0" err="1"/>
              <a:t>nourriture</a:t>
            </a:r>
            <a:r>
              <a:rPr sz="1200" dirty="0"/>
              <a:t> </a:t>
            </a:r>
            <a:r>
              <a:rPr sz="1200" dirty="0" err="1"/>
              <a:t>peut</a:t>
            </a:r>
            <a:r>
              <a:rPr sz="1200" dirty="0"/>
              <a:t> </a:t>
            </a:r>
            <a:r>
              <a:rPr sz="1200" dirty="0" err="1"/>
              <a:t>entraîner</a:t>
            </a:r>
            <a:r>
              <a:rPr sz="1200" dirty="0"/>
              <a:t> </a:t>
            </a:r>
            <a:r>
              <a:rPr sz="1200" dirty="0" err="1"/>
              <a:t>une</a:t>
            </a:r>
            <a:r>
              <a:rPr sz="1200" dirty="0"/>
              <a:t> </a:t>
            </a:r>
            <a:r>
              <a:rPr sz="1200" dirty="0" err="1"/>
              <a:t>hypoglycémie</a:t>
            </a:r>
            <a:r>
              <a:rPr sz="1200" dirty="0"/>
              <a:t> – des maladies </a:t>
            </a:r>
            <a:r>
              <a:rPr sz="1200" dirty="0" err="1"/>
              <a:t>aigües</a:t>
            </a:r>
            <a:r>
              <a:rPr sz="1200" dirty="0"/>
              <a:t> </a:t>
            </a:r>
            <a:r>
              <a:rPr sz="1200" dirty="0" err="1"/>
              <a:t>associées</a:t>
            </a:r>
            <a:r>
              <a:rPr sz="1200" dirty="0"/>
              <a:t> aux </a:t>
            </a:r>
            <a:r>
              <a:rPr sz="1200" dirty="0" err="1"/>
              <a:t>vomissements</a:t>
            </a:r>
            <a:r>
              <a:rPr sz="1200" dirty="0"/>
              <a:t> et/</a:t>
            </a:r>
            <a:r>
              <a:rPr sz="1200" dirty="0" err="1"/>
              <a:t>ou</a:t>
            </a:r>
            <a:r>
              <a:rPr sz="1200" dirty="0"/>
              <a:t> </a:t>
            </a:r>
            <a:r>
              <a:rPr sz="1200" dirty="0" err="1"/>
              <a:t>diarrhées</a:t>
            </a:r>
            <a:r>
              <a:rPr sz="1200" dirty="0"/>
              <a:t> </a:t>
            </a:r>
            <a:r>
              <a:rPr sz="1200" dirty="0" err="1"/>
              <a:t>ou</a:t>
            </a:r>
            <a:r>
              <a:rPr sz="1200" dirty="0"/>
              <a:t> des </a:t>
            </a:r>
            <a:r>
              <a:rPr sz="1200" dirty="0" err="1"/>
              <a:t>états</a:t>
            </a:r>
            <a:r>
              <a:rPr sz="1200" dirty="0"/>
              <a:t> </a:t>
            </a:r>
            <a:r>
              <a:rPr sz="1200" dirty="0" err="1"/>
              <a:t>chroniques</a:t>
            </a:r>
            <a:r>
              <a:rPr sz="1200" dirty="0"/>
              <a:t> </a:t>
            </a:r>
            <a:r>
              <a:rPr sz="1200" dirty="0" err="1"/>
              <a:t>telles</a:t>
            </a:r>
            <a:r>
              <a:rPr sz="1200" dirty="0"/>
              <a:t> </a:t>
            </a:r>
            <a:r>
              <a:rPr sz="1200" dirty="0" err="1"/>
              <a:t>que</a:t>
            </a:r>
            <a:r>
              <a:rPr sz="1200" dirty="0"/>
              <a:t> la </a:t>
            </a:r>
            <a:r>
              <a:rPr sz="1200" dirty="0" err="1"/>
              <a:t>maladie</a:t>
            </a:r>
            <a:r>
              <a:rPr sz="1200" dirty="0"/>
              <a:t> </a:t>
            </a:r>
            <a:r>
              <a:rPr sz="1200" dirty="0" err="1"/>
              <a:t>coeliaque</a:t>
            </a:r>
            <a:r>
              <a:rPr sz="1200" dirty="0"/>
              <a:t> et </a:t>
            </a:r>
            <a:r>
              <a:rPr sz="1200" dirty="0" err="1"/>
              <a:t>d'autres</a:t>
            </a:r>
            <a:r>
              <a:rPr sz="1200" dirty="0"/>
              <a:t> troubles de </a:t>
            </a:r>
            <a:r>
              <a:rPr sz="1200" dirty="0" err="1"/>
              <a:t>l'absorption</a:t>
            </a:r>
            <a:r>
              <a:rPr sz="1200" dirty="0"/>
              <a:t> des </a:t>
            </a:r>
            <a:r>
              <a:rPr sz="1200" dirty="0" err="1"/>
              <a:t>intestins</a:t>
            </a:r>
            <a:r>
              <a:rPr sz="1200" dirty="0"/>
              <a:t>.</a:t>
            </a:r>
          </a:p>
          <a:p>
            <a:pPr rtl="0" eaLnBrk="1" fontAlgn="auto" latinLnBrk="0" hangingPunct="1">
              <a:lnSpc>
                <a:spcPct val="90000"/>
              </a:lnSpc>
            </a:pPr>
            <a:endParaRPr lang="fr-FR" sz="1200" dirty="0"/>
          </a:p>
          <a:p>
            <a:pPr rtl="0" eaLnBrk="1" fontAlgn="t" latinLnBrk="0" hangingPunct="1">
              <a:lnSpc>
                <a:spcPct val="90000"/>
              </a:lnSpc>
            </a:pPr>
            <a:r>
              <a:rPr lang="en-CA" sz="1200" b="1" dirty="0"/>
              <a:t>Augmentation de </a:t>
            </a:r>
            <a:r>
              <a:rPr lang="en-CA" sz="1200" b="1" dirty="0" err="1"/>
              <a:t>l'utilisation</a:t>
            </a:r>
            <a:r>
              <a:rPr lang="en-CA" sz="1200" b="1" dirty="0"/>
              <a:t> </a:t>
            </a:r>
            <a:r>
              <a:rPr lang="en-CA" sz="1200" b="1" dirty="0" err="1"/>
              <a:t>d'insuline</a:t>
            </a:r>
            <a:r>
              <a:rPr lang="en-CA" sz="1200" b="1" dirty="0"/>
              <a:t> : </a:t>
            </a:r>
            <a:r>
              <a:rPr sz="1200" dirty="0"/>
              <a:t>la </a:t>
            </a:r>
            <a:r>
              <a:rPr sz="1200" dirty="0" err="1"/>
              <a:t>grossesse</a:t>
            </a:r>
            <a:r>
              <a:rPr sz="1200" dirty="0"/>
              <a:t> et </a:t>
            </a:r>
            <a:r>
              <a:rPr sz="1200" dirty="0" err="1"/>
              <a:t>l'exercice</a:t>
            </a:r>
            <a:r>
              <a:rPr sz="1200" dirty="0"/>
              <a:t> </a:t>
            </a:r>
            <a:r>
              <a:rPr sz="1200" dirty="0" err="1"/>
              <a:t>sont</a:t>
            </a:r>
            <a:r>
              <a:rPr sz="1200" dirty="0"/>
              <a:t> </a:t>
            </a:r>
            <a:r>
              <a:rPr sz="1200" dirty="0" err="1"/>
              <a:t>deux</a:t>
            </a:r>
            <a:r>
              <a:rPr sz="1200" dirty="0"/>
              <a:t> conditions qui </a:t>
            </a:r>
            <a:r>
              <a:rPr sz="1200" dirty="0" err="1"/>
              <a:t>augmentent</a:t>
            </a:r>
            <a:r>
              <a:rPr sz="1200" dirty="0"/>
              <a:t> </a:t>
            </a:r>
            <a:r>
              <a:rPr sz="1200" dirty="0" err="1"/>
              <a:t>l'utilisation</a:t>
            </a:r>
            <a:r>
              <a:rPr sz="1200" dirty="0"/>
              <a:t> du glucose.</a:t>
            </a:r>
          </a:p>
          <a:p>
            <a:pPr rtl="0" eaLnBrk="1" fontAlgn="t" latinLnBrk="0" hangingPunct="1">
              <a:lnSpc>
                <a:spcPct val="90000"/>
              </a:lnSpc>
            </a:pPr>
            <a:endParaRPr lang="fr-FR" sz="1200" dirty="0"/>
          </a:p>
          <a:p>
            <a:pPr rtl="0" eaLnBrk="1" fontAlgn="auto" latinLnBrk="0" hangingPunct="1">
              <a:lnSpc>
                <a:spcPct val="90000"/>
              </a:lnSpc>
            </a:pPr>
            <a:r>
              <a:rPr lang="en-CA" sz="1200" b="1" dirty="0"/>
              <a:t>Diminution de la production de glucose </a:t>
            </a:r>
            <a:r>
              <a:rPr lang="en-CA" sz="1200" b="1" dirty="0" err="1"/>
              <a:t>endogène</a:t>
            </a:r>
            <a:r>
              <a:rPr lang="en-CA" sz="1200" b="1" dirty="0"/>
              <a:t> : </a:t>
            </a:r>
            <a:r>
              <a:rPr sz="1200" dirty="0"/>
              <a:t>La </a:t>
            </a:r>
            <a:r>
              <a:rPr sz="1200" dirty="0" err="1"/>
              <a:t>consommation</a:t>
            </a:r>
            <a:r>
              <a:rPr sz="1200" dirty="0"/>
              <a:t> </a:t>
            </a:r>
            <a:r>
              <a:rPr sz="1200" dirty="0" err="1"/>
              <a:t>d'alcool</a:t>
            </a:r>
            <a:r>
              <a:rPr sz="1200" dirty="0"/>
              <a:t> </a:t>
            </a:r>
            <a:r>
              <a:rPr sz="1200" dirty="0" err="1"/>
              <a:t>est</a:t>
            </a:r>
            <a:r>
              <a:rPr sz="1200" dirty="0"/>
              <a:t> la cause la plus </a:t>
            </a:r>
            <a:r>
              <a:rPr sz="1200" dirty="0" err="1"/>
              <a:t>fréquente</a:t>
            </a:r>
            <a:r>
              <a:rPr sz="1200" dirty="0"/>
              <a:t> de diminution de production de glucose</a:t>
            </a:r>
          </a:p>
          <a:p>
            <a:pPr rtl="0" eaLnBrk="1" fontAlgn="auto" latinLnBrk="0" hangingPunct="1">
              <a:lnSpc>
                <a:spcPct val="90000"/>
              </a:lnSpc>
            </a:pPr>
            <a:endParaRPr lang="fr-FR" sz="1200" dirty="0"/>
          </a:p>
          <a:p>
            <a:pPr rtl="0" eaLnBrk="1" fontAlgn="auto" latinLnBrk="0" hangingPunct="1">
              <a:lnSpc>
                <a:spcPct val="90000"/>
              </a:lnSpc>
            </a:pPr>
            <a:r>
              <a:rPr lang="en-CA" sz="1200" b="1" dirty="0"/>
              <a:t>Augmentation de la </a:t>
            </a:r>
            <a:r>
              <a:rPr lang="en-CA" sz="1200" b="1" dirty="0" err="1"/>
              <a:t>sensibilité</a:t>
            </a:r>
            <a:r>
              <a:rPr lang="en-CA" sz="1200" b="1" dirty="0"/>
              <a:t> à </a:t>
            </a:r>
            <a:r>
              <a:rPr lang="en-CA" sz="1200" b="1" dirty="0" err="1"/>
              <a:t>l'insuline</a:t>
            </a:r>
            <a:r>
              <a:rPr lang="en-CA" sz="1200" b="1" dirty="0"/>
              <a:t> : </a:t>
            </a:r>
            <a:r>
              <a:rPr sz="1200" dirty="0"/>
              <a:t>Plus le </a:t>
            </a:r>
            <a:r>
              <a:rPr sz="1200" dirty="0" err="1"/>
              <a:t>poids</a:t>
            </a:r>
            <a:r>
              <a:rPr sz="1200" dirty="0"/>
              <a:t> </a:t>
            </a:r>
            <a:r>
              <a:rPr sz="1200" dirty="0" err="1"/>
              <a:t>est</a:t>
            </a:r>
            <a:r>
              <a:rPr sz="1200" dirty="0"/>
              <a:t> </a:t>
            </a:r>
            <a:r>
              <a:rPr sz="1200" dirty="0" err="1"/>
              <a:t>faible</a:t>
            </a:r>
            <a:r>
              <a:rPr sz="1200" dirty="0"/>
              <a:t>, plus la </a:t>
            </a:r>
            <a:r>
              <a:rPr sz="1200" dirty="0" err="1"/>
              <a:t>sensibilité</a:t>
            </a:r>
            <a:r>
              <a:rPr sz="1200" dirty="0"/>
              <a:t> à </a:t>
            </a:r>
            <a:r>
              <a:rPr sz="1200" dirty="0" err="1"/>
              <a:t>l'insuline</a:t>
            </a:r>
            <a:r>
              <a:rPr sz="1200" dirty="0"/>
              <a:t> </a:t>
            </a:r>
            <a:r>
              <a:rPr sz="1200" dirty="0" err="1"/>
              <a:t>est</a:t>
            </a:r>
            <a:r>
              <a:rPr sz="1200" dirty="0"/>
              <a:t> </a:t>
            </a:r>
            <a:r>
              <a:rPr sz="1200" dirty="0" err="1"/>
              <a:t>grande</a:t>
            </a:r>
            <a:r>
              <a:rPr sz="1200" dirty="0"/>
              <a:t>, </a:t>
            </a:r>
            <a:r>
              <a:rPr sz="1200" dirty="0" err="1"/>
              <a:t>l'activité</a:t>
            </a:r>
            <a:r>
              <a:rPr sz="1200" dirty="0"/>
              <a:t> physique </a:t>
            </a:r>
            <a:r>
              <a:rPr sz="1200" dirty="0" err="1"/>
              <a:t>augmente</a:t>
            </a:r>
            <a:r>
              <a:rPr sz="1200" dirty="0"/>
              <a:t> la </a:t>
            </a:r>
            <a:r>
              <a:rPr sz="1200" dirty="0" err="1"/>
              <a:t>sensibilité</a:t>
            </a:r>
            <a:r>
              <a:rPr sz="1200" dirty="0"/>
              <a:t> à </a:t>
            </a:r>
            <a:r>
              <a:rPr sz="1200" dirty="0" err="1"/>
              <a:t>l'insuline</a:t>
            </a:r>
            <a:r>
              <a:rPr sz="1200" dirty="0"/>
              <a:t>, les </a:t>
            </a:r>
            <a:r>
              <a:rPr sz="1200" dirty="0" err="1"/>
              <a:t>besoins</a:t>
            </a:r>
            <a:r>
              <a:rPr sz="1200" dirty="0"/>
              <a:t> en </a:t>
            </a:r>
            <a:r>
              <a:rPr sz="1200" dirty="0" err="1"/>
              <a:t>insuline</a:t>
            </a:r>
            <a:r>
              <a:rPr sz="1200" dirty="0"/>
              <a:t> pendant la </a:t>
            </a:r>
            <a:r>
              <a:rPr sz="1200" dirty="0" err="1"/>
              <a:t>nuit</a:t>
            </a:r>
            <a:r>
              <a:rPr sz="1200" dirty="0"/>
              <a:t> </a:t>
            </a:r>
            <a:r>
              <a:rPr sz="1200" dirty="0" err="1"/>
              <a:t>sont</a:t>
            </a:r>
            <a:r>
              <a:rPr sz="1200" dirty="0"/>
              <a:t> </a:t>
            </a:r>
            <a:r>
              <a:rPr sz="1200" dirty="0" err="1"/>
              <a:t>généralement</a:t>
            </a:r>
            <a:r>
              <a:rPr sz="1200" dirty="0"/>
              <a:t> plus </a:t>
            </a:r>
            <a:r>
              <a:rPr sz="1200" dirty="0" err="1"/>
              <a:t>faibles</a:t>
            </a:r>
            <a:r>
              <a:rPr sz="1200" dirty="0"/>
              <a:t>. On </a:t>
            </a:r>
            <a:r>
              <a:rPr sz="1200" dirty="0" err="1"/>
              <a:t>pense</a:t>
            </a:r>
            <a:r>
              <a:rPr sz="1200" dirty="0"/>
              <a:t> </a:t>
            </a:r>
            <a:r>
              <a:rPr sz="1200" dirty="0" err="1"/>
              <a:t>que</a:t>
            </a:r>
            <a:r>
              <a:rPr sz="1200" dirty="0"/>
              <a:t> </a:t>
            </a:r>
            <a:r>
              <a:rPr sz="1200" dirty="0" err="1"/>
              <a:t>l'amélioration</a:t>
            </a:r>
            <a:r>
              <a:rPr sz="1200" dirty="0"/>
              <a:t> du </a:t>
            </a:r>
            <a:r>
              <a:rPr sz="1200" dirty="0" err="1"/>
              <a:t>contrôle</a:t>
            </a:r>
            <a:r>
              <a:rPr sz="1200" dirty="0"/>
              <a:t> de la </a:t>
            </a:r>
            <a:r>
              <a:rPr sz="1200" dirty="0" err="1"/>
              <a:t>glycémie</a:t>
            </a:r>
            <a:r>
              <a:rPr sz="1200" dirty="0"/>
              <a:t> a pour </a:t>
            </a:r>
            <a:r>
              <a:rPr sz="1200" dirty="0" err="1"/>
              <a:t>effet</a:t>
            </a:r>
            <a:r>
              <a:rPr sz="1200" dirty="0"/>
              <a:t> de </a:t>
            </a:r>
            <a:r>
              <a:rPr sz="1200" dirty="0" err="1"/>
              <a:t>réduire</a:t>
            </a:r>
            <a:r>
              <a:rPr sz="1200" dirty="0"/>
              <a:t> la </a:t>
            </a:r>
            <a:r>
              <a:rPr sz="1200" dirty="0" err="1"/>
              <a:t>glucotoxicité</a:t>
            </a:r>
            <a:r>
              <a:rPr sz="1200" dirty="0"/>
              <a:t> et, </a:t>
            </a:r>
            <a:r>
              <a:rPr sz="1200" dirty="0" err="1"/>
              <a:t>dans</a:t>
            </a:r>
            <a:r>
              <a:rPr sz="1200" dirty="0"/>
              <a:t> les phases </a:t>
            </a:r>
            <a:r>
              <a:rPr sz="1200" dirty="0" err="1"/>
              <a:t>précoces</a:t>
            </a:r>
            <a:r>
              <a:rPr sz="1200" dirty="0"/>
              <a:t> de </a:t>
            </a:r>
            <a:r>
              <a:rPr sz="1200" dirty="0" err="1"/>
              <a:t>diabète</a:t>
            </a:r>
            <a:r>
              <a:rPr sz="1200" dirty="0"/>
              <a:t> de type 1 et les </a:t>
            </a:r>
            <a:r>
              <a:rPr sz="1200" dirty="0" err="1"/>
              <a:t>diabètes</a:t>
            </a:r>
            <a:r>
              <a:rPr sz="1200" dirty="0"/>
              <a:t> de type 2, </a:t>
            </a:r>
            <a:r>
              <a:rPr sz="1200" dirty="0" err="1"/>
              <a:t>il</a:t>
            </a:r>
            <a:r>
              <a:rPr sz="1200" dirty="0"/>
              <a:t> </a:t>
            </a:r>
            <a:r>
              <a:rPr sz="1200" dirty="0" err="1"/>
              <a:t>peut</a:t>
            </a:r>
            <a:r>
              <a:rPr sz="1200" dirty="0"/>
              <a:t> se </a:t>
            </a:r>
            <a:r>
              <a:rPr sz="1200" dirty="0" err="1"/>
              <a:t>produire</a:t>
            </a:r>
            <a:r>
              <a:rPr sz="1200" dirty="0"/>
              <a:t> </a:t>
            </a:r>
            <a:r>
              <a:rPr sz="1200" dirty="0" err="1"/>
              <a:t>une</a:t>
            </a:r>
            <a:r>
              <a:rPr sz="1200" dirty="0"/>
              <a:t> reprise de la </a:t>
            </a:r>
            <a:r>
              <a:rPr sz="1200" dirty="0" err="1"/>
              <a:t>sécrétion</a:t>
            </a:r>
            <a:r>
              <a:rPr sz="1200" dirty="0"/>
              <a:t> </a:t>
            </a:r>
            <a:r>
              <a:rPr sz="1200" dirty="0" err="1"/>
              <a:t>d'insuline</a:t>
            </a:r>
            <a:r>
              <a:rPr sz="1200" dirty="0"/>
              <a:t> </a:t>
            </a:r>
            <a:r>
              <a:rPr sz="1200" dirty="0" err="1"/>
              <a:t>ainsi</a:t>
            </a:r>
            <a:r>
              <a:rPr sz="1200" dirty="0"/>
              <a:t> </a:t>
            </a:r>
            <a:r>
              <a:rPr sz="1200" dirty="0" err="1"/>
              <a:t>qu'une</a:t>
            </a:r>
            <a:r>
              <a:rPr sz="1200" dirty="0"/>
              <a:t> </a:t>
            </a:r>
            <a:r>
              <a:rPr sz="1200" dirty="0" err="1"/>
              <a:t>meilleure</a:t>
            </a:r>
            <a:r>
              <a:rPr sz="1200" dirty="0"/>
              <a:t> action de </a:t>
            </a:r>
            <a:r>
              <a:rPr sz="1200" dirty="0" err="1"/>
              <a:t>l'insuline</a:t>
            </a:r>
            <a:r>
              <a:rPr sz="1200" dirty="0"/>
              <a:t>.</a:t>
            </a:r>
            <a:endParaRPr lang="fr-FR" sz="1200" b="1" dirty="0"/>
          </a:p>
          <a:p>
            <a:pPr>
              <a:lnSpc>
                <a:spcPct val="90000"/>
              </a:lnSpc>
            </a:pPr>
            <a:endParaRPr lang="fr-FR" sz="1200" dirty="0"/>
          </a:p>
          <a:p>
            <a:pPr>
              <a:lnSpc>
                <a:spcPct val="90000"/>
              </a:lnSpc>
            </a:pPr>
            <a:r>
              <a:rPr lang="en-US" sz="1200" b="1" dirty="0"/>
              <a:t>Diminution de la </a:t>
            </a:r>
            <a:r>
              <a:rPr lang="en-US" sz="1200" b="1" dirty="0" err="1"/>
              <a:t>clairance</a:t>
            </a:r>
            <a:r>
              <a:rPr lang="en-US" sz="1200" b="1" dirty="0"/>
              <a:t> </a:t>
            </a:r>
            <a:r>
              <a:rPr lang="en-US" sz="1200" b="1" dirty="0" err="1"/>
              <a:t>rénale</a:t>
            </a:r>
            <a:r>
              <a:rPr lang="en-US" sz="1200" b="1" dirty="0"/>
              <a:t> </a:t>
            </a:r>
            <a:r>
              <a:rPr lang="en-US" sz="1200" b="0" baseline="0" dirty="0"/>
              <a:t>: la diminution de la </a:t>
            </a:r>
            <a:r>
              <a:rPr lang="en-US" sz="1200" b="0" baseline="0" dirty="0" err="1"/>
              <a:t>fonction</a:t>
            </a:r>
            <a:r>
              <a:rPr lang="en-US" sz="1200" b="0" baseline="0" dirty="0"/>
              <a:t> </a:t>
            </a:r>
            <a:r>
              <a:rPr lang="en-US" sz="1200" b="0" baseline="0" dirty="0" err="1"/>
              <a:t>rénale</a:t>
            </a:r>
            <a:r>
              <a:rPr lang="en-US" sz="1200" b="0" baseline="0" dirty="0"/>
              <a:t> </a:t>
            </a:r>
            <a:r>
              <a:rPr lang="en-US" sz="1200" b="0" baseline="0" dirty="0" err="1"/>
              <a:t>réduit</a:t>
            </a:r>
            <a:r>
              <a:rPr lang="en-US" sz="1200" b="0" baseline="0" dirty="0"/>
              <a:t> non </a:t>
            </a:r>
            <a:r>
              <a:rPr lang="en-US" sz="1200" b="0" baseline="0" dirty="0" err="1"/>
              <a:t>seulement</a:t>
            </a:r>
            <a:r>
              <a:rPr lang="en-US" sz="1200" b="0" baseline="0" dirty="0"/>
              <a:t> la </a:t>
            </a:r>
            <a:r>
              <a:rPr lang="en-US" sz="1200" b="0" baseline="0" dirty="0" err="1"/>
              <a:t>clairance</a:t>
            </a:r>
            <a:r>
              <a:rPr lang="en-US" sz="1200" b="0" baseline="0" dirty="0"/>
              <a:t> </a:t>
            </a:r>
            <a:r>
              <a:rPr lang="en-US" sz="1200" b="0" baseline="0" dirty="0" err="1"/>
              <a:t>rénale</a:t>
            </a:r>
            <a:r>
              <a:rPr lang="en-US" sz="1200" b="0" baseline="0" dirty="0"/>
              <a:t> du </a:t>
            </a:r>
            <a:r>
              <a:rPr lang="en-US" sz="1200" b="0" baseline="0" dirty="0" err="1"/>
              <a:t>médicament</a:t>
            </a:r>
            <a:r>
              <a:rPr lang="en-US" sz="1200" b="0" baseline="0" dirty="0"/>
              <a:t> </a:t>
            </a:r>
            <a:r>
              <a:rPr lang="en-US" sz="1200" b="0" baseline="0" dirty="0" err="1"/>
              <a:t>mais</a:t>
            </a:r>
            <a:r>
              <a:rPr lang="en-US" sz="1200" b="0" baseline="0" dirty="0"/>
              <a:t> </a:t>
            </a:r>
            <a:r>
              <a:rPr lang="en-US" sz="1200" b="0" baseline="0" dirty="0" err="1"/>
              <a:t>réduit</a:t>
            </a:r>
            <a:r>
              <a:rPr lang="en-US" sz="1200" b="0" baseline="0" dirty="0"/>
              <a:t> </a:t>
            </a:r>
            <a:r>
              <a:rPr lang="en-US" sz="1200" b="0" baseline="0" dirty="0" err="1"/>
              <a:t>également</a:t>
            </a:r>
            <a:r>
              <a:rPr lang="en-US" sz="1200" b="0" baseline="0" dirty="0"/>
              <a:t> la production de glucose </a:t>
            </a:r>
            <a:r>
              <a:rPr lang="en-US" sz="1200" b="0" baseline="0" dirty="0" err="1"/>
              <a:t>endogène</a:t>
            </a:r>
            <a:r>
              <a:rPr lang="en-US" sz="1200" b="0" baseline="0" dirty="0"/>
              <a:t>. </a:t>
            </a:r>
            <a:r>
              <a:rPr lang="en-US" sz="1200" b="1" baseline="0" dirty="0"/>
              <a:t>Les maladies du </a:t>
            </a:r>
            <a:r>
              <a:rPr lang="en-US" sz="1200" b="1" baseline="0" dirty="0" err="1"/>
              <a:t>foie</a:t>
            </a:r>
            <a:r>
              <a:rPr lang="en-US" sz="1200" b="1" baseline="0" dirty="0"/>
              <a:t> </a:t>
            </a:r>
            <a:r>
              <a:rPr lang="en-US" sz="1200" b="1" baseline="0" dirty="0" err="1"/>
              <a:t>peuvent</a:t>
            </a:r>
            <a:r>
              <a:rPr lang="en-US" sz="1200" b="1" baseline="0" dirty="0"/>
              <a:t> </a:t>
            </a:r>
            <a:r>
              <a:rPr lang="en-US" sz="1200" b="1" baseline="0" dirty="0" err="1"/>
              <a:t>avoir</a:t>
            </a:r>
            <a:r>
              <a:rPr lang="en-US" sz="1200" b="1" baseline="0" dirty="0"/>
              <a:t> le </a:t>
            </a:r>
            <a:r>
              <a:rPr lang="en-US" sz="1200" b="1" baseline="0" dirty="0" err="1"/>
              <a:t>même</a:t>
            </a:r>
            <a:r>
              <a:rPr lang="en-US" sz="1200" b="1" baseline="0" dirty="0"/>
              <a:t> </a:t>
            </a:r>
            <a:r>
              <a:rPr lang="en-US" sz="1200" b="1" baseline="0" dirty="0" err="1"/>
              <a:t>effet</a:t>
            </a:r>
            <a:r>
              <a:rPr lang="en-US" sz="1200" b="1" baseline="0" dirty="0"/>
              <a:t>. </a:t>
            </a:r>
            <a:r>
              <a:rPr lang="en-US" sz="1200" b="1" baseline="0" dirty="0" err="1"/>
              <a:t>L'hypothyroïdie</a:t>
            </a:r>
            <a:r>
              <a:rPr lang="en-US" sz="1200" b="1" baseline="0" dirty="0"/>
              <a:t> </a:t>
            </a:r>
            <a:r>
              <a:rPr lang="en-US" sz="1200" b="1" baseline="0" dirty="0" err="1"/>
              <a:t>réduit</a:t>
            </a:r>
            <a:r>
              <a:rPr lang="en-US" sz="1200" b="1" baseline="0" dirty="0"/>
              <a:t> la </a:t>
            </a:r>
            <a:r>
              <a:rPr lang="en-US" sz="1200" b="1" baseline="0" dirty="0" err="1"/>
              <a:t>clairance</a:t>
            </a:r>
            <a:r>
              <a:rPr lang="en-US" sz="1200" b="1" baseline="0" dirty="0"/>
              <a:t> de </a:t>
            </a:r>
            <a:r>
              <a:rPr lang="en-US" sz="1200" b="1" baseline="0" dirty="0" err="1"/>
              <a:t>l'insuline</a:t>
            </a:r>
            <a:r>
              <a:rPr lang="en-US" sz="1200" b="1" baseline="0" dirty="0"/>
              <a:t>. </a:t>
            </a:r>
            <a:endParaRPr lang="fr-FR" sz="1200" b="0" dirty="0"/>
          </a:p>
          <a:p>
            <a:pPr>
              <a:lnSpc>
                <a:spcPct val="90000"/>
              </a:lnSpc>
            </a:pPr>
            <a:endParaRPr lang="fr-FR" sz="1200" dirty="0"/>
          </a:p>
          <a:p>
            <a:pPr>
              <a:lnSpc>
                <a:spcPct val="90000"/>
              </a:lnSpc>
            </a:pPr>
            <a:r>
              <a:rPr lang="en-US" sz="1200" b="1" spc="-20" dirty="0" err="1"/>
              <a:t>Changement</a:t>
            </a:r>
            <a:r>
              <a:rPr lang="en-US" sz="1200" b="1" spc="-20" dirty="0"/>
              <a:t> des </a:t>
            </a:r>
            <a:r>
              <a:rPr lang="en-US" sz="1200" b="1" spc="-20" dirty="0" err="1"/>
              <a:t>médicaments</a:t>
            </a:r>
            <a:r>
              <a:rPr lang="en-US" sz="1200" b="1" spc="-20" dirty="0"/>
              <a:t> pour le </a:t>
            </a:r>
            <a:r>
              <a:rPr lang="en-US" sz="1200" b="1" spc="-20" dirty="0" err="1"/>
              <a:t>diabète</a:t>
            </a:r>
            <a:r>
              <a:rPr lang="en-US" sz="1200" b="1" spc="-20" dirty="0"/>
              <a:t> </a:t>
            </a:r>
            <a:r>
              <a:rPr lang="en-US" sz="1200" b="0" spc="-20" dirty="0"/>
              <a:t>: la SU, les </a:t>
            </a:r>
            <a:r>
              <a:rPr lang="en-US" sz="1200" b="0" spc="-20" dirty="0" err="1"/>
              <a:t>méglitinides</a:t>
            </a:r>
            <a:r>
              <a:rPr lang="en-US" sz="1200" b="0" spc="-20" dirty="0"/>
              <a:t> et </a:t>
            </a:r>
            <a:r>
              <a:rPr lang="en-US" sz="1200" b="0" spc="-20" dirty="0" err="1"/>
              <a:t>l'insuline</a:t>
            </a:r>
            <a:r>
              <a:rPr lang="en-US" sz="1200" b="0" spc="-20" dirty="0"/>
              <a:t> </a:t>
            </a:r>
            <a:r>
              <a:rPr lang="en-US" sz="1200" b="0" spc="-20" dirty="0" err="1"/>
              <a:t>présentent</a:t>
            </a:r>
            <a:r>
              <a:rPr lang="en-US" sz="1200" b="0" spc="-20" dirty="0"/>
              <a:t> </a:t>
            </a:r>
            <a:r>
              <a:rPr lang="en-US" sz="1200" b="0" spc="-20" dirty="0" err="1"/>
              <a:t>toutes</a:t>
            </a:r>
            <a:r>
              <a:rPr lang="en-US" sz="1200" b="0" spc="-20" dirty="0"/>
              <a:t> un </a:t>
            </a:r>
            <a:r>
              <a:rPr lang="en-US" sz="1200" b="0" spc="-20" dirty="0" err="1"/>
              <a:t>risque</a:t>
            </a:r>
            <a:r>
              <a:rPr lang="en-US" sz="1200" b="0" spc="-20" dirty="0"/>
              <a:t> </a:t>
            </a:r>
            <a:r>
              <a:rPr lang="en-US" sz="1200" b="0" spc="-20" dirty="0" err="1"/>
              <a:t>d'hypoglycémie</a:t>
            </a:r>
            <a:r>
              <a:rPr lang="en-US" sz="1200" b="0" spc="-20" dirty="0"/>
              <a:t> </a:t>
            </a:r>
            <a:r>
              <a:rPr lang="en-US" sz="1200" b="0" spc="-20" dirty="0" err="1"/>
              <a:t>mais</a:t>
            </a:r>
            <a:r>
              <a:rPr lang="en-US" sz="1200" b="0" spc="-20" dirty="0"/>
              <a:t> </a:t>
            </a:r>
            <a:r>
              <a:rPr lang="en-US" sz="1200" b="0" spc="-20" dirty="0" err="1"/>
              <a:t>l'ajout</a:t>
            </a:r>
            <a:r>
              <a:rPr lang="en-US" sz="1200" b="0" spc="-20" dirty="0"/>
              <a:t> d'un nouveau </a:t>
            </a:r>
            <a:r>
              <a:rPr lang="en-US" sz="1200" b="0" spc="-20" dirty="0" err="1"/>
              <a:t>médicament</a:t>
            </a:r>
            <a:r>
              <a:rPr lang="en-US" sz="1200" b="0" spc="-20" dirty="0"/>
              <a:t> à </a:t>
            </a:r>
            <a:r>
              <a:rPr lang="en-US" sz="1200" b="0" spc="-20" dirty="0" err="1"/>
              <a:t>l'un</a:t>
            </a:r>
            <a:r>
              <a:rPr lang="en-US" sz="1200" b="0" spc="-20" dirty="0"/>
              <a:t> de </a:t>
            </a:r>
            <a:r>
              <a:rPr lang="en-US" sz="1200" b="0" spc="-20" dirty="0" err="1"/>
              <a:t>ces</a:t>
            </a:r>
            <a:r>
              <a:rPr lang="en-US" sz="1200" b="0" spc="-20" dirty="0"/>
              <a:t> agents </a:t>
            </a:r>
            <a:r>
              <a:rPr lang="en-US" sz="1200" b="0" spc="-20" dirty="0" err="1"/>
              <a:t>peut</a:t>
            </a:r>
            <a:r>
              <a:rPr lang="en-US" sz="1200" b="0" spc="-20" dirty="0"/>
              <a:t> augmenter le </a:t>
            </a:r>
            <a:r>
              <a:rPr lang="en-US" sz="1200" b="0" spc="-20" dirty="0" err="1"/>
              <a:t>risque</a:t>
            </a:r>
            <a:r>
              <a:rPr lang="en-US" sz="1200" b="0" spc="-20" dirty="0"/>
              <a:t> </a:t>
            </a:r>
            <a:r>
              <a:rPr lang="en-US" sz="1200" b="0" spc="-20" dirty="0" err="1"/>
              <a:t>d'hypoglycémie</a:t>
            </a:r>
            <a:r>
              <a:rPr lang="en-US" sz="1200" b="0" spc="-20" dirty="0"/>
              <a:t>.</a:t>
            </a:r>
          </a:p>
          <a:p>
            <a:pPr>
              <a:lnSpc>
                <a:spcPct val="90000"/>
              </a:lnSpc>
            </a:pPr>
            <a:endParaRPr lang="fr-FR" sz="1200" b="0" baseline="0" dirty="0"/>
          </a:p>
          <a:p>
            <a:pPr>
              <a:lnSpc>
                <a:spcPct val="90000"/>
              </a:lnSpc>
            </a:pPr>
            <a:r>
              <a:rPr lang="en-US" sz="1200" b="0" baseline="0" dirty="0" err="1"/>
              <a:t>Parmi</a:t>
            </a:r>
            <a:r>
              <a:rPr lang="en-US" sz="1200" b="0" baseline="0" dirty="0"/>
              <a:t> les </a:t>
            </a:r>
            <a:r>
              <a:rPr lang="en-US" sz="1200" b="0" baseline="0" dirty="0" err="1"/>
              <a:t>autres</a:t>
            </a:r>
            <a:r>
              <a:rPr lang="en-US" sz="1200" b="0" baseline="0" dirty="0"/>
              <a:t> </a:t>
            </a:r>
            <a:r>
              <a:rPr lang="en-US" sz="1200" b="0" baseline="0" dirty="0" err="1"/>
              <a:t>facteurs</a:t>
            </a:r>
            <a:r>
              <a:rPr lang="en-US" sz="1200" b="0" baseline="0" dirty="0"/>
              <a:t>, on note </a:t>
            </a:r>
            <a:r>
              <a:rPr lang="en-US" sz="1200" b="0" baseline="0" dirty="0" err="1"/>
              <a:t>l'augmentation</a:t>
            </a:r>
            <a:r>
              <a:rPr lang="en-US" sz="1200" b="0" baseline="0" dirty="0"/>
              <a:t> du </a:t>
            </a:r>
            <a:r>
              <a:rPr lang="en-US" sz="1200" b="0" baseline="0" dirty="0" err="1"/>
              <a:t>risque</a:t>
            </a:r>
            <a:r>
              <a:rPr lang="en-US" sz="1200" b="0" baseline="0" dirty="0"/>
              <a:t> </a:t>
            </a:r>
            <a:r>
              <a:rPr lang="en-US" sz="1200" b="0" baseline="0" dirty="0" err="1"/>
              <a:t>d'hypoglycémie</a:t>
            </a:r>
            <a:r>
              <a:rPr lang="en-US" sz="1200" b="0" baseline="0" dirty="0"/>
              <a:t> chez de </a:t>
            </a:r>
            <a:r>
              <a:rPr lang="en-US" sz="1200" b="0" baseline="0" dirty="0" err="1"/>
              <a:t>nombreuses</a:t>
            </a:r>
            <a:r>
              <a:rPr lang="en-US" sz="1200" b="0" baseline="0" dirty="0"/>
              <a:t> femmes au </a:t>
            </a:r>
            <a:r>
              <a:rPr lang="en-US" sz="1200" b="0" baseline="0" dirty="0" err="1"/>
              <a:t>cours</a:t>
            </a:r>
            <a:r>
              <a:rPr lang="en-US" sz="1200" b="0" baseline="0" dirty="0"/>
              <a:t> de </a:t>
            </a:r>
            <a:r>
              <a:rPr lang="en-US" sz="1200" b="0" baseline="0" dirty="0" err="1"/>
              <a:t>leur</a:t>
            </a:r>
            <a:r>
              <a:rPr lang="en-US" sz="1200" b="0" baseline="0" dirty="0"/>
              <a:t> premier </a:t>
            </a:r>
            <a:r>
              <a:rPr lang="en-US" sz="1200" b="0" baseline="0" dirty="0" err="1"/>
              <a:t>trimestre</a:t>
            </a:r>
            <a:r>
              <a:rPr lang="en-US" sz="1200" b="0" baseline="0" dirty="0"/>
              <a:t> de </a:t>
            </a:r>
            <a:r>
              <a:rPr lang="en-US" sz="1200" b="0" baseline="0" dirty="0" err="1"/>
              <a:t>grossesse</a:t>
            </a:r>
            <a:r>
              <a:rPr lang="en-US" sz="1200" b="0" baseline="0" dirty="0"/>
              <a:t>. </a:t>
            </a:r>
          </a:p>
          <a:p>
            <a:pPr>
              <a:lnSpc>
                <a:spcPct val="90000"/>
              </a:lnSpc>
            </a:pPr>
            <a:r>
              <a:rPr lang="en-US" sz="1200" b="0" baseline="0" dirty="0"/>
              <a:t>La </a:t>
            </a:r>
            <a:r>
              <a:rPr lang="en-US" sz="1200" b="0" baseline="0" dirty="0" err="1"/>
              <a:t>gastroparésie</a:t>
            </a:r>
            <a:r>
              <a:rPr lang="en-US" sz="1200" b="0" baseline="0" dirty="0"/>
              <a:t> </a:t>
            </a:r>
            <a:r>
              <a:rPr lang="en-US" sz="1200" b="0" baseline="0" dirty="0" err="1"/>
              <a:t>peut</a:t>
            </a:r>
            <a:r>
              <a:rPr lang="en-US" sz="1200" b="0" baseline="0" dirty="0"/>
              <a:t> augmenter les </a:t>
            </a:r>
            <a:r>
              <a:rPr lang="en-US" sz="1200" b="0" baseline="0" dirty="0" err="1"/>
              <a:t>risques</a:t>
            </a:r>
            <a:r>
              <a:rPr lang="en-US" sz="1200" b="0" baseline="0" dirty="0"/>
              <a:t> et </a:t>
            </a:r>
            <a:r>
              <a:rPr lang="en-US" sz="1200" b="0" baseline="0" dirty="0" err="1"/>
              <a:t>il</a:t>
            </a:r>
            <a:r>
              <a:rPr lang="en-US" sz="1200" b="0" baseline="0" dirty="0"/>
              <a:t> </a:t>
            </a:r>
            <a:r>
              <a:rPr lang="en-US" sz="1200" b="0" baseline="0" dirty="0" err="1"/>
              <a:t>peut</a:t>
            </a:r>
            <a:r>
              <a:rPr lang="en-US" sz="1200" b="0" baseline="0" dirty="0"/>
              <a:t> </a:t>
            </a:r>
            <a:r>
              <a:rPr lang="en-US" sz="1200" b="0" baseline="0" dirty="0" err="1"/>
              <a:t>être</a:t>
            </a:r>
            <a:r>
              <a:rPr lang="en-US" sz="1200" b="0" baseline="0" dirty="0"/>
              <a:t> </a:t>
            </a:r>
            <a:r>
              <a:rPr lang="en-US" sz="1200" b="0" baseline="0" dirty="0" err="1"/>
              <a:t>nécessaire</a:t>
            </a:r>
            <a:r>
              <a:rPr lang="en-US" sz="1200" b="0" baseline="0" dirty="0"/>
              <a:t> de </a:t>
            </a:r>
            <a:r>
              <a:rPr lang="en-US" sz="1200" b="0" baseline="0" dirty="0" err="1"/>
              <a:t>synchroniser</a:t>
            </a:r>
            <a:r>
              <a:rPr lang="en-US" sz="1200" b="0" baseline="0" dirty="0"/>
              <a:t> la </a:t>
            </a:r>
            <a:r>
              <a:rPr lang="en-US" sz="1200" b="0" baseline="0" dirty="0" err="1"/>
              <a:t>prise</a:t>
            </a:r>
            <a:r>
              <a:rPr lang="en-US" sz="1200" b="0" baseline="0" dirty="0"/>
              <a:t> </a:t>
            </a:r>
            <a:r>
              <a:rPr lang="en-US" sz="1200" b="0" baseline="0" dirty="0" err="1"/>
              <a:t>d'insuline</a:t>
            </a:r>
            <a:r>
              <a:rPr lang="en-US" sz="1200" b="0" baseline="0" dirty="0"/>
              <a:t> avec </a:t>
            </a:r>
            <a:r>
              <a:rPr lang="en-US" sz="1200" b="0" baseline="0" dirty="0" err="1"/>
              <a:t>l'assimilation</a:t>
            </a:r>
            <a:r>
              <a:rPr lang="en-US" sz="1200" b="0" baseline="0" dirty="0"/>
              <a:t> de la </a:t>
            </a:r>
            <a:r>
              <a:rPr lang="en-US" sz="1200" b="0" baseline="0" dirty="0" err="1"/>
              <a:t>nourriture</a:t>
            </a:r>
            <a:r>
              <a:rPr lang="en-US" sz="1200" b="0" baseline="0" dirty="0"/>
              <a:t> </a:t>
            </a:r>
            <a:r>
              <a:rPr lang="en-US" sz="1200" b="0" baseline="0" dirty="0" err="1"/>
              <a:t>ingérée</a:t>
            </a:r>
            <a:r>
              <a:rPr lang="en-US" sz="1200" b="0" baseline="0" dirty="0"/>
              <a:t>.</a:t>
            </a:r>
          </a:p>
          <a:p>
            <a:pPr>
              <a:lnSpc>
                <a:spcPct val="90000"/>
              </a:lnSpc>
            </a:pPr>
            <a:endParaRPr lang="fr-FR" sz="1200" b="0" baseline="0" dirty="0"/>
          </a:p>
          <a:p>
            <a:pPr>
              <a:lnSpc>
                <a:spcPct val="90000"/>
              </a:lnSpc>
            </a:pPr>
            <a:r>
              <a:rPr sz="1200" dirty="0" err="1"/>
              <a:t>Seaquist</a:t>
            </a:r>
            <a:r>
              <a:rPr sz="1200" dirty="0"/>
              <a:t> ER, Anderson J, Childs B, et al. </a:t>
            </a:r>
            <a:r>
              <a:rPr sz="1200" dirty="0" err="1"/>
              <a:t>Hypoglycaemia</a:t>
            </a:r>
            <a:r>
              <a:rPr sz="1200" dirty="0"/>
              <a:t> and Diabetes: A Report of a Workgroup of the American Diabetes Association and The Endocrine Society. </a:t>
            </a:r>
            <a:r>
              <a:rPr lang="en-US" sz="1200" i="1" dirty="0"/>
              <a:t>Diabetes Care</a:t>
            </a:r>
            <a:r>
              <a:rPr sz="1200" dirty="0"/>
              <a:t>. 2013;36(5):1384-1395. doi:10.2337/dc12-2480.</a:t>
            </a:r>
            <a:endParaRPr lang="fr-FR" sz="1200" b="0" baseline="0" dirty="0"/>
          </a:p>
          <a:p>
            <a:pPr>
              <a:lnSpc>
                <a:spcPct val="90000"/>
              </a:lnSpc>
            </a:pPr>
            <a:endParaRPr lang="fr-FR" sz="800" b="0" baseline="0" dirty="0"/>
          </a:p>
        </p:txBody>
      </p:sp>
    </p:spTree>
    <p:extLst>
      <p:ext uri="{BB962C8B-B14F-4D97-AF65-F5344CB8AC3E}">
        <p14:creationId xmlns:p14="http://schemas.microsoft.com/office/powerpoint/2010/main" val="2877250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L'étude UKPDS s'est terminée en 1997 et nous disposons </a:t>
            </a:r>
            <a:r>
              <a:rPr dirty="0" err="1"/>
              <a:t>actuellement</a:t>
            </a:r>
            <a:r>
              <a:rPr dirty="0"/>
              <a:t> </a:t>
            </a:r>
            <a:r>
              <a:rPr lang="en-US" dirty="0"/>
              <a:t>d’un </a:t>
            </a:r>
            <a:r>
              <a:rPr lang="en-US" dirty="0" err="1"/>
              <a:t>nombre</a:t>
            </a:r>
            <a:r>
              <a:rPr lang="en-US" dirty="0"/>
              <a:t> </a:t>
            </a:r>
            <a:r>
              <a:rPr lang="en-US" dirty="0" err="1"/>
              <a:t>nettement</a:t>
            </a:r>
            <a:r>
              <a:rPr lang="en-US" baseline="0" dirty="0"/>
              <a:t> plus important </a:t>
            </a:r>
            <a:r>
              <a:rPr dirty="0"/>
              <a:t>de </a:t>
            </a:r>
            <a:r>
              <a:rPr dirty="0" err="1"/>
              <a:t>thérapies</a:t>
            </a:r>
            <a:r>
              <a:rPr dirty="0"/>
              <a:t> pour le diabète de type 2 </a:t>
            </a:r>
            <a:r>
              <a:rPr lang="en-US" dirty="0" err="1"/>
              <a:t>qu’en</a:t>
            </a:r>
            <a:r>
              <a:rPr lang="en-US" dirty="0"/>
              <a:t> </a:t>
            </a:r>
            <a:r>
              <a:rPr dirty="0"/>
              <a:t>1997</a:t>
            </a:r>
            <a:r>
              <a:rPr lang="en-US" dirty="0"/>
              <a:t>.</a:t>
            </a:r>
            <a:endParaRPr dirty="0"/>
          </a:p>
          <a:p>
            <a:r>
              <a:rPr dirty="0"/>
              <a:t>Il y a moins de risques d'hypoglycémie avec la metformine, l'agoniste GLP1, les inhibiteurs SLGT2 et DPP-4.</a:t>
            </a:r>
          </a:p>
          <a:p>
            <a:endParaRPr lang="fr-FR" baseline="0" dirty="0"/>
          </a:p>
          <a:p>
            <a:r>
              <a:rPr dirty="0"/>
              <a:t>Le risque d'hypoglycémie pour le GLP-1 et les inhibiteurs SGLT2 et DPP4 </a:t>
            </a:r>
            <a:r>
              <a:rPr lang="en-CA" b="1" u="sng" dirty="0"/>
              <a:t>survient</a:t>
            </a:r>
            <a:r>
              <a:rPr dirty="0"/>
              <a:t> quand </a:t>
            </a:r>
            <a:r>
              <a:rPr lang="en-CA" b="1" u="sng" dirty="0"/>
              <a:t>ils sont</a:t>
            </a:r>
            <a:r>
              <a:rPr dirty="0"/>
              <a:t> ajoutés à l'insuline ou aux sulfonylurées. </a:t>
            </a:r>
            <a:r>
              <a:rPr b="1" u="sng" dirty="0"/>
              <a:t>C'</a:t>
            </a:r>
            <a:r>
              <a:rPr lang="en-CA" b="1" u="sng" dirty="0"/>
              <a:t>est</a:t>
            </a:r>
            <a:r>
              <a:rPr dirty="0"/>
              <a:t> leur combinaison qui augmente les risques.</a:t>
            </a:r>
            <a:endParaRPr lang="fr-FR" dirty="0"/>
          </a:p>
        </p:txBody>
      </p:sp>
      <p:sp>
        <p:nvSpPr>
          <p:cNvPr id="4" name="Slide Number Placeholder 3"/>
          <p:cNvSpPr>
            <a:spLocks noGrp="1"/>
          </p:cNvSpPr>
          <p:nvPr>
            <p:ph type="sldNum" sz="quarter" idx="10"/>
          </p:nvPr>
        </p:nvSpPr>
        <p:spPr/>
        <p:txBody>
          <a:bodyPr/>
          <a:lstStyle/>
          <a:p>
            <a:fld id="{47FAFCF6-9078-A94D-9817-150AF2050684}" type="slidenum">
              <a:rPr lang="en-CA" smtClean="0"/>
              <a:pPr/>
              <a:t>23</a:t>
            </a:fld>
            <a:endParaRPr lang="fr-FR"/>
          </a:p>
        </p:txBody>
      </p:sp>
    </p:spTree>
    <p:extLst>
      <p:ext uri="{BB962C8B-B14F-4D97-AF65-F5344CB8AC3E}">
        <p14:creationId xmlns:p14="http://schemas.microsoft.com/office/powerpoint/2010/main" val="2236947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24</a:t>
            </a:fld>
            <a:endParaRPr lang="fr-FR">
              <a:solidFill>
                <a:prstClr val="black"/>
              </a:solidFill>
            </a:endParaRPr>
          </a:p>
        </p:txBody>
      </p:sp>
    </p:spTree>
    <p:extLst>
      <p:ext uri="{BB962C8B-B14F-4D97-AF65-F5344CB8AC3E}">
        <p14:creationId xmlns:p14="http://schemas.microsoft.com/office/powerpoint/2010/main" val="164689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Lire les points </a:t>
            </a:r>
            <a:r>
              <a:rPr dirty="0"/>
              <a:t>de l'étude de cas présentée.</a:t>
            </a:r>
          </a:p>
          <a:p>
            <a:endParaRPr lang="fr-FR" dirty="0"/>
          </a:p>
          <a:p>
            <a:r>
              <a:rPr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25</a:t>
            </a:fld>
            <a:endParaRPr lang="fr-FR">
              <a:solidFill>
                <a:prstClr val="black"/>
              </a:solidFill>
            </a:endParaRPr>
          </a:p>
        </p:txBody>
      </p:sp>
    </p:spTree>
    <p:extLst>
      <p:ext uri="{BB962C8B-B14F-4D97-AF65-F5344CB8AC3E}">
        <p14:creationId xmlns:p14="http://schemas.microsoft.com/office/powerpoint/2010/main" val="2797081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5000"/>
              </a:lnSpc>
              <a:defRPr/>
            </a:pPr>
            <a:r>
              <a:rPr dirty="0"/>
              <a:t>Remarques sur </a:t>
            </a:r>
            <a:r>
              <a:rPr lang="en-US" dirty="0"/>
              <a:t>la </a:t>
            </a:r>
            <a:r>
              <a:rPr lang="en-US" dirty="0" err="1"/>
              <a:t>consommation</a:t>
            </a:r>
            <a:r>
              <a:rPr lang="en-US" baseline="0" dirty="0"/>
              <a:t> </a:t>
            </a:r>
            <a:r>
              <a:rPr lang="en-US" baseline="0" dirty="0" err="1"/>
              <a:t>d’</a:t>
            </a:r>
            <a:r>
              <a:rPr dirty="0" err="1"/>
              <a:t>alcool</a:t>
            </a:r>
            <a:r>
              <a:rPr dirty="0"/>
              <a:t> : </a:t>
            </a:r>
          </a:p>
          <a:p>
            <a:pPr marL="172924" indent="-172924">
              <a:lnSpc>
                <a:spcPct val="95000"/>
              </a:lnSpc>
              <a:buFont typeface="Arial" panose="020B0604020202020204" pitchFamily="34" charset="0"/>
              <a:buChar char="•"/>
              <a:defRPr/>
            </a:pPr>
            <a:r>
              <a:rPr dirty="0"/>
              <a:t>L'alcool bloque la néoglucogenèse en réaction à l'hypoglycémie</a:t>
            </a:r>
          </a:p>
          <a:p>
            <a:pPr marL="172924" indent="-172924">
              <a:lnSpc>
                <a:spcPct val="95000"/>
              </a:lnSpc>
              <a:buFont typeface="Arial" panose="020B0604020202020204" pitchFamily="34" charset="0"/>
              <a:buChar char="•"/>
              <a:defRPr/>
            </a:pPr>
            <a:r>
              <a:rPr dirty="0"/>
              <a:t>Dans ce cas, grignoter avant d'aller au lit ne peut pas éviter l'hypoglycémie du matin ; la prise en compte de l'insuline basale de la nuit dans la dose d'insuline du petit déjeuner serait nécessaire</a:t>
            </a:r>
          </a:p>
          <a:p>
            <a:pPr>
              <a:lnSpc>
                <a:spcPct val="95000"/>
              </a:lnSpc>
              <a:defRPr/>
            </a:pPr>
            <a:endParaRPr lang="fr-FR" dirty="0"/>
          </a:p>
          <a:p>
            <a:pPr>
              <a:lnSpc>
                <a:spcPct val="95000"/>
              </a:lnSpc>
              <a:defRPr/>
            </a:pPr>
            <a:r>
              <a:rPr dirty="0"/>
              <a:t>Solutions possibles :</a:t>
            </a:r>
          </a:p>
          <a:p>
            <a:pPr marL="171324" indent="-171324" defTabSz="461132">
              <a:lnSpc>
                <a:spcPct val="95000"/>
              </a:lnSpc>
              <a:buFont typeface="Arial" panose="020B0604020202020204" pitchFamily="34" charset="0"/>
              <a:buChar char="•"/>
            </a:pPr>
            <a:r>
              <a:rPr dirty="0"/>
              <a:t>Revoir </a:t>
            </a:r>
            <a:r>
              <a:rPr lang="en-US" dirty="0"/>
              <a:t>le </a:t>
            </a:r>
            <a:r>
              <a:rPr lang="en-US" dirty="0" err="1"/>
              <a:t>programme</a:t>
            </a:r>
            <a:r>
              <a:rPr lang="en-US" baseline="0" dirty="0"/>
              <a:t> </a:t>
            </a:r>
            <a:r>
              <a:rPr lang="en-US" baseline="0" dirty="0" err="1"/>
              <a:t>d’</a:t>
            </a:r>
            <a:r>
              <a:rPr dirty="0" err="1"/>
              <a:t>auto-</a:t>
            </a:r>
            <a:r>
              <a:rPr lang="en-US" dirty="0" err="1"/>
              <a:t>gestion</a:t>
            </a:r>
            <a:r>
              <a:rPr dirty="0"/>
              <a:t> et en particulier, l'utilisation du dosage d'insuline réduit la nuit suivant la consommation d'alcool en plus grande quantité qu'à l'ordinaire et/ou pratiquer plus d'exercice physique. Pour cette patiente, un taux d'insuline basale temporaire de 12 heures pourrait démarrer au coucher. Notez que cet effet (qui pour l'alcool est dû à l'inhibition de la néoglucogenèse, </a:t>
            </a:r>
            <a:r>
              <a:rPr lang="en-US" dirty="0"/>
              <a:t>qui </a:t>
            </a:r>
            <a:r>
              <a:rPr lang="en-US" dirty="0" err="1"/>
              <a:t>est</a:t>
            </a:r>
            <a:r>
              <a:rPr lang="en-US" dirty="0"/>
              <a:t> </a:t>
            </a:r>
            <a:r>
              <a:rPr dirty="0" err="1"/>
              <a:t>vitale</a:t>
            </a:r>
            <a:r>
              <a:rPr dirty="0"/>
              <a:t> pour maintenir la production de glucose du foie après diminution des stocks de glycogène pendant environ 6 heures) peut persister et demande également moins d'insuline pour le petit déjeuner du jour </a:t>
            </a:r>
            <a:r>
              <a:rPr dirty="0" err="1"/>
              <a:t>suivant</a:t>
            </a:r>
            <a:r>
              <a:rPr lang="en-US" dirty="0"/>
              <a:t>.</a:t>
            </a:r>
            <a:endParaRPr dirty="0"/>
          </a:p>
          <a:p>
            <a:pPr marL="171324" indent="-171324" defTabSz="461132">
              <a:lnSpc>
                <a:spcPct val="95000"/>
              </a:lnSpc>
              <a:buFont typeface="Arial" panose="020B0604020202020204" pitchFamily="34" charset="0"/>
              <a:buChar char="•"/>
            </a:pPr>
            <a:r>
              <a:rPr dirty="0"/>
              <a:t>Donnez des directives sur l'effet de l'alcool sur le glucose du sang</a:t>
            </a:r>
            <a:endParaRPr lang="fr-FR" dirty="0"/>
          </a:p>
          <a:p>
            <a:pPr marL="171324" indent="-171324" defTabSz="461132">
              <a:lnSpc>
                <a:spcPct val="95000"/>
              </a:lnSpc>
              <a:buFont typeface="Arial" panose="020B0604020202020204" pitchFamily="34" charset="0"/>
              <a:buChar char="•"/>
            </a:pPr>
            <a:r>
              <a:rPr dirty="0"/>
              <a:t>Encouragez la patiente à recourir aux choix de traitement disponibles</a:t>
            </a:r>
          </a:p>
          <a:p>
            <a:pPr marL="171324" indent="-171324" defTabSz="461132">
              <a:lnSpc>
                <a:spcPct val="95000"/>
              </a:lnSpc>
              <a:buFont typeface="Arial" panose="020B0604020202020204" pitchFamily="34" charset="0"/>
              <a:buChar char="•"/>
            </a:pPr>
            <a:r>
              <a:rPr dirty="0"/>
              <a:t>Encouragez la patiente à porter le capteur, en réglant les alarmes pour réduire la lassitude </a:t>
            </a:r>
            <a:r>
              <a:rPr dirty="0" err="1"/>
              <a:t>liée</a:t>
            </a:r>
            <a:r>
              <a:rPr dirty="0"/>
              <a:t> </a:t>
            </a:r>
            <a:r>
              <a:rPr lang="en-US" dirty="0"/>
              <a:t>à </a:t>
            </a:r>
            <a:r>
              <a:rPr lang="en-US" dirty="0" err="1"/>
              <a:t>leur</a:t>
            </a:r>
            <a:r>
              <a:rPr lang="en-US" dirty="0"/>
              <a:t> </a:t>
            </a:r>
            <a:r>
              <a:rPr lang="en-US" dirty="0" err="1"/>
              <a:t>déclenchement</a:t>
            </a:r>
            <a:endParaRPr lang="fr-FR" dirty="0"/>
          </a:p>
          <a:p>
            <a:pPr marL="171324" indent="-171324" defTabSz="461132">
              <a:lnSpc>
                <a:spcPct val="95000"/>
              </a:lnSpc>
              <a:buFont typeface="Arial" panose="020B0604020202020204" pitchFamily="34" charset="0"/>
              <a:buChar char="•"/>
            </a:pPr>
            <a:r>
              <a:rPr dirty="0"/>
              <a:t>Aidez la patiente à ajuster son régime d'insuline afin de réduire les </a:t>
            </a:r>
            <a:r>
              <a:rPr lang="en-US" dirty="0"/>
              <a:t>moments </a:t>
            </a:r>
            <a:r>
              <a:rPr dirty="0"/>
              <a:t>de </a:t>
            </a:r>
            <a:r>
              <a:rPr dirty="0" err="1"/>
              <a:t>faiblesse</a:t>
            </a:r>
            <a:endParaRPr dirty="0"/>
          </a:p>
          <a:p>
            <a:pPr>
              <a:lnSpc>
                <a:spcPct val="95000"/>
              </a:lnSpc>
            </a:pPr>
            <a:endParaRPr lang="fr-FR" dirty="0"/>
          </a:p>
          <a:p>
            <a:pPr>
              <a:lnSpc>
                <a:spcPct val="95000"/>
              </a:lnSpc>
            </a:pPr>
            <a:r>
              <a:rPr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26</a:t>
            </a:fld>
            <a:endParaRPr lang="fr-FR">
              <a:solidFill>
                <a:prstClr val="black"/>
              </a:solidFill>
            </a:endParaRPr>
          </a:p>
        </p:txBody>
      </p:sp>
    </p:spTree>
    <p:extLst>
      <p:ext uri="{BB962C8B-B14F-4D97-AF65-F5344CB8AC3E}">
        <p14:creationId xmlns:p14="http://schemas.microsoft.com/office/powerpoint/2010/main" val="2797812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5000"/>
              </a:lnSpc>
            </a:pPr>
            <a:r>
              <a:rPr lang="en-CA" b="1" dirty="0"/>
              <a:t>ASG</a:t>
            </a:r>
          </a:p>
          <a:p>
            <a:pPr marL="172924" indent="-172924">
              <a:lnSpc>
                <a:spcPct val="85000"/>
              </a:lnSpc>
              <a:buFont typeface="Arial" panose="020B0604020202020204" pitchFamily="34" charset="0"/>
              <a:buChar char="•"/>
            </a:pPr>
            <a:r>
              <a:rPr lang="en-US" dirty="0" err="1"/>
              <a:t>L’i</a:t>
            </a:r>
            <a:r>
              <a:rPr dirty="0" err="1"/>
              <a:t>ntégr</a:t>
            </a:r>
            <a:r>
              <a:rPr lang="en-US" dirty="0" err="1"/>
              <a:t>ation</a:t>
            </a:r>
            <a:r>
              <a:rPr lang="en-US" baseline="0" dirty="0"/>
              <a:t> </a:t>
            </a:r>
            <a:r>
              <a:rPr lang="en-US" dirty="0"/>
              <a:t>d</a:t>
            </a:r>
            <a:r>
              <a:rPr dirty="0"/>
              <a:t>es résultats d'autosurveillance glycémique à la gestion du diabète </a:t>
            </a:r>
            <a:r>
              <a:rPr dirty="0" err="1"/>
              <a:t>peut</a:t>
            </a:r>
            <a:r>
              <a:rPr dirty="0"/>
              <a:t> </a:t>
            </a:r>
            <a:r>
              <a:rPr lang="en-US" dirty="0" err="1"/>
              <a:t>s’avérer</a:t>
            </a:r>
            <a:r>
              <a:rPr lang="en-US" dirty="0"/>
              <a:t> </a:t>
            </a:r>
            <a:r>
              <a:rPr dirty="0"/>
              <a:t>un outil utile pour guider </a:t>
            </a:r>
            <a:r>
              <a:rPr lang="en-US" dirty="0"/>
              <a:t>le </a:t>
            </a:r>
            <a:r>
              <a:rPr lang="en-US" dirty="0" err="1"/>
              <a:t>traitement</a:t>
            </a:r>
            <a:r>
              <a:rPr lang="en-US" dirty="0"/>
              <a:t> </a:t>
            </a:r>
            <a:r>
              <a:rPr dirty="0"/>
              <a:t>de nutrition médicale et l'activité physique, en empêchant l'hypoglycémie et ajustant les </a:t>
            </a:r>
            <a:r>
              <a:rPr dirty="0" err="1"/>
              <a:t>médica</a:t>
            </a:r>
            <a:r>
              <a:rPr lang="en-US" dirty="0" err="1"/>
              <a:t>ment</a:t>
            </a:r>
            <a:r>
              <a:rPr dirty="0" err="1"/>
              <a:t>s</a:t>
            </a:r>
            <a:r>
              <a:rPr dirty="0"/>
              <a:t> (en particulier les doses d'insuline prandiales)</a:t>
            </a:r>
          </a:p>
          <a:p>
            <a:pPr marL="172924" indent="-172924">
              <a:lnSpc>
                <a:spcPct val="85000"/>
              </a:lnSpc>
              <a:buFont typeface="Arial" panose="020B0604020202020204" pitchFamily="34" charset="0"/>
              <a:buChar char="•"/>
            </a:pPr>
            <a:r>
              <a:rPr lang="en-US" dirty="0"/>
              <a:t>L</a:t>
            </a:r>
            <a:r>
              <a:rPr dirty="0"/>
              <a:t>es besoins et objectifs spécifiques du patient </a:t>
            </a:r>
            <a:r>
              <a:rPr lang="en-US" dirty="0" err="1"/>
              <a:t>doivent</a:t>
            </a:r>
            <a:r>
              <a:rPr lang="en-US" dirty="0"/>
              <a:t> </a:t>
            </a:r>
            <a:r>
              <a:rPr dirty="0" err="1"/>
              <a:t>détermine</a:t>
            </a:r>
            <a:r>
              <a:rPr lang="en-US" dirty="0" err="1"/>
              <a:t>r</a:t>
            </a:r>
            <a:r>
              <a:rPr dirty="0"/>
              <a:t> la fréquence et les temps d'autosurveillance glycémique.</a:t>
            </a:r>
          </a:p>
          <a:p>
            <a:pPr marL="172924" indent="-172924">
              <a:lnSpc>
                <a:spcPct val="85000"/>
              </a:lnSpc>
              <a:buFont typeface="Arial" panose="020B0604020202020204" pitchFamily="34" charset="0"/>
              <a:buChar char="•"/>
            </a:pPr>
            <a:endParaRPr lang="fr-FR" dirty="0"/>
          </a:p>
          <a:p>
            <a:pPr>
              <a:lnSpc>
                <a:spcPct val="85000"/>
              </a:lnSpc>
            </a:pPr>
            <a:r>
              <a:rPr lang="en-CA" b="1" dirty="0" err="1"/>
              <a:t>Contrôle</a:t>
            </a:r>
            <a:r>
              <a:rPr lang="en-CA" b="1" dirty="0"/>
              <a:t> </a:t>
            </a:r>
            <a:r>
              <a:rPr lang="en-CA" b="1" dirty="0" err="1"/>
              <a:t>continu</a:t>
            </a:r>
            <a:r>
              <a:rPr lang="en-CA" b="1" dirty="0"/>
              <a:t> du</a:t>
            </a:r>
            <a:r>
              <a:rPr lang="en-CA" b="1" baseline="0" dirty="0"/>
              <a:t> </a:t>
            </a:r>
            <a:r>
              <a:rPr lang="en-CA" b="1" dirty="0"/>
              <a:t>de glucose continue</a:t>
            </a:r>
          </a:p>
          <a:p>
            <a:pPr marL="172924" indent="-172924">
              <a:lnSpc>
                <a:spcPct val="85000"/>
              </a:lnSpc>
              <a:buFont typeface="Arial" panose="020B0604020202020204" pitchFamily="34" charset="0"/>
              <a:buChar char="•"/>
            </a:pPr>
            <a:r>
              <a:rPr lang="en-CA" b="0" i="1" u="sng" dirty="0"/>
              <a:t>Les </a:t>
            </a:r>
            <a:r>
              <a:rPr lang="en-CA" b="0" i="1" u="sng" dirty="0" err="1"/>
              <a:t>glucomètres</a:t>
            </a:r>
            <a:r>
              <a:rPr lang="en-CA" b="0" i="1" u="sng" dirty="0"/>
              <a:t> </a:t>
            </a:r>
            <a:r>
              <a:rPr lang="en-CA" b="0" i="1" u="sng" dirty="0" err="1"/>
              <a:t>continus</a:t>
            </a:r>
            <a:r>
              <a:rPr lang="en-CA" b="0" i="1" u="sng" dirty="0"/>
              <a:t> intermittents ou « flash » diffèrent des </a:t>
            </a:r>
            <a:r>
              <a:rPr lang="en-CA" b="0" i="1" u="sng" dirty="0" err="1"/>
              <a:t>glucomètres</a:t>
            </a:r>
            <a:r>
              <a:rPr lang="en-CA" b="0" i="1" u="sng" dirty="0"/>
              <a:t> </a:t>
            </a:r>
            <a:r>
              <a:rPr lang="en-CA" b="0" i="1" u="sng" dirty="0" err="1"/>
              <a:t>continus</a:t>
            </a:r>
            <a:r>
              <a:rPr lang="en-CA" b="0" i="1" u="sng" dirty="0"/>
              <a:t> en temps réel</a:t>
            </a:r>
            <a:r>
              <a:rPr lang="en-CA" i="1" u="sng" dirty="0"/>
              <a:t>. Ils ne possèdent pas d'alarmes et communiquent les résultats à la demande.</a:t>
            </a:r>
          </a:p>
          <a:p>
            <a:pPr marL="172924" indent="-172924">
              <a:lnSpc>
                <a:spcPct val="85000"/>
              </a:lnSpc>
              <a:buFont typeface="Arial" panose="020B0604020202020204" pitchFamily="34" charset="0"/>
              <a:buChar char="•"/>
            </a:pPr>
            <a:r>
              <a:rPr lang="en-CA" i="0" u="none" strike="noStrike" dirty="0"/>
              <a:t>Une étude a montré que chez les adultes atteints d'un diabète de type 1 bien contrôlé, les </a:t>
            </a:r>
            <a:r>
              <a:rPr lang="en-CA" i="0" u="none" strike="noStrike" dirty="0" err="1"/>
              <a:t>utilisateurs</a:t>
            </a:r>
            <a:r>
              <a:rPr lang="en-CA" i="0" u="none" strike="noStrike" dirty="0"/>
              <a:t> de </a:t>
            </a:r>
            <a:r>
              <a:rPr lang="en-CA" i="0" u="none" strike="noStrike" dirty="0" err="1"/>
              <a:t>glucomètres</a:t>
            </a:r>
            <a:r>
              <a:rPr lang="en-CA" i="0" u="none" strike="noStrike" dirty="0"/>
              <a:t> </a:t>
            </a:r>
            <a:r>
              <a:rPr lang="en-CA" i="0" u="none" strike="noStrike" dirty="0" err="1"/>
              <a:t>continus</a:t>
            </a:r>
            <a:r>
              <a:rPr lang="en-CA" i="0" u="none" strike="noStrike" dirty="0"/>
              <a:t> flash passaient moins de temps en hypoglycémie que les </a:t>
            </a:r>
            <a:r>
              <a:rPr lang="en-CA" i="0" u="none" strike="noStrike" dirty="0" err="1"/>
              <a:t>utilisateurs</a:t>
            </a:r>
            <a:r>
              <a:rPr lang="en-CA" i="0" u="none" strike="noStrike" dirty="0"/>
              <a:t> </a:t>
            </a:r>
            <a:r>
              <a:rPr lang="en-CA" i="0" u="none" strike="noStrike" dirty="0" err="1"/>
              <a:t>d‘indicateurs</a:t>
            </a:r>
            <a:r>
              <a:rPr lang="en-CA" i="0" u="none" strike="noStrike" dirty="0"/>
              <a:t> de </a:t>
            </a:r>
            <a:r>
              <a:rPr lang="en-CA" i="0" u="none" strike="noStrike" dirty="0" err="1"/>
              <a:t>glycémie</a:t>
            </a:r>
            <a:r>
              <a:rPr lang="en-CA" i="0" u="none" strike="noStrike" dirty="0"/>
              <a:t> </a:t>
            </a:r>
            <a:r>
              <a:rPr lang="en-CA" i="0" u="none" strike="noStrike" dirty="0" err="1"/>
              <a:t>d'autosurveillance</a:t>
            </a:r>
            <a:endParaRPr dirty="0"/>
          </a:p>
          <a:p>
            <a:pPr marL="172924" indent="-172924">
              <a:lnSpc>
                <a:spcPct val="85000"/>
              </a:lnSpc>
              <a:buFont typeface="Arial" panose="020B0604020202020204" pitchFamily="34" charset="0"/>
              <a:buChar char="•"/>
            </a:pPr>
            <a:r>
              <a:rPr lang="en-CA" i="1" u="sng" spc="-20" dirty="0"/>
              <a:t>En raison des différences entre les </a:t>
            </a:r>
            <a:r>
              <a:rPr lang="en-CA" i="1" u="sng" spc="-20" dirty="0" err="1"/>
              <a:t>glucomètres</a:t>
            </a:r>
            <a:r>
              <a:rPr lang="en-CA" i="1" u="sng" spc="-20" dirty="0"/>
              <a:t> </a:t>
            </a:r>
            <a:r>
              <a:rPr lang="en-CA" i="1" u="sng" spc="-20" dirty="0" err="1"/>
              <a:t>continus</a:t>
            </a:r>
            <a:r>
              <a:rPr lang="en-CA" i="1" u="sng" spc="-20" dirty="0"/>
              <a:t> flash et en temps réel, les soignants devront aider les personnes diabétiques lors de la sélection du système de surveillance approprié en fonction de leurs besoins, en tenant </a:t>
            </a:r>
            <a:r>
              <a:rPr lang="en-CA" i="1" u="sng" spc="-20" dirty="0" err="1"/>
              <a:t>compte</a:t>
            </a:r>
            <a:r>
              <a:rPr lang="en-CA" i="1" u="sng" spc="-20" dirty="0"/>
              <a:t> des </a:t>
            </a:r>
            <a:r>
              <a:rPr lang="en-CA" i="1" u="sng" spc="-20" dirty="0" err="1"/>
              <a:t>antécédents</a:t>
            </a:r>
            <a:r>
              <a:rPr lang="en-CA" i="1" u="sng" spc="-20" baseline="0" dirty="0"/>
              <a:t> </a:t>
            </a:r>
            <a:r>
              <a:rPr lang="en-CA" i="1" u="sng" spc="-20" dirty="0"/>
              <a:t>du patient ainsi que de son risque d'hypoglycémie et son budget. </a:t>
            </a:r>
          </a:p>
          <a:p>
            <a:pPr marL="172924" indent="-172924">
              <a:lnSpc>
                <a:spcPct val="85000"/>
              </a:lnSpc>
              <a:buFont typeface="Arial" panose="020B0604020202020204" pitchFamily="34" charset="0"/>
              <a:buChar char="•"/>
            </a:pPr>
            <a:endParaRPr lang="fr-FR" i="1" u="sng" baseline="0" dirty="0"/>
          </a:p>
          <a:p>
            <a:pPr>
              <a:lnSpc>
                <a:spcPct val="85000"/>
              </a:lnSpc>
            </a:pPr>
            <a:r>
              <a:rPr lang="en-CA" b="1" i="0" u="none" baseline="0" dirty="0"/>
              <a:t>Références</a:t>
            </a:r>
            <a:endParaRPr lang="fr-FR" b="0" i="0" u="none" baseline="0" dirty="0"/>
          </a:p>
          <a:p>
            <a:pPr>
              <a:lnSpc>
                <a:spcPct val="85000"/>
              </a:lnSpc>
            </a:pPr>
            <a:r>
              <a:rPr dirty="0"/>
              <a:t>American Diabetes Association </a:t>
            </a:r>
            <a:r>
              <a:rPr lang="en-CA" i="1" dirty="0"/>
              <a:t>Diabetes Care</a:t>
            </a:r>
            <a:r>
              <a:rPr dirty="0"/>
              <a:t> 2018;41 (Suppl 1):S71–80</a:t>
            </a:r>
          </a:p>
          <a:p>
            <a:pPr defTabSz="922264">
              <a:lnSpc>
                <a:spcPct val="85000"/>
              </a:lnSpc>
              <a:defRPr/>
            </a:pPr>
            <a:r>
              <a:rPr lang="en-CA" b="0" i="0" u="none" baseline="0" dirty="0"/>
              <a:t>Bolinder J et al. </a:t>
            </a:r>
            <a:r>
              <a:rPr lang="en-CA" b="0" i="1" u="none" baseline="0" dirty="0"/>
              <a:t>Lancet </a:t>
            </a:r>
            <a:r>
              <a:rPr lang="en-CA" b="0" i="0" u="none" baseline="0" dirty="0"/>
              <a:t>2016;388:2254–63</a:t>
            </a:r>
            <a:endParaRPr lang="fr-FR" b="1" i="0" u="none" dirty="0"/>
          </a:p>
          <a:p>
            <a:pPr>
              <a:lnSpc>
                <a:spcPct val="85000"/>
              </a:lnSpc>
            </a:pPr>
            <a:r>
              <a:rPr dirty="0"/>
              <a:t>Haak T et al. </a:t>
            </a:r>
            <a:r>
              <a:rPr lang="en-GB" i="1" dirty="0"/>
              <a:t>Diabetes Ther</a:t>
            </a:r>
            <a:r>
              <a:rPr dirty="0"/>
              <a:t> 2016;8:1–19</a:t>
            </a:r>
          </a:p>
          <a:p>
            <a:pPr>
              <a:lnSpc>
                <a:spcPct val="85000"/>
              </a:lnSpc>
            </a:pPr>
            <a:r>
              <a:rPr dirty="0"/>
              <a:t>Haak T et al. 2017;8:573–86</a:t>
            </a:r>
            <a:endParaRPr lang="fr-FR" b="0" i="0" u="none" baseline="0" dirty="0"/>
          </a:p>
        </p:txBody>
      </p:sp>
      <p:sp>
        <p:nvSpPr>
          <p:cNvPr id="4" name="Slide Number Placeholder 3"/>
          <p:cNvSpPr>
            <a:spLocks noGrp="1"/>
          </p:cNvSpPr>
          <p:nvPr>
            <p:ph type="sldNum" sz="quarter" idx="10"/>
          </p:nvPr>
        </p:nvSpPr>
        <p:spPr/>
        <p:txBody>
          <a:bodyPr/>
          <a:lstStyle/>
          <a:p>
            <a:fld id="{0D4F629A-EA1C-443A-9752-1441F7277F7F}" type="slidenum">
              <a:rPr lang="en-US" smtClean="0"/>
              <a:t>27</a:t>
            </a:fld>
            <a:endParaRPr lang="fr-FR"/>
          </a:p>
        </p:txBody>
      </p:sp>
    </p:spTree>
    <p:extLst>
      <p:ext uri="{BB962C8B-B14F-4D97-AF65-F5344CB8AC3E}">
        <p14:creationId xmlns:p14="http://schemas.microsoft.com/office/powerpoint/2010/main" val="3318771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1200" b="1" u="sng" dirty="0"/>
              <a:t>POINT IMPORTANT la technologie dépend de l'usage que l'on en fait</a:t>
            </a:r>
            <a:endParaRPr lang="fr-FR" sz="1200" dirty="0"/>
          </a:p>
          <a:p>
            <a:pPr marL="172909" lvl="1" indent="-172909">
              <a:lnSpc>
                <a:spcPct val="90000"/>
              </a:lnSpc>
              <a:buFont typeface="Arial" pitchFamily="34" charset="0"/>
              <a:buChar char="•"/>
            </a:pPr>
            <a:r>
              <a:rPr lang="en-US" sz="1200" spc="-20" dirty="0"/>
              <a:t>Aujourd'hui, deux technologies sont disponibles pour mesurer le glucose chez les patients en soins ambulatoires : </a:t>
            </a:r>
            <a:r>
              <a:rPr lang="en-US" sz="1200" dirty="0"/>
              <a:t>la mesure capillaire hors laboratoire et les </a:t>
            </a:r>
            <a:r>
              <a:rPr lang="en-US" sz="1200" dirty="0" err="1"/>
              <a:t>indicateurs</a:t>
            </a:r>
            <a:r>
              <a:rPr lang="en-US" sz="1200" dirty="0"/>
              <a:t> de </a:t>
            </a:r>
            <a:r>
              <a:rPr lang="en-US" sz="1200" dirty="0" err="1"/>
              <a:t>glycémie</a:t>
            </a:r>
            <a:r>
              <a:rPr lang="en-US" sz="1200" dirty="0"/>
              <a:t> hors laboratoire (</a:t>
            </a:r>
            <a:r>
              <a:rPr lang="en-US" sz="1200" dirty="0" err="1"/>
              <a:t>autosurveillance</a:t>
            </a:r>
            <a:r>
              <a:rPr lang="en-US" sz="1200" dirty="0"/>
              <a:t> glycémique [ASG]).</a:t>
            </a:r>
          </a:p>
          <a:p>
            <a:pPr marL="0" lvl="0" indent="-457200">
              <a:lnSpc>
                <a:spcPct val="90000"/>
              </a:lnSpc>
              <a:buFont typeface="Arial" pitchFamily="34" charset="0"/>
              <a:buChar char="•"/>
            </a:pPr>
            <a:r>
              <a:rPr lang="en-CA" sz="1200" spc="-10" dirty="0"/>
              <a:t>Compteurs à usage individuel : 95 % de l'ensemble des valeurs de glucose dans le sang ne </a:t>
            </a:r>
            <a:r>
              <a:rPr lang="en-CA" sz="1200" spc="-10" dirty="0" err="1"/>
              <a:t>doivent</a:t>
            </a:r>
            <a:r>
              <a:rPr lang="en-CA" sz="1200" spc="-10" dirty="0"/>
              <a:t> pas </a:t>
            </a:r>
            <a:r>
              <a:rPr lang="en-CA" sz="1200" spc="-10" dirty="0" err="1"/>
              <a:t>dépasser</a:t>
            </a:r>
            <a:r>
              <a:rPr lang="en-CA" sz="1200" spc="-10" dirty="0"/>
              <a:t> 15 % de la </a:t>
            </a:r>
            <a:r>
              <a:rPr lang="en-CA" sz="1200" spc="-10" dirty="0" err="1"/>
              <a:t>valeur</a:t>
            </a:r>
            <a:r>
              <a:rPr lang="en-CA" sz="1200" spc="-10" dirty="0"/>
              <a:t> </a:t>
            </a:r>
            <a:r>
              <a:rPr lang="en-CA" sz="1200" spc="-10" dirty="0" err="1"/>
              <a:t>réelle</a:t>
            </a:r>
            <a:r>
              <a:rPr lang="en-CA" sz="1200" spc="-10" dirty="0"/>
              <a:t>.</a:t>
            </a:r>
          </a:p>
          <a:p>
            <a:pPr marL="312738" lvl="1" indent="-149225">
              <a:lnSpc>
                <a:spcPct val="90000"/>
              </a:lnSpc>
              <a:tabLst>
                <a:tab pos="158750" algn="l"/>
              </a:tabLst>
            </a:pPr>
            <a:r>
              <a:rPr lang="en-CA" sz="1200" spc="-20" dirty="0"/>
              <a:t>		99 % des valeurs de </a:t>
            </a:r>
            <a:r>
              <a:rPr lang="en-CA" sz="1200" spc="-20" dirty="0" err="1"/>
              <a:t>compteur</a:t>
            </a:r>
            <a:r>
              <a:rPr lang="en-CA" sz="1200" spc="-20" dirty="0"/>
              <a:t> ne </a:t>
            </a:r>
            <a:r>
              <a:rPr lang="en-CA" sz="1200" spc="-20" dirty="0" err="1"/>
              <a:t>doivent</a:t>
            </a:r>
            <a:r>
              <a:rPr lang="en-CA" sz="1200" spc="-20" dirty="0"/>
              <a:t> pas </a:t>
            </a:r>
            <a:r>
              <a:rPr lang="en-CA" sz="1200" spc="-20" dirty="0" err="1"/>
              <a:t>dépasser</a:t>
            </a:r>
            <a:r>
              <a:rPr lang="en-CA" sz="1200" spc="-20" baseline="0" dirty="0"/>
              <a:t> </a:t>
            </a:r>
            <a:r>
              <a:rPr lang="en-CA" sz="1200" spc="-20" dirty="0"/>
              <a:t>20 % de la </a:t>
            </a:r>
            <a:r>
              <a:rPr lang="en-CA" sz="1200" spc="-20" dirty="0" err="1"/>
              <a:t>valeur</a:t>
            </a:r>
            <a:r>
              <a:rPr lang="en-CA" sz="1200" spc="-20" dirty="0"/>
              <a:t> </a:t>
            </a:r>
            <a:r>
              <a:rPr lang="en-CA" sz="1200" spc="-20" dirty="0" err="1"/>
              <a:t>réelle</a:t>
            </a:r>
            <a:r>
              <a:rPr lang="en-CA" sz="1200" spc="-20" dirty="0"/>
              <a:t>.</a:t>
            </a:r>
          </a:p>
          <a:p>
            <a:pPr marL="457200" lvl="0" indent="-457200">
              <a:lnSpc>
                <a:spcPct val="90000"/>
              </a:lnSpc>
              <a:buFont typeface="Arial" pitchFamily="34" charset="0"/>
              <a:buChar char="•"/>
            </a:pPr>
            <a:r>
              <a:rPr lang="en-CA" sz="1200" spc="-20" dirty="0"/>
              <a:t>MESURES HORS LABORATOIRE </a:t>
            </a:r>
            <a:r>
              <a:rPr lang="en-US" sz="1200" spc="-20" dirty="0"/>
              <a:t>95 % des </a:t>
            </a:r>
            <a:r>
              <a:rPr lang="en-US" sz="1200" spc="-20" dirty="0" err="1"/>
              <a:t>valeurs</a:t>
            </a:r>
            <a:r>
              <a:rPr lang="en-US" sz="1200" spc="-20" dirty="0"/>
              <a:t> de </a:t>
            </a:r>
            <a:r>
              <a:rPr lang="en-US" sz="1200" spc="-20" dirty="0" err="1"/>
              <a:t>l’indicateur</a:t>
            </a:r>
            <a:r>
              <a:rPr lang="en-US" sz="1200" spc="-20" baseline="0" dirty="0"/>
              <a:t> </a:t>
            </a:r>
            <a:r>
              <a:rPr lang="en-US" sz="1200" spc="-20" dirty="0"/>
              <a:t>de </a:t>
            </a:r>
            <a:r>
              <a:rPr lang="en-US" sz="1200" spc="-20" dirty="0" err="1"/>
              <a:t>glycémie</a:t>
            </a:r>
            <a:r>
              <a:rPr lang="en-US" sz="1200" spc="-20" baseline="0" dirty="0"/>
              <a:t> </a:t>
            </a:r>
            <a:r>
              <a:rPr lang="en-US" sz="1200" spc="-20" dirty="0"/>
              <a:t>ne </a:t>
            </a:r>
            <a:r>
              <a:rPr lang="en-US" sz="1200" spc="-20" dirty="0" err="1"/>
              <a:t>devraient</a:t>
            </a:r>
            <a:r>
              <a:rPr lang="en-US" sz="1200" spc="-20" dirty="0"/>
              <a:t> pas </a:t>
            </a:r>
            <a:r>
              <a:rPr lang="en-US" sz="1200" spc="-20" dirty="0" err="1"/>
              <a:t>dépasser</a:t>
            </a:r>
            <a:r>
              <a:rPr lang="en-US" sz="1200" spc="-20" dirty="0"/>
              <a:t> 12 % de la valeur de référence pour le sucre dans le sang de moins de 75 mg/dl, et 98 % des valeurs de </a:t>
            </a:r>
            <a:r>
              <a:rPr lang="en-US" sz="1200" spc="-20" dirty="0" err="1"/>
              <a:t>l’indicateur</a:t>
            </a:r>
            <a:r>
              <a:rPr lang="en-US" sz="1200" spc="-20" baseline="0" dirty="0"/>
              <a:t> </a:t>
            </a:r>
            <a:r>
              <a:rPr lang="en-US" sz="1200" spc="-20" dirty="0"/>
              <a:t>de </a:t>
            </a:r>
            <a:r>
              <a:rPr lang="en-US" sz="1200" spc="-20" dirty="0" err="1"/>
              <a:t>glycémie</a:t>
            </a:r>
            <a:r>
              <a:rPr lang="en-US" sz="1200" spc="-20" baseline="0" dirty="0"/>
              <a:t> ne </a:t>
            </a:r>
            <a:r>
              <a:rPr lang="en-US" sz="1200" spc="-20" dirty="0" err="1"/>
              <a:t>devraient</a:t>
            </a:r>
            <a:r>
              <a:rPr lang="en-US" sz="1200" spc="-20" dirty="0"/>
              <a:t> pas </a:t>
            </a:r>
            <a:r>
              <a:rPr lang="en-US" sz="1200" spc="-20" dirty="0" err="1"/>
              <a:t>dépasser</a:t>
            </a:r>
            <a:r>
              <a:rPr lang="en-US" sz="1200" spc="-20" dirty="0"/>
              <a:t> 15 % de la valeur de référence pour le sucre dans le sang de plus de 75 mg/dl, et ne pas </a:t>
            </a:r>
            <a:r>
              <a:rPr lang="en-US" sz="1200" spc="-20" dirty="0" err="1"/>
              <a:t>dépasser</a:t>
            </a:r>
            <a:r>
              <a:rPr lang="en-US" sz="1200" spc="-20" dirty="0"/>
              <a:t> 15 mg/dl pour le sucre dans le sang inférieur à 75 mg/dl.</a:t>
            </a:r>
          </a:p>
          <a:p>
            <a:pPr marL="172909" lvl="1" indent="-172909">
              <a:lnSpc>
                <a:spcPct val="90000"/>
              </a:lnSpc>
              <a:buFont typeface="Arial" pitchFamily="34" charset="0"/>
              <a:buChar char="•"/>
            </a:pPr>
            <a:r>
              <a:rPr lang="en-US" sz="1200" spc="-10" dirty="0"/>
              <a:t>Mesure interstitielle avec des </a:t>
            </a:r>
            <a:r>
              <a:rPr lang="en-US" sz="1200" spc="-10" dirty="0" err="1"/>
              <a:t>glucomètres</a:t>
            </a:r>
            <a:r>
              <a:rPr lang="en-US" sz="1200" spc="-10" dirty="0"/>
              <a:t> </a:t>
            </a:r>
            <a:r>
              <a:rPr lang="en-US" sz="1200" spc="-10" dirty="0" err="1"/>
              <a:t>continus</a:t>
            </a:r>
            <a:r>
              <a:rPr lang="en-US" sz="1200" spc="-10" dirty="0"/>
              <a:t> (surveillance du glucose </a:t>
            </a:r>
            <a:r>
              <a:rPr lang="en-US" sz="1200" spc="-10" dirty="0" err="1"/>
              <a:t>en</a:t>
            </a:r>
            <a:r>
              <a:rPr lang="en-US" sz="1200" spc="-10" dirty="0"/>
              <a:t> </a:t>
            </a:r>
            <a:r>
              <a:rPr lang="en-US" sz="1200" spc="-10" dirty="0" err="1"/>
              <a:t>continu</a:t>
            </a:r>
            <a:r>
              <a:rPr lang="en-US" sz="1200" spc="-10" dirty="0"/>
              <a:t>) à la fois rétrospectifs et en temps réel. </a:t>
            </a:r>
          </a:p>
          <a:p>
            <a:pPr marL="172909" lvl="1" indent="-172909">
              <a:lnSpc>
                <a:spcPct val="90000"/>
              </a:lnSpc>
              <a:buFont typeface="Arial" pitchFamily="34" charset="0"/>
              <a:buChar char="•"/>
            </a:pPr>
            <a:r>
              <a:rPr lang="en-US" sz="1200" spc="-10" dirty="0"/>
              <a:t>Malgré la variation admissible </a:t>
            </a:r>
            <a:r>
              <a:rPr lang="en-US" sz="1200" spc="-10" dirty="0" err="1"/>
              <a:t>relativement</a:t>
            </a:r>
            <a:r>
              <a:rPr lang="en-US" sz="1200" spc="-10" dirty="0"/>
              <a:t> </a:t>
            </a:r>
            <a:r>
              <a:rPr lang="en-US" sz="1200" spc="-10" dirty="0" err="1"/>
              <a:t>importante</a:t>
            </a:r>
            <a:r>
              <a:rPr lang="en-US" sz="1200" spc="-10" dirty="0"/>
              <a:t>, Freckmann et al. ont trouvé que seuls 15 des 27 </a:t>
            </a:r>
            <a:r>
              <a:rPr lang="en-US" sz="1200" spc="-10" dirty="0" err="1"/>
              <a:t>glucomètres</a:t>
            </a:r>
            <a:r>
              <a:rPr lang="en-US" sz="1200" spc="-10" dirty="0"/>
              <a:t> sur le marché européen répondaient il y a quelques années aux normes d'analyse actuelles de ±15 mg/dl pour la plage d'hypoglycémie, 2 sur 27 atteignaient ±10 mg/dl, et aucun n'était capable de mesurer avec une précision de ±5 mg/d</a:t>
            </a:r>
            <a:r>
              <a:rPr lang="en-US" sz="1200" spc="-10" baseline="30000" dirty="0"/>
              <a:t>2</a:t>
            </a:r>
            <a:r>
              <a:rPr lang="en-US" sz="1200" spc="-10" dirty="0"/>
              <a:t>.</a:t>
            </a:r>
            <a:endParaRPr lang="en-US" sz="1200" spc="-10" baseline="30000" dirty="0"/>
          </a:p>
          <a:p>
            <a:pPr marL="172909" lvl="1" indent="-172909">
              <a:lnSpc>
                <a:spcPct val="90000"/>
              </a:lnSpc>
              <a:buFont typeface="Arial" pitchFamily="34" charset="0"/>
              <a:buChar char="•"/>
            </a:pPr>
            <a:r>
              <a:rPr lang="en-US" sz="1200" dirty="0"/>
              <a:t>En ce qui concerne les </a:t>
            </a:r>
            <a:r>
              <a:rPr lang="en-US" sz="1200" dirty="0" err="1"/>
              <a:t>glucomètres</a:t>
            </a:r>
            <a:r>
              <a:rPr lang="en-US" sz="1200" dirty="0"/>
              <a:t> </a:t>
            </a:r>
            <a:r>
              <a:rPr lang="en-US" sz="1200" dirty="0" err="1"/>
              <a:t>continus</a:t>
            </a:r>
            <a:r>
              <a:rPr lang="en-US" sz="1200" dirty="0"/>
              <a:t>, la précision peut être atteinte dans seulement 60 à 73 % des échantillons de la plage de 40 à 80 mg/d</a:t>
            </a:r>
            <a:r>
              <a:rPr lang="en-US" sz="1200" baseline="30000" dirty="0"/>
              <a:t>3,4</a:t>
            </a:r>
            <a:r>
              <a:rPr lang="en-US" sz="1200" dirty="0"/>
              <a:t>.</a:t>
            </a:r>
            <a:endParaRPr lang="en-US" sz="1200" baseline="30000" dirty="0"/>
          </a:p>
          <a:p>
            <a:pPr marL="172909" lvl="1" indent="-172909">
              <a:lnSpc>
                <a:spcPct val="90000"/>
              </a:lnSpc>
              <a:buFont typeface="Arial" pitchFamily="34" charset="0"/>
              <a:buChar char="•"/>
            </a:pPr>
            <a:r>
              <a:rPr lang="en-US" sz="1200" dirty="0"/>
              <a:t>Du fait que la précision des </a:t>
            </a:r>
            <a:r>
              <a:rPr lang="en-US" sz="1200" dirty="0" err="1"/>
              <a:t>indicateurs</a:t>
            </a:r>
            <a:r>
              <a:rPr lang="en-US" sz="1200" dirty="0"/>
              <a:t> de </a:t>
            </a:r>
            <a:r>
              <a:rPr lang="en-US" sz="1200" dirty="0" err="1"/>
              <a:t>glycémie</a:t>
            </a:r>
            <a:r>
              <a:rPr lang="en-US" sz="1200" dirty="0"/>
              <a:t>, tels de que les </a:t>
            </a:r>
            <a:r>
              <a:rPr lang="en-US" sz="1200" dirty="0" err="1"/>
              <a:t>indicateurs</a:t>
            </a:r>
            <a:r>
              <a:rPr lang="en-US" sz="1200" dirty="0"/>
              <a:t> hors laboratoire, est affectée négativement par de nombreux facteurs chez les patients hospitalisés et qu'ils sont calibrés avec des </a:t>
            </a:r>
            <a:r>
              <a:rPr lang="en-US" sz="1200" dirty="0" err="1"/>
              <a:t>indicateurs</a:t>
            </a:r>
            <a:r>
              <a:rPr lang="en-US" sz="1200" dirty="0"/>
              <a:t> hors laboratoire affectés par ces mêmes facteurs, les </a:t>
            </a:r>
            <a:r>
              <a:rPr lang="en-US" sz="1200" dirty="0" err="1"/>
              <a:t>indicateurs</a:t>
            </a:r>
            <a:r>
              <a:rPr lang="en-US" sz="1200" dirty="0"/>
              <a:t> de </a:t>
            </a:r>
            <a:r>
              <a:rPr lang="en-US" sz="1200" dirty="0" err="1"/>
              <a:t>glycémie</a:t>
            </a:r>
            <a:r>
              <a:rPr lang="en-US" sz="1200" baseline="0" dirty="0"/>
              <a:t> </a:t>
            </a:r>
            <a:r>
              <a:rPr lang="en-US" sz="1200" dirty="0" err="1"/>
              <a:t>continus</a:t>
            </a:r>
            <a:r>
              <a:rPr lang="en-US" sz="1200" dirty="0"/>
              <a:t> ne sont pas actuellement recommandés pour la gestion de la glycémie chez les patients hospitalisés</a:t>
            </a:r>
            <a:r>
              <a:rPr lang="en-US" sz="1200" baseline="30000" dirty="0"/>
              <a:t>1</a:t>
            </a:r>
            <a:r>
              <a:rPr lang="en-US" sz="1200" dirty="0"/>
              <a:t>.</a:t>
            </a:r>
            <a:endParaRPr lang="en-US" sz="1200" baseline="30000" dirty="0"/>
          </a:p>
          <a:p>
            <a:pPr marL="172909" lvl="1" indent="-172909">
              <a:lnSpc>
                <a:spcPct val="90000"/>
              </a:lnSpc>
              <a:buFont typeface="Arial" pitchFamily="34" charset="0"/>
              <a:buChar char="•"/>
            </a:pPr>
            <a:endParaRPr lang="fr-FR" sz="1200" baseline="30000" dirty="0"/>
          </a:p>
          <a:p>
            <a:pPr>
              <a:lnSpc>
                <a:spcPct val="90000"/>
              </a:lnSpc>
            </a:pPr>
            <a:r>
              <a:rPr lang="en-US" sz="1200" b="1" dirty="0"/>
              <a:t>Référence :</a:t>
            </a:r>
          </a:p>
          <a:p>
            <a:pPr marL="230566" indent="-230566">
              <a:lnSpc>
                <a:spcPct val="90000"/>
              </a:lnSpc>
              <a:buAutoNum type="arabicPeriod"/>
            </a:pPr>
            <a:r>
              <a:rPr lang="en-US" sz="1200" dirty="0"/>
              <a:t>FDA Bulletin 380325, Octobre 2016</a:t>
            </a:r>
          </a:p>
          <a:p>
            <a:pPr marL="230566" indent="-230566">
              <a:lnSpc>
                <a:spcPct val="90000"/>
              </a:lnSpc>
              <a:buAutoNum type="arabicPeriod"/>
            </a:pPr>
            <a:r>
              <a:rPr lang="en-US" sz="1200" dirty="0"/>
              <a:t>Kovatchev, B Hypoglycaemia reduction and accuracy of continuous glucose monitoring. Diabetes Technologies and Therapeutics, 17:8, 530-533, 2015</a:t>
            </a:r>
          </a:p>
          <a:p>
            <a:pPr marL="230546" indent="-230546">
              <a:lnSpc>
                <a:spcPct val="90000"/>
              </a:lnSpc>
              <a:buFont typeface="+mj-lt"/>
              <a:buAutoNum type="arabicPeriod"/>
            </a:pPr>
            <a:r>
              <a:rPr lang="en-US" sz="1200" dirty="0"/>
              <a:t>Seaquist ER, Anderson J, Childs B, et al. </a:t>
            </a:r>
            <a:r>
              <a:rPr lang="en-US" sz="1200" dirty="0">
                <a:hlinkClick r:id="rId3"/>
              </a:rPr>
              <a:t>Hypoglycaemia and diabetes: a report of a workgroup of the American Diabetes Association and the Endocrine Society.</a:t>
            </a:r>
            <a:r>
              <a:rPr sz="1200" dirty="0"/>
              <a:t> </a:t>
            </a:r>
            <a:r>
              <a:rPr lang="en-US" sz="1200" i="1" dirty="0"/>
              <a:t>Diabetes Care</a:t>
            </a:r>
            <a:r>
              <a:rPr lang="en-US" sz="1200" dirty="0"/>
              <a:t>. 2013;36:1384-1495.</a:t>
            </a:r>
          </a:p>
          <a:p>
            <a:pPr marL="230546" indent="-230546">
              <a:lnSpc>
                <a:spcPct val="90000"/>
              </a:lnSpc>
              <a:buFont typeface="+mj-lt"/>
              <a:buAutoNum type="arabicPeriod"/>
            </a:pPr>
            <a:r>
              <a:rPr lang="en-US" sz="1200" dirty="0"/>
              <a:t>Freckmann G, Baumstark A, Jendrike N, et al. System accuracy evaluation of 27 blood glucose monitoring systems according to DIN EN ISO 15197. </a:t>
            </a:r>
            <a:r>
              <a:rPr lang="en-US" sz="1200" i="1" dirty="0"/>
              <a:t>Diabetes Technol</a:t>
            </a:r>
            <a:r>
              <a:rPr sz="1200" dirty="0"/>
              <a:t> </a:t>
            </a:r>
            <a:r>
              <a:rPr lang="en-US" sz="1200" i="1" dirty="0"/>
              <a:t>Ther.</a:t>
            </a:r>
            <a:r>
              <a:rPr lang="en-US" sz="1200" dirty="0"/>
              <a:t> 2010;12:221-231.</a:t>
            </a:r>
          </a:p>
          <a:p>
            <a:pPr marL="230546" indent="-230546">
              <a:lnSpc>
                <a:spcPct val="90000"/>
              </a:lnSpc>
              <a:buFont typeface="+mj-lt"/>
              <a:buAutoNum type="arabicPeriod"/>
            </a:pPr>
            <a:r>
              <a:rPr lang="en-US" sz="1200" dirty="0"/>
              <a:t>DexCom Seven Plus Continuous Glucose Monitoring System User's Guide [article en ligne], 2012. Disponible sur les pages </a:t>
            </a:r>
            <a:r>
              <a:rPr lang="en-US" sz="1200" dirty="0">
                <a:hlinkClick r:id="rId4"/>
              </a:rPr>
              <a:t>http://dexcom.com/sites/dexcom.com/files/seven-plus/docs/SEVEN_Plus_Users_Guide.pdf</a:t>
            </a:r>
            <a:r>
              <a:rPr lang="en-US" sz="1200" dirty="0"/>
              <a:t> et </a:t>
            </a:r>
            <a:r>
              <a:rPr lang="en-US" sz="1200" dirty="0">
                <a:hlinkClick r:id="rId5"/>
              </a:rPr>
              <a:t>http://dexcom.com/sites/dexcom.com/files/LBL-011119_Rev_07_User’s_Guide,_G4_US.pdf</a:t>
            </a:r>
            <a:r>
              <a:rPr lang="en-US" sz="1200" dirty="0"/>
              <a:t>. Consulté le 17 juillet 2013</a:t>
            </a:r>
          </a:p>
          <a:p>
            <a:pPr marL="230546" indent="-230546">
              <a:lnSpc>
                <a:spcPct val="90000"/>
              </a:lnSpc>
              <a:buFont typeface="+mj-lt"/>
              <a:buAutoNum type="arabicPeriod"/>
            </a:pPr>
            <a:r>
              <a:rPr lang="en-US" sz="1200" dirty="0"/>
              <a:t>Medtronic Guardian Real-Time Continuous Glucose Monitoring System User Guide [article online], 2012. Disponible sur la page </a:t>
            </a:r>
            <a:r>
              <a:rPr lang="en-US" sz="1200" dirty="0">
                <a:hlinkClick r:id="rId6" invalidUrl="http://www.medtronicdiabetes.com/support/download-library/user-guides. Accessed July 17"/>
              </a:rPr>
              <a:t>http://www.medtronicdiabetes</a:t>
            </a:r>
            <a:r>
              <a:rPr lang="en-US" sz="850" dirty="0">
                <a:hlinkClick r:id="rId6" invalidUrl="http://www.medtronicdiabetes.com/support/download-library/user-guides. Accessed July 17"/>
              </a:rPr>
              <a:t>.com/support/download-library/user-guides. Consulté le 17 juillet</a:t>
            </a:r>
            <a:r>
              <a:rPr lang="en-US" sz="850" dirty="0"/>
              <a:t>, 2013</a:t>
            </a:r>
          </a:p>
        </p:txBody>
      </p:sp>
      <p:sp>
        <p:nvSpPr>
          <p:cNvPr id="4" name="Slide Number Placeholder 3"/>
          <p:cNvSpPr>
            <a:spLocks noGrp="1"/>
          </p:cNvSpPr>
          <p:nvPr>
            <p:ph type="sldNum" sz="quarter" idx="10"/>
          </p:nvPr>
        </p:nvSpPr>
        <p:spPr/>
        <p:txBody>
          <a:bodyPr/>
          <a:lstStyle/>
          <a:p>
            <a:fld id="{0D4F629A-EA1C-443A-9752-1441F7277F7F}" type="slidenum">
              <a:rPr lang="en-US" smtClean="0"/>
              <a:t>28</a:t>
            </a:fld>
            <a:endParaRPr lang="fr-FR"/>
          </a:p>
        </p:txBody>
      </p:sp>
    </p:spTree>
    <p:extLst>
      <p:ext uri="{BB962C8B-B14F-4D97-AF65-F5344CB8AC3E}">
        <p14:creationId xmlns:p14="http://schemas.microsoft.com/office/powerpoint/2010/main" val="1924874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err="1"/>
              <a:t>Ces</a:t>
            </a:r>
            <a:r>
              <a:rPr dirty="0"/>
              <a:t> </a:t>
            </a:r>
            <a:r>
              <a:rPr lang="en-US" dirty="0" err="1"/>
              <a:t>éléments</a:t>
            </a:r>
            <a:r>
              <a:rPr lang="en-US" dirty="0"/>
              <a:t> </a:t>
            </a:r>
            <a:r>
              <a:rPr dirty="0" err="1"/>
              <a:t>montrent</a:t>
            </a:r>
            <a:r>
              <a:rPr dirty="0"/>
              <a:t> la capacité d'un patient à </a:t>
            </a:r>
            <a:r>
              <a:rPr dirty="0" err="1"/>
              <a:t>surveiller</a:t>
            </a:r>
            <a:r>
              <a:rPr dirty="0"/>
              <a:t> </a:t>
            </a:r>
            <a:r>
              <a:rPr lang="en-US" dirty="0"/>
              <a:t>son </a:t>
            </a:r>
            <a:r>
              <a:rPr lang="en-US" dirty="0" err="1"/>
              <a:t>taux</a:t>
            </a:r>
            <a:r>
              <a:rPr lang="en-US" dirty="0"/>
              <a:t> de </a:t>
            </a:r>
            <a:r>
              <a:rPr lang="en-US" dirty="0" err="1"/>
              <a:t>glycémie</a:t>
            </a:r>
            <a:r>
              <a:rPr dirty="0"/>
              <a:t>.</a:t>
            </a:r>
          </a:p>
        </p:txBody>
      </p:sp>
      <p:sp>
        <p:nvSpPr>
          <p:cNvPr id="4" name="Slide Number Placeholder 3"/>
          <p:cNvSpPr>
            <a:spLocks noGrp="1"/>
          </p:cNvSpPr>
          <p:nvPr>
            <p:ph type="sldNum" sz="quarter" idx="10"/>
          </p:nvPr>
        </p:nvSpPr>
        <p:spPr/>
        <p:txBody>
          <a:bodyPr/>
          <a:lstStyle/>
          <a:p>
            <a:fld id="{BEF14A7D-F155-41DF-B356-CD1DD01E02CB}" type="slidenum">
              <a:rPr lang="en-US" smtClean="0"/>
              <a:pPr/>
              <a:t>29</a:t>
            </a:fld>
            <a:endParaRPr lang="fr-FR"/>
          </a:p>
        </p:txBody>
      </p:sp>
    </p:spTree>
    <p:extLst>
      <p:ext uri="{BB962C8B-B14F-4D97-AF65-F5344CB8AC3E}">
        <p14:creationId xmlns:p14="http://schemas.microsoft.com/office/powerpoint/2010/main" val="2519988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Ces questions ont pour objectif d'évaluer la familiarité de l'auditoire avec l'hypoglycémie et </a:t>
            </a:r>
            <a:r>
              <a:rPr lang="en-US" dirty="0"/>
              <a:t>la </a:t>
            </a:r>
            <a:r>
              <a:rPr dirty="0" err="1"/>
              <a:t>fréquence</a:t>
            </a:r>
            <a:r>
              <a:rPr dirty="0"/>
              <a:t> </a:t>
            </a:r>
            <a:r>
              <a:rPr lang="en-US" dirty="0"/>
              <a:t>à </a:t>
            </a:r>
            <a:r>
              <a:rPr lang="en-US" dirty="0" err="1"/>
              <a:t>laquelle</a:t>
            </a:r>
            <a:r>
              <a:rPr lang="en-US" dirty="0"/>
              <a:t> </a:t>
            </a:r>
            <a:r>
              <a:rPr lang="en-US" dirty="0" err="1"/>
              <a:t>l’information</a:t>
            </a:r>
            <a:r>
              <a:rPr lang="en-US" dirty="0"/>
              <a:t> </a:t>
            </a:r>
            <a:r>
              <a:rPr lang="en-US" dirty="0" err="1"/>
              <a:t>est</a:t>
            </a:r>
            <a:r>
              <a:rPr lang="en-US" dirty="0"/>
              <a:t> </a:t>
            </a:r>
            <a:r>
              <a:rPr lang="en-US" dirty="0" err="1"/>
              <a:t>communiquée</a:t>
            </a:r>
            <a:r>
              <a:rPr lang="en-US" baseline="0" dirty="0"/>
              <a:t> </a:t>
            </a:r>
            <a:r>
              <a:rPr lang="en-US" dirty="0"/>
              <a:t>aux </a:t>
            </a:r>
            <a:r>
              <a:rPr dirty="0"/>
              <a:t>patients.</a:t>
            </a:r>
          </a:p>
          <a:p>
            <a:endParaRPr lang="fr-FR" dirty="0"/>
          </a:p>
          <a:p>
            <a:r>
              <a:rPr dirty="0"/>
              <a:t>Réponses et remarques : </a:t>
            </a:r>
          </a:p>
          <a:p>
            <a:r>
              <a:rPr dirty="0"/>
              <a:t>1) a</a:t>
            </a:r>
          </a:p>
          <a:p>
            <a:r>
              <a:rPr dirty="0"/>
              <a:t>2) Il convient </a:t>
            </a:r>
            <a:r>
              <a:rPr dirty="0" err="1"/>
              <a:t>d'évaluer</a:t>
            </a:r>
            <a:r>
              <a:rPr dirty="0"/>
              <a:t> </a:t>
            </a:r>
            <a:r>
              <a:rPr lang="en-US" dirty="0" err="1"/>
              <a:t>tous</a:t>
            </a:r>
            <a:r>
              <a:rPr lang="en-US" dirty="0"/>
              <a:t> les </a:t>
            </a:r>
            <a:r>
              <a:rPr dirty="0"/>
              <a:t>patient</a:t>
            </a:r>
            <a:r>
              <a:rPr lang="en-US" dirty="0"/>
              <a:t>s</a:t>
            </a:r>
            <a:r>
              <a:rPr dirty="0"/>
              <a:t> qui </a:t>
            </a:r>
            <a:r>
              <a:rPr lang="en-US" dirty="0" err="1"/>
              <a:t>prennent</a:t>
            </a:r>
            <a:r>
              <a:rPr lang="en-US" dirty="0"/>
              <a:t> </a:t>
            </a:r>
            <a:r>
              <a:rPr dirty="0"/>
              <a:t>des </a:t>
            </a:r>
            <a:r>
              <a:rPr lang="en-US" dirty="0" err="1"/>
              <a:t>médicaments</a:t>
            </a:r>
            <a:r>
              <a:rPr lang="en-US" dirty="0"/>
              <a:t> </a:t>
            </a:r>
            <a:r>
              <a:rPr dirty="0"/>
              <a:t>l</a:t>
            </a:r>
            <a:r>
              <a:rPr lang="en-US" dirty="0"/>
              <a:t>es </a:t>
            </a:r>
            <a:r>
              <a:rPr dirty="0" err="1"/>
              <a:t>expos</a:t>
            </a:r>
            <a:r>
              <a:rPr lang="en-US" dirty="0" err="1"/>
              <a:t>a</a:t>
            </a:r>
            <a:r>
              <a:rPr dirty="0" err="1"/>
              <a:t>nt</a:t>
            </a:r>
            <a:r>
              <a:rPr dirty="0"/>
              <a:t> à un risque, </a:t>
            </a:r>
            <a:r>
              <a:rPr dirty="0" err="1"/>
              <a:t>c'est</a:t>
            </a:r>
            <a:r>
              <a:rPr dirty="0"/>
              <a:t>-à-dire </a:t>
            </a:r>
            <a:r>
              <a:rPr lang="en-US" b="0" baseline="0" dirty="0" err="1"/>
              <a:t>sulfamides</a:t>
            </a:r>
            <a:r>
              <a:rPr lang="en-US" b="0" baseline="0" dirty="0"/>
              <a:t>, glinides, et/ou </a:t>
            </a:r>
            <a:r>
              <a:rPr lang="en-US" b="0" baseline="0" dirty="0" err="1"/>
              <a:t>insuline</a:t>
            </a:r>
            <a:r>
              <a:rPr lang="en-US" b="0" baseline="0" dirty="0"/>
              <a:t>. </a:t>
            </a:r>
          </a:p>
          <a:p>
            <a:r>
              <a:rPr dirty="0"/>
              <a:t>3) Nous modifions en conséquence le plan de traitement. </a:t>
            </a:r>
            <a:r>
              <a:rPr lang="en-US" dirty="0" err="1"/>
              <a:t>Deux</a:t>
            </a:r>
            <a:r>
              <a:rPr lang="en-US" dirty="0"/>
              <a:t> </a:t>
            </a:r>
            <a:r>
              <a:rPr lang="en-US" dirty="0" err="1"/>
              <a:t>éléments</a:t>
            </a:r>
            <a:r>
              <a:rPr lang="en-US" dirty="0"/>
              <a:t> </a:t>
            </a:r>
            <a:r>
              <a:rPr lang="en-US" dirty="0" err="1"/>
              <a:t>sont</a:t>
            </a:r>
            <a:r>
              <a:rPr lang="en-US" dirty="0"/>
              <a:t> </a:t>
            </a:r>
            <a:r>
              <a:rPr lang="en-US" dirty="0" err="1"/>
              <a:t>importants</a:t>
            </a:r>
            <a:r>
              <a:rPr lang="en-US" dirty="0"/>
              <a:t> : la </a:t>
            </a:r>
            <a:r>
              <a:rPr dirty="0" err="1"/>
              <a:t>planification</a:t>
            </a:r>
            <a:r>
              <a:rPr dirty="0"/>
              <a:t> </a:t>
            </a:r>
            <a:r>
              <a:rPr lang="en-US" dirty="0"/>
              <a:t>et </a:t>
            </a:r>
            <a:r>
              <a:rPr lang="en-US" dirty="0" err="1"/>
              <a:t>s’assurer</a:t>
            </a:r>
            <a:r>
              <a:rPr lang="en-US" dirty="0"/>
              <a:t> </a:t>
            </a:r>
            <a:r>
              <a:rPr dirty="0"/>
              <a:t>que toute personne à </a:t>
            </a:r>
            <a:r>
              <a:rPr dirty="0" err="1"/>
              <a:t>risque</a:t>
            </a:r>
            <a:r>
              <a:rPr dirty="0"/>
              <a:t> </a:t>
            </a:r>
            <a:r>
              <a:rPr lang="en-US" dirty="0"/>
              <a:t>a </a:t>
            </a:r>
            <a:r>
              <a:rPr lang="en-US" dirty="0" err="1"/>
              <a:t>toujours</a:t>
            </a:r>
            <a:r>
              <a:rPr lang="en-US" dirty="0"/>
              <a:t> avec </a:t>
            </a:r>
            <a:r>
              <a:rPr dirty="0" err="1"/>
              <a:t>elle</a:t>
            </a:r>
            <a:r>
              <a:rPr dirty="0"/>
              <a:t> son traitement de l'hypoglycémie. Si elle le peut, il convient que la personne à </a:t>
            </a:r>
            <a:r>
              <a:rPr dirty="0" err="1"/>
              <a:t>risque</a:t>
            </a:r>
            <a:r>
              <a:rPr dirty="0"/>
              <a:t> </a:t>
            </a:r>
            <a:r>
              <a:rPr lang="en-US" dirty="0" err="1"/>
              <a:t>contrôl</a:t>
            </a:r>
            <a:r>
              <a:rPr dirty="0" err="1"/>
              <a:t>e</a:t>
            </a:r>
            <a:r>
              <a:rPr dirty="0"/>
              <a:t> son taux de glucose dans le sang avant le traitement et </a:t>
            </a:r>
            <a:r>
              <a:rPr lang="en-US" dirty="0" err="1"/>
              <a:t>en</a:t>
            </a:r>
            <a:r>
              <a:rPr lang="en-US" dirty="0"/>
              <a:t> </a:t>
            </a:r>
            <a:r>
              <a:rPr lang="en-US" dirty="0" err="1"/>
              <a:t>fasse</a:t>
            </a:r>
            <a:r>
              <a:rPr lang="en-US" dirty="0"/>
              <a:t> le </a:t>
            </a:r>
            <a:r>
              <a:rPr dirty="0" err="1"/>
              <a:t>suivi</a:t>
            </a:r>
            <a:r>
              <a:rPr lang="en-US" dirty="0"/>
              <a:t> après</a:t>
            </a:r>
            <a:r>
              <a:rPr dirty="0"/>
              <a:t>.</a:t>
            </a:r>
          </a:p>
          <a:p>
            <a:r>
              <a:rPr dirty="0"/>
              <a:t>Il convient que toute personne exposée au risque </a:t>
            </a:r>
            <a:r>
              <a:rPr dirty="0" err="1"/>
              <a:t>d'hypoglycémie</a:t>
            </a:r>
            <a:r>
              <a:rPr dirty="0"/>
              <a:t> </a:t>
            </a:r>
            <a:r>
              <a:rPr lang="en-US" dirty="0" err="1"/>
              <a:t>contrôl</a:t>
            </a:r>
            <a:r>
              <a:rPr dirty="0" err="1"/>
              <a:t>e</a:t>
            </a:r>
            <a:r>
              <a:rPr dirty="0"/>
              <a:t> son taux de glucose dans le sang avant de conduire. </a:t>
            </a:r>
          </a:p>
          <a:p>
            <a:r>
              <a:rPr dirty="0"/>
              <a:t>4) Il est </a:t>
            </a:r>
            <a:r>
              <a:rPr dirty="0" err="1"/>
              <a:t>recommandé</a:t>
            </a:r>
            <a:r>
              <a:rPr dirty="0"/>
              <a:t> </a:t>
            </a:r>
            <a:r>
              <a:rPr lang="en-US" dirty="0" err="1"/>
              <a:t>d’informer</a:t>
            </a:r>
            <a:r>
              <a:rPr lang="en-US" dirty="0"/>
              <a:t> </a:t>
            </a:r>
            <a:r>
              <a:rPr dirty="0"/>
              <a:t>les patients </a:t>
            </a:r>
            <a:r>
              <a:rPr lang="en-US" dirty="0"/>
              <a:t>sur la </a:t>
            </a:r>
            <a:r>
              <a:rPr lang="en-US" dirty="0" err="1"/>
              <a:t>meilleure</a:t>
            </a:r>
            <a:r>
              <a:rPr lang="en-US" dirty="0"/>
              <a:t> </a:t>
            </a:r>
            <a:r>
              <a:rPr lang="en-US" dirty="0" err="1"/>
              <a:t>méthode</a:t>
            </a:r>
            <a:r>
              <a:rPr lang="en-US" dirty="0"/>
              <a:t> de </a:t>
            </a:r>
            <a:r>
              <a:rPr lang="en-US" dirty="0" err="1"/>
              <a:t>gestion</a:t>
            </a:r>
            <a:r>
              <a:rPr lang="en-US" baseline="0" dirty="0"/>
              <a:t> de </a:t>
            </a:r>
            <a:r>
              <a:rPr dirty="0" err="1"/>
              <a:t>leur</a:t>
            </a:r>
            <a:r>
              <a:rPr dirty="0"/>
              <a:t> plan de traitement du diabète afin de contrôler le risque d'hypoglycémie. Les patients présentant un risque d'hypoglycémie </a:t>
            </a:r>
            <a:r>
              <a:rPr dirty="0" err="1"/>
              <a:t>peuvent</a:t>
            </a:r>
            <a:r>
              <a:rPr dirty="0"/>
              <a:t> </a:t>
            </a:r>
            <a:r>
              <a:rPr lang="en-US" dirty="0"/>
              <a:t>consulter </a:t>
            </a:r>
            <a:r>
              <a:rPr lang="en-US" dirty="0" err="1"/>
              <a:t>leur</a:t>
            </a:r>
            <a:r>
              <a:rPr lang="en-US" dirty="0"/>
              <a:t> </a:t>
            </a:r>
            <a:r>
              <a:rPr lang="en-US" dirty="0" err="1"/>
              <a:t>prestataire</a:t>
            </a:r>
            <a:r>
              <a:rPr lang="en-US" dirty="0"/>
              <a:t> de </a:t>
            </a:r>
            <a:r>
              <a:rPr lang="en-US" dirty="0" err="1"/>
              <a:t>soins</a:t>
            </a:r>
            <a:r>
              <a:rPr lang="en-US" dirty="0"/>
              <a:t> pour </a:t>
            </a:r>
            <a:r>
              <a:rPr lang="en-US" dirty="0" err="1"/>
              <a:t>recevoir</a:t>
            </a:r>
            <a:r>
              <a:rPr lang="en-US" dirty="0"/>
              <a:t> des </a:t>
            </a:r>
            <a:r>
              <a:rPr lang="en-US" dirty="0" err="1"/>
              <a:t>recommandations</a:t>
            </a:r>
            <a:r>
              <a:rPr lang="en-US" baseline="0" dirty="0"/>
              <a:t> sur </a:t>
            </a:r>
            <a:r>
              <a:rPr lang="en-US" dirty="0"/>
              <a:t>des </a:t>
            </a:r>
            <a:r>
              <a:rPr dirty="0" err="1"/>
              <a:t>traitements</a:t>
            </a:r>
            <a:r>
              <a:rPr dirty="0"/>
              <a:t> </a:t>
            </a:r>
            <a:r>
              <a:rPr lang="en-US" dirty="0"/>
              <a:t>qui </a:t>
            </a:r>
            <a:r>
              <a:rPr lang="en-US" dirty="0" err="1"/>
              <a:t>prennent</a:t>
            </a:r>
            <a:r>
              <a:rPr lang="en-US" dirty="0"/>
              <a:t> </a:t>
            </a:r>
            <a:r>
              <a:rPr lang="en-US" dirty="0" err="1"/>
              <a:t>en</a:t>
            </a:r>
            <a:r>
              <a:rPr lang="en-US" dirty="0"/>
              <a:t> </a:t>
            </a:r>
            <a:r>
              <a:rPr dirty="0" err="1"/>
              <a:t>compte</a:t>
            </a:r>
            <a:r>
              <a:rPr dirty="0"/>
              <a:t> </a:t>
            </a:r>
            <a:r>
              <a:rPr dirty="0" err="1"/>
              <a:t>le</a:t>
            </a:r>
            <a:r>
              <a:rPr lang="en-US" dirty="0" err="1"/>
              <a:t>ur</a:t>
            </a:r>
            <a:r>
              <a:rPr dirty="0" err="1"/>
              <a:t>s</a:t>
            </a:r>
            <a:r>
              <a:rPr dirty="0"/>
              <a:t> symptômes, mode de vie et </a:t>
            </a:r>
            <a:r>
              <a:rPr dirty="0" err="1"/>
              <a:t>risque</a:t>
            </a:r>
            <a:r>
              <a:rPr dirty="0"/>
              <a:t> </a:t>
            </a:r>
            <a:r>
              <a:rPr dirty="0" err="1"/>
              <a:t>d'hypoglycémie</a:t>
            </a:r>
            <a:r>
              <a:rPr dirty="0"/>
              <a:t>.</a:t>
            </a:r>
          </a:p>
        </p:txBody>
      </p:sp>
      <p:sp>
        <p:nvSpPr>
          <p:cNvPr id="4" name="Slide Number Placeholder 3"/>
          <p:cNvSpPr>
            <a:spLocks noGrp="1"/>
          </p:cNvSpPr>
          <p:nvPr>
            <p:ph type="sldNum" sz="quarter" idx="10"/>
          </p:nvPr>
        </p:nvSpPr>
        <p:spPr/>
        <p:txBody>
          <a:bodyPr/>
          <a:lstStyle/>
          <a:p>
            <a:fld id="{BEF14A7D-F155-41DF-B356-CD1DD01E02CB}" type="slidenum">
              <a:rPr lang="en-US" smtClean="0"/>
              <a:pPr/>
              <a:t>3</a:t>
            </a:fld>
            <a:endParaRPr lang="fr-FR"/>
          </a:p>
        </p:txBody>
      </p:sp>
    </p:spTree>
    <p:extLst>
      <p:ext uri="{BB962C8B-B14F-4D97-AF65-F5344CB8AC3E}">
        <p14:creationId xmlns:p14="http://schemas.microsoft.com/office/powerpoint/2010/main" val="3766576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diapositive décrit la sécrétion d'insuline normale et comment elle réagit à l'ingestion de nourriture pendant la période d'absorption. </a:t>
            </a:r>
            <a:endParaRPr lang="fr-FR" baseline="0" dirty="0"/>
          </a:p>
          <a:p>
            <a:pPr marL="172924" indent="-172924">
              <a:buFont typeface="Arial" panose="020B0604020202020204" pitchFamily="34" charset="0"/>
              <a:buChar char="•"/>
            </a:pPr>
            <a:r>
              <a:rPr dirty="0"/>
              <a:t>La zone verte indique les profils d'action de l'</a:t>
            </a:r>
            <a:r>
              <a:rPr lang="en-US" b="0" u="none" baseline="0" dirty="0"/>
              <a:t>insuline dans la circulation d'une personne qui mange trois repas par jours et la zone orange indique l'heure post-prandiale à laquelle le glucose est absorbé par l'intestin et arrive dans les tissus sous l'action de l'insuline. </a:t>
            </a:r>
            <a:r>
              <a:rPr dirty="0"/>
              <a:t>Notez qu'il s'agit d'une courbe représentative ; chaque personne est différente et peut présenter des pics et une durée d'action de l'insuline différents. </a:t>
            </a:r>
          </a:p>
          <a:p>
            <a:pPr marL="172924" indent="-172924">
              <a:buFont typeface="Arial" panose="020B0604020202020204" pitchFamily="34" charset="0"/>
              <a:buChar char="•"/>
            </a:pPr>
            <a:r>
              <a:rPr lang="en-US" dirty="0"/>
              <a:t>Avec </a:t>
            </a:r>
            <a:r>
              <a:rPr dirty="0" err="1"/>
              <a:t>une</a:t>
            </a:r>
            <a:r>
              <a:rPr dirty="0"/>
              <a:t> physiologie normale, la sécrétion d'insuline reflète l'ingestion de nourriture quotidienne, y compris pendant </a:t>
            </a:r>
            <a:r>
              <a:rPr lang="en-US" dirty="0" err="1"/>
              <a:t>toute</a:t>
            </a:r>
            <a:r>
              <a:rPr lang="en-US" dirty="0"/>
              <a:t> </a:t>
            </a:r>
            <a:r>
              <a:rPr dirty="0"/>
              <a:t>la période d'absorption.</a:t>
            </a:r>
          </a:p>
          <a:p>
            <a:pPr marL="172924" indent="-172924">
              <a:buFont typeface="Arial" panose="020B0604020202020204" pitchFamily="34" charset="0"/>
              <a:buChar char="•"/>
            </a:pPr>
            <a:r>
              <a:rPr dirty="0"/>
              <a:t>Le profil d'insuline classique présente un niveau basal qui s'élève pendant les repas. Quand les caractéristiques physiologiques sont défaillantes en raison d'une diminution de la sécrétion d'insuline, </a:t>
            </a:r>
            <a:r>
              <a:rPr lang="en-US" dirty="0" err="1"/>
              <a:t>il</a:t>
            </a:r>
            <a:r>
              <a:rPr lang="en-US" dirty="0"/>
              <a:t> </a:t>
            </a:r>
            <a:r>
              <a:rPr lang="en-US" dirty="0" err="1"/>
              <a:t>faut</a:t>
            </a:r>
            <a:r>
              <a:rPr lang="en-US" dirty="0"/>
              <a:t> </a:t>
            </a:r>
            <a:r>
              <a:rPr dirty="0"/>
              <a:t>les remplacer.</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30</a:t>
            </a:fld>
            <a:endParaRPr lang="fr-FR">
              <a:solidFill>
                <a:prstClr val="black"/>
              </a:solidFill>
              <a:latin typeface="Calibri"/>
            </a:endParaRPr>
          </a:p>
        </p:txBody>
      </p:sp>
    </p:spTree>
    <p:extLst>
      <p:ext uri="{BB962C8B-B14F-4D97-AF65-F5344CB8AC3E}">
        <p14:creationId xmlns:p14="http://schemas.microsoft.com/office/powerpoint/2010/main" val="2151777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diapositive décrit la sécrétion d'insuline normale et comment elle réagit à l'ingestion de nourriture pendant la période d'absorption. </a:t>
            </a:r>
            <a:endParaRPr lang="fr-FR" baseline="0" dirty="0"/>
          </a:p>
          <a:p>
            <a:pPr marL="172924" indent="-172924">
              <a:buFont typeface="Arial" panose="020B0604020202020204" pitchFamily="34" charset="0"/>
              <a:buChar char="•"/>
            </a:pPr>
            <a:r>
              <a:rPr dirty="0"/>
              <a:t>La zone verte indique les profils d'action de l'</a:t>
            </a:r>
            <a:r>
              <a:rPr lang="en-US" b="0" u="none" baseline="0" dirty="0"/>
              <a:t>insuline dans la circulation d'une personne qui mange trois repas par jours et la zone orange indique l'heure post-prandiale à laquelle le glucose est absorbé par l'intestin et arrive dans les tissus sous l'action de l'insuline. </a:t>
            </a:r>
            <a:r>
              <a:rPr dirty="0"/>
              <a:t>Notez qu'il s'agit d'une courbe représentative ; chaque personne est différente et peut présenter des pics et une durée d'action de l'insuline différents. </a:t>
            </a:r>
          </a:p>
          <a:p>
            <a:pPr marL="172924" indent="-172924">
              <a:buFont typeface="Arial" panose="020B0604020202020204" pitchFamily="34" charset="0"/>
              <a:buChar char="•"/>
            </a:pPr>
            <a:r>
              <a:rPr lang="en-US" dirty="0"/>
              <a:t>Avec </a:t>
            </a:r>
            <a:r>
              <a:rPr dirty="0" err="1"/>
              <a:t>une</a:t>
            </a:r>
            <a:r>
              <a:rPr dirty="0"/>
              <a:t> physiologie normale, la sécrétion d'insuline reflète l'ingestion de nourriture quotidienne, y compris pendant </a:t>
            </a:r>
            <a:r>
              <a:rPr lang="en-US" dirty="0" err="1"/>
              <a:t>toute</a:t>
            </a:r>
            <a:r>
              <a:rPr lang="en-US" dirty="0"/>
              <a:t> </a:t>
            </a:r>
            <a:r>
              <a:rPr dirty="0"/>
              <a:t>la période d'absorption.</a:t>
            </a:r>
          </a:p>
          <a:p>
            <a:pPr marL="172924" indent="-172924">
              <a:buFont typeface="Arial" panose="020B0604020202020204" pitchFamily="34" charset="0"/>
              <a:buChar char="•"/>
            </a:pPr>
            <a:r>
              <a:rPr dirty="0"/>
              <a:t>Le profil d'insuline classique présente un niveau basal qui s'élève pendant les repas. Quand les caractéristiques physiologiques sont défaillantes en raison d'une diminution de la sécrétion d'insuline, </a:t>
            </a:r>
            <a:r>
              <a:rPr lang="en-US" dirty="0" err="1"/>
              <a:t>il</a:t>
            </a:r>
            <a:r>
              <a:rPr lang="en-US" dirty="0"/>
              <a:t> </a:t>
            </a:r>
            <a:r>
              <a:rPr lang="en-US" dirty="0" err="1"/>
              <a:t>faut</a:t>
            </a:r>
            <a:r>
              <a:rPr lang="en-US" dirty="0"/>
              <a:t> </a:t>
            </a:r>
            <a:r>
              <a:rPr dirty="0"/>
              <a:t>les remplacer.</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31</a:t>
            </a:fld>
            <a:endParaRPr lang="fr-FR">
              <a:solidFill>
                <a:prstClr val="black"/>
              </a:solidFill>
              <a:latin typeface="Calibri"/>
            </a:endParaRPr>
          </a:p>
        </p:txBody>
      </p:sp>
    </p:spTree>
    <p:extLst>
      <p:ext uri="{BB962C8B-B14F-4D97-AF65-F5344CB8AC3E}">
        <p14:creationId xmlns:p14="http://schemas.microsoft.com/office/powerpoint/2010/main" val="3846240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diapositive décrit la sécrétion d'insuline normale et comment elle réagit à l'ingestion de nourriture pendant la période d'absorption. </a:t>
            </a:r>
            <a:endParaRPr lang="fr-FR" baseline="0" dirty="0"/>
          </a:p>
          <a:p>
            <a:pPr marL="172924" indent="-172924">
              <a:buFont typeface="Arial" panose="020B0604020202020204" pitchFamily="34" charset="0"/>
              <a:buChar char="•"/>
            </a:pPr>
            <a:r>
              <a:rPr dirty="0"/>
              <a:t>La zone verte indique les profils d'action de l'</a:t>
            </a:r>
            <a:r>
              <a:rPr lang="en-US" b="0" u="none" baseline="0" dirty="0"/>
              <a:t>insuline dans la circulation d'une personne qui mange trois repas par jours et la zone orange indique l'heure post-prandiale à laquelle le glucose est absorbé par l'intestin et arrive dans les tissus sous l'action de l'insuline. </a:t>
            </a:r>
            <a:r>
              <a:rPr dirty="0"/>
              <a:t>Notez qu'il s'agit d'une courbe représentative ; chaque personne est différente et peut présenter des pics et une durée d'action de l'insuline différents. </a:t>
            </a:r>
          </a:p>
          <a:p>
            <a:pPr marL="172924" indent="-172924">
              <a:buFont typeface="Arial" panose="020B0604020202020204" pitchFamily="34" charset="0"/>
              <a:buChar char="•"/>
            </a:pPr>
            <a:r>
              <a:rPr lang="en-US" dirty="0"/>
              <a:t>Avec </a:t>
            </a:r>
            <a:r>
              <a:rPr dirty="0" err="1"/>
              <a:t>une</a:t>
            </a:r>
            <a:r>
              <a:rPr dirty="0"/>
              <a:t> physiologie normale, la sécrétion d'insuline reflète l'ingestion de nourriture quotidienne, y compris pendant </a:t>
            </a:r>
            <a:r>
              <a:rPr lang="en-US" dirty="0" err="1"/>
              <a:t>toute</a:t>
            </a:r>
            <a:r>
              <a:rPr lang="en-US" dirty="0"/>
              <a:t> </a:t>
            </a:r>
            <a:r>
              <a:rPr dirty="0"/>
              <a:t>la période d'absorption.</a:t>
            </a:r>
          </a:p>
          <a:p>
            <a:pPr marL="172924" indent="-172924">
              <a:buFont typeface="Arial" panose="020B0604020202020204" pitchFamily="34" charset="0"/>
              <a:buChar char="•"/>
            </a:pPr>
            <a:r>
              <a:rPr dirty="0"/>
              <a:t>Le profil d'insuline classique présente un niveau basal qui s'élève pendant les repas. Quand les caractéristiques physiologiques sont défaillantes en raison d'une diminution de la sécrétion d'insuline, </a:t>
            </a:r>
            <a:r>
              <a:rPr lang="en-US" dirty="0" err="1"/>
              <a:t>il</a:t>
            </a:r>
            <a:r>
              <a:rPr lang="en-US" dirty="0"/>
              <a:t> </a:t>
            </a:r>
            <a:r>
              <a:rPr lang="en-US" dirty="0" err="1"/>
              <a:t>faut</a:t>
            </a:r>
            <a:r>
              <a:rPr lang="en-US" dirty="0"/>
              <a:t> </a:t>
            </a:r>
            <a:r>
              <a:rPr dirty="0"/>
              <a:t>les remplacer.</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32</a:t>
            </a:fld>
            <a:endParaRPr lang="fr-FR">
              <a:solidFill>
                <a:prstClr val="black"/>
              </a:solidFill>
              <a:latin typeface="Calibri"/>
            </a:endParaRPr>
          </a:p>
        </p:txBody>
      </p:sp>
    </p:spTree>
    <p:extLst>
      <p:ext uri="{BB962C8B-B14F-4D97-AF65-F5344CB8AC3E}">
        <p14:creationId xmlns:p14="http://schemas.microsoft.com/office/powerpoint/2010/main" val="719790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diapositive décrit la sécrétion d'insuline normale et comment elle réagit à l'ingestion de nourriture pendant la période d'absorption. </a:t>
            </a:r>
            <a:endParaRPr lang="fr-FR" baseline="0" dirty="0"/>
          </a:p>
          <a:p>
            <a:pPr marL="172924" indent="-172924">
              <a:buFont typeface="Arial" panose="020B0604020202020204" pitchFamily="34" charset="0"/>
              <a:buChar char="•"/>
            </a:pPr>
            <a:r>
              <a:rPr dirty="0"/>
              <a:t>La zone verte indique les profils d'action de l'</a:t>
            </a:r>
            <a:r>
              <a:rPr lang="en-US" b="0" u="none" baseline="0" dirty="0"/>
              <a:t>insuline dans la circulation d'une personne qui mange trois repas par jours et la zone orange indique l'heure post-prandiale à laquelle le glucose est absorbé par l'intestin et arrive dans les tissus sous l'action de l'insuline. </a:t>
            </a:r>
            <a:r>
              <a:rPr dirty="0"/>
              <a:t>Notez qu'il s'agit d'une courbe représentative ; chaque personne est différente et peut présenter des pics et une durée d'action de l'insuline différents. </a:t>
            </a:r>
          </a:p>
          <a:p>
            <a:pPr marL="172924" indent="-172924">
              <a:buFont typeface="Arial" panose="020B0604020202020204" pitchFamily="34" charset="0"/>
              <a:buChar char="•"/>
            </a:pPr>
            <a:r>
              <a:rPr lang="en-US" dirty="0"/>
              <a:t>Avec </a:t>
            </a:r>
            <a:r>
              <a:rPr dirty="0" err="1"/>
              <a:t>une</a:t>
            </a:r>
            <a:r>
              <a:rPr dirty="0"/>
              <a:t> physiologie normale, la sécrétion d'insuline reflète l'ingestion de nourriture quotidienne, y compris pendant </a:t>
            </a:r>
            <a:r>
              <a:rPr lang="en-US" dirty="0" err="1"/>
              <a:t>toute</a:t>
            </a:r>
            <a:r>
              <a:rPr lang="en-US" dirty="0"/>
              <a:t> </a:t>
            </a:r>
            <a:r>
              <a:rPr dirty="0"/>
              <a:t>la période d'absorption.</a:t>
            </a:r>
          </a:p>
          <a:p>
            <a:pPr marL="172924" indent="-172924">
              <a:buFont typeface="Arial" panose="020B0604020202020204" pitchFamily="34" charset="0"/>
              <a:buChar char="•"/>
            </a:pPr>
            <a:r>
              <a:rPr dirty="0"/>
              <a:t>Le profil d'insuline classique présente un niveau basal qui s'élève pendant les repas. Quand les caractéristiques physiologiques sont défaillantes en raison d'une diminution de la sécrétion d'insuline, </a:t>
            </a:r>
            <a:r>
              <a:rPr lang="en-US" dirty="0" err="1"/>
              <a:t>il</a:t>
            </a:r>
            <a:r>
              <a:rPr lang="en-US" dirty="0"/>
              <a:t> </a:t>
            </a:r>
            <a:r>
              <a:rPr lang="en-US" dirty="0" err="1"/>
              <a:t>faut</a:t>
            </a:r>
            <a:r>
              <a:rPr lang="en-US" dirty="0"/>
              <a:t> </a:t>
            </a:r>
            <a:r>
              <a:rPr dirty="0"/>
              <a:t>les remplacer.</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33</a:t>
            </a:fld>
            <a:endParaRPr lang="fr-FR">
              <a:solidFill>
                <a:prstClr val="black"/>
              </a:solidFill>
              <a:latin typeface="Calibri"/>
            </a:endParaRPr>
          </a:p>
        </p:txBody>
      </p:sp>
    </p:spTree>
    <p:extLst>
      <p:ext uri="{BB962C8B-B14F-4D97-AF65-F5344CB8AC3E}">
        <p14:creationId xmlns:p14="http://schemas.microsoft.com/office/powerpoint/2010/main" val="271945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diapositive décrit la sécrétion d'insuline normale et comment elle réagit à l'ingestion de nourriture pendant la période d'absorption. </a:t>
            </a:r>
            <a:endParaRPr lang="fr-FR" baseline="0" dirty="0"/>
          </a:p>
          <a:p>
            <a:pPr marL="172924" indent="-172924">
              <a:buFont typeface="Arial" panose="020B0604020202020204" pitchFamily="34" charset="0"/>
              <a:buChar char="•"/>
            </a:pPr>
            <a:r>
              <a:rPr dirty="0"/>
              <a:t>La zone verte indique les profils d'action de l'</a:t>
            </a:r>
            <a:r>
              <a:rPr lang="en-US" b="0" u="none" baseline="0" dirty="0"/>
              <a:t>insuline dans la circulation d'une personne qui mange trois repas par jours et la zone orange indique l'heure post-prandiale à laquelle le glucose est absorbé par l'intestin et arrive dans les tissus sous l'action de l'insuline. </a:t>
            </a:r>
            <a:r>
              <a:rPr dirty="0"/>
              <a:t>Notez qu'il s'agit d'une courbe représentative ; chaque personne est différente et peut présenter des pics et une durée d'action de l'insuline différents. </a:t>
            </a:r>
          </a:p>
          <a:p>
            <a:pPr marL="172924" indent="-172924">
              <a:buFont typeface="Arial" panose="020B0604020202020204" pitchFamily="34" charset="0"/>
              <a:buChar char="•"/>
            </a:pPr>
            <a:r>
              <a:rPr lang="en-US" dirty="0"/>
              <a:t>Avec </a:t>
            </a:r>
            <a:r>
              <a:rPr dirty="0" err="1"/>
              <a:t>une</a:t>
            </a:r>
            <a:r>
              <a:rPr dirty="0"/>
              <a:t> physiologie normale, la sécrétion d'insuline reflète l'ingestion de nourriture quotidienne, y compris pendant </a:t>
            </a:r>
            <a:r>
              <a:rPr lang="en-US" dirty="0" err="1"/>
              <a:t>toute</a:t>
            </a:r>
            <a:r>
              <a:rPr lang="en-US" dirty="0"/>
              <a:t> </a:t>
            </a:r>
            <a:r>
              <a:rPr dirty="0"/>
              <a:t>la période d'absorption.</a:t>
            </a:r>
          </a:p>
          <a:p>
            <a:pPr marL="172924" indent="-172924">
              <a:buFont typeface="Arial" panose="020B0604020202020204" pitchFamily="34" charset="0"/>
              <a:buChar char="•"/>
            </a:pPr>
            <a:r>
              <a:rPr dirty="0"/>
              <a:t>Le profil d'insuline classique présente un niveau basal qui s'élève pendant les repas. Quand les caractéristiques physiologiques sont défaillantes en raison d'une diminution de la sécrétion d'insuline, </a:t>
            </a:r>
            <a:r>
              <a:rPr lang="en-US" dirty="0" err="1"/>
              <a:t>il</a:t>
            </a:r>
            <a:r>
              <a:rPr lang="en-US" dirty="0"/>
              <a:t> </a:t>
            </a:r>
            <a:r>
              <a:rPr lang="en-US" dirty="0" err="1"/>
              <a:t>faut</a:t>
            </a:r>
            <a:r>
              <a:rPr lang="en-US" dirty="0"/>
              <a:t> </a:t>
            </a:r>
            <a:r>
              <a:rPr dirty="0"/>
              <a:t>les remplacer.</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34</a:t>
            </a:fld>
            <a:endParaRPr lang="fr-FR">
              <a:solidFill>
                <a:prstClr val="black"/>
              </a:solidFill>
              <a:latin typeface="Calibri"/>
            </a:endParaRPr>
          </a:p>
        </p:txBody>
      </p:sp>
    </p:spTree>
    <p:extLst>
      <p:ext uri="{BB962C8B-B14F-4D97-AF65-F5344CB8AC3E}">
        <p14:creationId xmlns:p14="http://schemas.microsoft.com/office/powerpoint/2010/main" val="4141770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38257938" indent="-37796806">
              <a:defRPr sz="2400">
                <a:solidFill>
                  <a:schemeClr val="tx1"/>
                </a:solidFill>
                <a:latin typeface="Arial" panose="020B0604020202020204" pitchFamily="34" charset="0"/>
                <a:ea typeface="MS PGothic" panose="020B0600070205080204" pitchFamily="34" charset="-128"/>
              </a:defRPr>
            </a:lvl2pPr>
            <a:lvl3pPr marL="1152830" indent="-230566">
              <a:defRPr sz="2400">
                <a:solidFill>
                  <a:schemeClr val="tx1"/>
                </a:solidFill>
                <a:latin typeface="Arial" panose="020B0604020202020204" pitchFamily="34" charset="0"/>
                <a:ea typeface="MS PGothic" panose="020B0600070205080204" pitchFamily="34" charset="-128"/>
              </a:defRPr>
            </a:lvl3pPr>
            <a:lvl4pPr marL="1613962" indent="-230566">
              <a:defRPr sz="2400">
                <a:solidFill>
                  <a:schemeClr val="tx1"/>
                </a:solidFill>
                <a:latin typeface="Arial" panose="020B0604020202020204" pitchFamily="34" charset="0"/>
                <a:ea typeface="MS PGothic" panose="020B0600070205080204" pitchFamily="34" charset="-128"/>
              </a:defRPr>
            </a:lvl4pPr>
            <a:lvl5pPr marL="2075094" indent="-230566">
              <a:defRPr sz="2400">
                <a:solidFill>
                  <a:schemeClr val="tx1"/>
                </a:solidFill>
                <a:latin typeface="Arial" panose="020B0604020202020204" pitchFamily="34" charset="0"/>
                <a:ea typeface="MS PGothic" panose="020B0600070205080204" pitchFamily="34" charset="-128"/>
              </a:defRPr>
            </a:lvl5pPr>
            <a:lvl6pPr marL="2536226"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97357"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58489"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19621"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461132">
              <a:defRPr/>
            </a:pPr>
            <a:fld id="{8CB7E2EF-E376-46FC-BA45-06CD47A00232}" type="slidenum">
              <a:rPr lang="en-US" altLang="en-US" sz="1200">
                <a:solidFill>
                  <a:prstClr val="black"/>
                </a:solidFill>
                <a:latin typeface="Calibri" panose="020F0502020204030204" pitchFamily="34" charset="0"/>
              </a:rPr>
              <a:pPr defTabSz="461132">
                <a:defRPr/>
              </a:pPr>
              <a:t>35</a:t>
            </a:fld>
            <a:endParaRPr lang="fr-FR" altLang="en-US" sz="1200">
              <a:solidFill>
                <a:prstClr val="black"/>
              </a:solidFill>
              <a:latin typeface="Calibri" panose="020F0502020204030204" pitchFamily="34" charset="0"/>
            </a:endParaRPr>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lIns="91265" tIns="44832" rIns="91265" bIns="44832"/>
          <a:lstStyle/>
          <a:p>
            <a:pPr>
              <a:spcBef>
                <a:spcPct val="0"/>
              </a:spcBef>
            </a:pPr>
            <a:r>
              <a:rPr lang="en-US" altLang="en-US" dirty="0">
                <a:latin typeface="Times New Roman" panose="02020603050405020304" pitchFamily="18" charset="0"/>
              </a:rPr>
              <a:t>Différents types d'analogues de l'insuline présentent des profils pharmacocinétiques variables. Toutefois, il est reconnu qu'il existe des réponses individuelles très différentes à l'action de chaque type d'insuline. En outre, dans les situations réelles, les courbes pharmacocinétiques peuvent varier par rapport aux graphiques « idéaux », en fonction du site d'injection, du dosage, des caractéristiques individuelles du patient, etc. </a:t>
            </a:r>
          </a:p>
          <a:p>
            <a:pPr>
              <a:spcBef>
                <a:spcPct val="0"/>
              </a:spcBef>
            </a:pPr>
            <a:endParaRPr lang="fr-FR" altLang="en-US" dirty="0">
              <a:latin typeface="Times New Roman" panose="02020603050405020304" pitchFamily="18" charset="0"/>
            </a:endParaRPr>
          </a:p>
          <a:p>
            <a:pPr>
              <a:spcBef>
                <a:spcPct val="0"/>
              </a:spcBef>
            </a:pPr>
            <a:r>
              <a:rPr lang="en-US" altLang="en-US" dirty="0">
                <a:latin typeface="Times New Roman" panose="02020603050405020304" pitchFamily="18" charset="0"/>
              </a:rPr>
              <a:t>Remarques supplémentaires :</a:t>
            </a:r>
          </a:p>
          <a:p>
            <a:pPr>
              <a:spcBef>
                <a:spcPct val="0"/>
              </a:spcBef>
            </a:pPr>
            <a:r>
              <a:rPr lang="en-US" altLang="en-US" dirty="0">
                <a:latin typeface="Times New Roman" panose="02020603050405020304" pitchFamily="18" charset="0"/>
              </a:rPr>
              <a:t>-Les types d'insuline, les notices, etc. peuvent varier selon les zones géographiques.</a:t>
            </a:r>
          </a:p>
          <a:p>
            <a:pPr>
              <a:spcBef>
                <a:spcPct val="0"/>
              </a:spcBef>
            </a:pPr>
            <a:r>
              <a:rPr lang="en-CA" altLang="en-US" baseline="0" dirty="0">
                <a:latin typeface="Times New Roman" panose="02020603050405020304" pitchFamily="18" charset="0"/>
              </a:rPr>
              <a:t>-Dans la pratique, pour la plupart des patients atteints de diabète de type 2, la glargine U300 et le detemir peuvent tous deux fournir un remplacement basal suffisant avec une injection </a:t>
            </a:r>
            <a:r>
              <a:rPr lang="en-CA" altLang="en-US" baseline="0" dirty="0" err="1">
                <a:latin typeface="Times New Roman" panose="02020603050405020304" pitchFamily="18" charset="0"/>
              </a:rPr>
              <a:t>quotidienne</a:t>
            </a:r>
            <a:r>
              <a:rPr lang="en-CA" altLang="en-US" baseline="0" dirty="0">
                <a:latin typeface="Times New Roman" panose="02020603050405020304" pitchFamily="18" charset="0"/>
              </a:rPr>
              <a:t>, mais de nombreux patients avec un </a:t>
            </a:r>
            <a:r>
              <a:rPr lang="en-CA" altLang="en-US" baseline="0" dirty="0" err="1">
                <a:latin typeface="Times New Roman" panose="02020603050405020304" pitchFamily="18" charset="0"/>
              </a:rPr>
              <a:t>diabète</a:t>
            </a:r>
            <a:r>
              <a:rPr lang="en-CA" altLang="en-US" baseline="0" dirty="0">
                <a:latin typeface="Times New Roman" panose="02020603050405020304" pitchFamily="18" charset="0"/>
              </a:rPr>
              <a:t> de type 1 requièrent deux injections de detemir pour obtenir le même effet qu'une injection de glargine. </a:t>
            </a:r>
            <a:endParaRPr lang="fr-FR" altLang="en-US" baseline="0" dirty="0">
              <a:latin typeface="Times New Roman" panose="02020603050405020304" pitchFamily="18" charset="0"/>
            </a:endParaRPr>
          </a:p>
          <a:p>
            <a:pPr>
              <a:spcBef>
                <a:spcPct val="0"/>
              </a:spcBef>
            </a:pPr>
            <a:r>
              <a:rPr lang="en-US" altLang="en-US" baseline="0" dirty="0">
                <a:latin typeface="Times New Roman" panose="02020603050405020304" pitchFamily="18" charset="0"/>
              </a:rPr>
              <a:t>-Les insulines plus récentes telles que le Fiasp peuvent présenter une action légèrement plus rapide mais ne donnent toutefois de meilleurs résultats que si elles sont injectées avant le repas, afin que les niveaux d'insuline soient suffisants pour l'influx de glucose pendant le repas.</a:t>
            </a:r>
            <a:endParaRPr lang="fr-FR" altLang="en-US" b="0" u="none" dirty="0">
              <a:latin typeface="Times New Roman" panose="02020603050405020304" pitchFamily="18" charset="0"/>
            </a:endParaRPr>
          </a:p>
        </p:txBody>
      </p:sp>
    </p:spTree>
    <p:extLst>
      <p:ext uri="{BB962C8B-B14F-4D97-AF65-F5344CB8AC3E}">
        <p14:creationId xmlns:p14="http://schemas.microsoft.com/office/powerpoint/2010/main" val="32569216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Cette série de diapositives met en évidence les risques d'hypoglycémie respectifs de régimes d'insuline spécifiques (qui représentent </a:t>
            </a:r>
            <a:r>
              <a:rPr dirty="0" err="1"/>
              <a:t>quelques</a:t>
            </a:r>
            <a:r>
              <a:rPr dirty="0"/>
              <a:t> régimes </a:t>
            </a:r>
            <a:r>
              <a:rPr lang="en-US" dirty="0" err="1"/>
              <a:t>seulement</a:t>
            </a:r>
            <a:r>
              <a:rPr lang="en-US" dirty="0"/>
              <a:t> </a:t>
            </a:r>
            <a:r>
              <a:rPr dirty="0" err="1"/>
              <a:t>parmi</a:t>
            </a:r>
            <a:r>
              <a:rPr dirty="0"/>
              <a:t> les nombreux régimes suivis par les patients). </a:t>
            </a:r>
            <a:r>
              <a:rPr lang="en-US" b="0" u="none" baseline="0" dirty="0"/>
              <a:t>La zone verte indique le profil d'insuline dans le plasma idéal pour une personne qui mange trois repas par jour et l'action de l'insuline exogène est dessinée en noir. La couleur rouge indique les zones dans lesquelles l'insuline issue de l'insuline exogène est supérieure à ce qui est requis, avec </a:t>
            </a:r>
            <a:r>
              <a:rPr lang="en-US" b="0" u="none" baseline="0" dirty="0" err="1"/>
              <a:t>risque</a:t>
            </a:r>
            <a:r>
              <a:rPr lang="en-US" b="0" u="none" baseline="0" dirty="0"/>
              <a:t> d'hypoglycémie. </a:t>
            </a:r>
          </a:p>
          <a:p>
            <a:pPr marL="172924" indent="-172924">
              <a:buFont typeface="Arial" panose="020B0604020202020204" pitchFamily="34" charset="0"/>
              <a:buChar char="•"/>
            </a:pPr>
            <a:r>
              <a:rPr lang="en-US" b="0" u="none" baseline="0" dirty="0"/>
              <a:t>En raison de l'absorption variable et d'un effet de pic, l'insuline NPH présente des périodes de risque d'hypoglycémie plus élevées.</a:t>
            </a:r>
          </a:p>
          <a:p>
            <a:pPr marL="172924" indent="-172924">
              <a:buFont typeface="Arial" panose="020B0604020202020204" pitchFamily="34" charset="0"/>
              <a:buChar char="•"/>
            </a:pPr>
            <a:r>
              <a:rPr lang="en-US" b="0" u="none" baseline="0" dirty="0"/>
              <a:t>Les patients </a:t>
            </a:r>
            <a:r>
              <a:rPr lang="en-US" b="0" u="none" baseline="0" dirty="0" err="1"/>
              <a:t>peuvent</a:t>
            </a:r>
            <a:r>
              <a:rPr lang="en-US" b="0" u="none" baseline="0" dirty="0"/>
              <a:t> </a:t>
            </a:r>
            <a:r>
              <a:rPr lang="en-US" b="0" u="none" baseline="0" dirty="0" err="1"/>
              <a:t>envisager</a:t>
            </a:r>
            <a:r>
              <a:rPr lang="en-US" b="0" u="none" baseline="0" dirty="0"/>
              <a:t> de </a:t>
            </a:r>
            <a:r>
              <a:rPr lang="en-US" b="0" u="none" baseline="0" dirty="0" err="1"/>
              <a:t>consommer</a:t>
            </a:r>
            <a:r>
              <a:rPr lang="en-US" b="0" u="none" baseline="0" dirty="0"/>
              <a:t> un </a:t>
            </a:r>
            <a:r>
              <a:rPr lang="en-US" b="0" u="none" baseline="0" dirty="0" err="1"/>
              <a:t>en-cas</a:t>
            </a:r>
            <a:r>
              <a:rPr lang="en-US" b="0" u="none" baseline="0" dirty="0"/>
              <a:t> </a:t>
            </a:r>
            <a:r>
              <a:rPr lang="en-US" b="0" u="none" baseline="0" dirty="0" err="1"/>
              <a:t>lorsque</a:t>
            </a:r>
            <a:r>
              <a:rPr lang="en-US" b="0" u="none" baseline="0" dirty="0"/>
              <a:t> le risque d'hypoglycémie augmente.</a:t>
            </a:r>
          </a:p>
          <a:p>
            <a:pPr marL="172924" indent="-172924">
              <a:buFont typeface="Arial" panose="020B0604020202020204" pitchFamily="34" charset="0"/>
              <a:buChar char="•"/>
            </a:pPr>
            <a:r>
              <a:rPr dirty="0"/>
              <a:t>Chaque personne est différente et peut ressentir différents pics et durée de l'action de l'insuline. </a:t>
            </a:r>
          </a:p>
          <a:p>
            <a:pPr marL="172924" indent="-172924">
              <a:buFont typeface="Arial" panose="020B0604020202020204" pitchFamily="34" charset="0"/>
              <a:buChar char="•"/>
            </a:pPr>
            <a:r>
              <a:rPr lang="en-US" dirty="0"/>
              <a:t>Le moment de la </a:t>
            </a:r>
            <a:r>
              <a:rPr lang="fr-FR" dirty="0"/>
              <a:t>prise d'insuline, </a:t>
            </a:r>
            <a:r>
              <a:rPr lang="en-US" dirty="0"/>
              <a:t>par rapport aux </a:t>
            </a:r>
            <a:r>
              <a:rPr dirty="0" err="1"/>
              <a:t>heures</a:t>
            </a:r>
            <a:r>
              <a:rPr dirty="0"/>
              <a:t> de repas, </a:t>
            </a:r>
            <a:r>
              <a:rPr lang="en-US" dirty="0"/>
              <a:t>à </a:t>
            </a:r>
            <a:r>
              <a:rPr dirty="0" err="1"/>
              <a:t>l'activité</a:t>
            </a:r>
            <a:r>
              <a:rPr dirty="0"/>
              <a:t> précédente ou prévue, </a:t>
            </a:r>
            <a:r>
              <a:rPr lang="en-US" dirty="0"/>
              <a:t>à </a:t>
            </a:r>
            <a:r>
              <a:rPr dirty="0" err="1"/>
              <a:t>l'emplacement</a:t>
            </a:r>
            <a:r>
              <a:rPr dirty="0"/>
              <a:t> du site d'injection, et </a:t>
            </a:r>
            <a:r>
              <a:rPr lang="en-US" dirty="0"/>
              <a:t>à </a:t>
            </a:r>
            <a:r>
              <a:rPr dirty="0"/>
              <a:t>la cicatrisation sur le site </a:t>
            </a:r>
            <a:r>
              <a:rPr dirty="0" err="1"/>
              <a:t>d'injection</a:t>
            </a:r>
            <a:r>
              <a:rPr lang="en-US" dirty="0"/>
              <a:t>,</a:t>
            </a:r>
            <a:r>
              <a:rPr lang="en-US" baseline="0" dirty="0"/>
              <a:t> </a:t>
            </a:r>
            <a:r>
              <a:rPr dirty="0" err="1"/>
              <a:t>peut</a:t>
            </a:r>
            <a:r>
              <a:rPr dirty="0"/>
              <a:t> également avoir un impact sur le risque.</a:t>
            </a:r>
          </a:p>
          <a:p>
            <a:endParaRPr lang="fr-FR" dirty="0"/>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36</a:t>
            </a:fld>
            <a:endParaRPr lang="fr-FR">
              <a:solidFill>
                <a:prstClr val="black"/>
              </a:solidFill>
              <a:latin typeface="Calibri"/>
            </a:endParaRPr>
          </a:p>
        </p:txBody>
      </p:sp>
    </p:spTree>
    <p:extLst>
      <p:ext uri="{BB962C8B-B14F-4D97-AF65-F5344CB8AC3E}">
        <p14:creationId xmlns:p14="http://schemas.microsoft.com/office/powerpoint/2010/main" val="1143354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L'injection d'insuline au coucher produit une diminution du risque d'hypoglycémie de nuit par rapport à son administration au dîner. Notez que la zone rouge à droite est considérablement plus petite que pour une dose lors du dîner.</a:t>
            </a: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37</a:t>
            </a:fld>
            <a:endParaRPr lang="fr-FR">
              <a:solidFill>
                <a:prstClr val="black"/>
              </a:solidFill>
              <a:latin typeface="Calibri"/>
            </a:endParaRPr>
          </a:p>
        </p:txBody>
      </p:sp>
    </p:spTree>
    <p:extLst>
      <p:ext uri="{BB962C8B-B14F-4D97-AF65-F5344CB8AC3E}">
        <p14:creationId xmlns:p14="http://schemas.microsoft.com/office/powerpoint/2010/main" val="460391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dirty="0"/>
              <a:t>-L'effet d'ajout des insulines à action intermédiaire et brève augmente le risque d'hypoglycémie par rapport au risque associé à la seule insuline à action intermédiaire.</a:t>
            </a:r>
          </a:p>
          <a:p>
            <a:r>
              <a:rPr dirty="0"/>
              <a:t>-Le glucose du jeûne proche de la cible augmentera le risque d'hypoglycémie nocturne.</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solidFill>
                  <a:prstClr val="black"/>
                </a:solidFill>
                <a:latin typeface="Calibri"/>
              </a:rPr>
              <a:pPr defTabSz="461132">
                <a:defRPr/>
              </a:pPr>
              <a:t>38</a:t>
            </a:fld>
            <a:endParaRPr lang="fr-FR">
              <a:solidFill>
                <a:prstClr val="black"/>
              </a:solidFill>
              <a:latin typeface="Calibri"/>
            </a:endParaRPr>
          </a:p>
        </p:txBody>
      </p:sp>
    </p:spTree>
    <p:extLst>
      <p:ext uri="{BB962C8B-B14F-4D97-AF65-F5344CB8AC3E}">
        <p14:creationId xmlns:p14="http://schemas.microsoft.com/office/powerpoint/2010/main" val="3264561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-Le dosage deux fois par jour d'insuline prémélangée (insuline à action rapide en violet ; NPH en noir) au petit-déjeuner et au dîner entraîne une augmentation du risque </a:t>
            </a:r>
            <a:r>
              <a:rPr dirty="0" err="1"/>
              <a:t>d'hypoglycémie</a:t>
            </a:r>
            <a:r>
              <a:rPr dirty="0"/>
              <a:t> </a:t>
            </a:r>
            <a:r>
              <a:rPr lang="en-US" dirty="0"/>
              <a:t>pendant </a:t>
            </a:r>
            <a:r>
              <a:rPr dirty="0"/>
              <a:t>la nuit, comme le dosage du seul NPH.</a:t>
            </a:r>
          </a:p>
          <a:p>
            <a:pPr defTabSz="922264">
              <a:defRPr/>
            </a:pPr>
            <a:r>
              <a:rPr dirty="0"/>
              <a:t>-Le glucose du jeûne proche de la cible avec des insulines prémélangées augmente le risque d'hypoglycémie nocturne.</a:t>
            </a: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39</a:t>
            </a:fld>
            <a:endParaRPr lang="fr-FR"/>
          </a:p>
        </p:txBody>
      </p:sp>
    </p:spTree>
    <p:extLst>
      <p:ext uri="{BB962C8B-B14F-4D97-AF65-F5344CB8AC3E}">
        <p14:creationId xmlns:p14="http://schemas.microsoft.com/office/powerpoint/2010/main" val="578425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11082463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D4F629A-EA1C-443A-9752-1441F7277F7F}" type="slidenum">
              <a:rPr lang="en-US" smtClean="0"/>
              <a:t>40</a:t>
            </a:fld>
            <a:endParaRPr lang="fr-FR"/>
          </a:p>
        </p:txBody>
      </p:sp>
    </p:spTree>
    <p:extLst>
      <p:ext uri="{BB962C8B-B14F-4D97-AF65-F5344CB8AC3E}">
        <p14:creationId xmlns:p14="http://schemas.microsoft.com/office/powerpoint/2010/main" val="32131305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-Ce régime pourrait être une combinaison d'insuline basale (insulines intermédiaires ou à action lente et insulines à action brève associées aux repas) ou un régime utilisant une pompe à insuline.</a:t>
            </a:r>
            <a:r>
              <a:rPr lang="en-US" b="0" baseline="0" dirty="0"/>
              <a:t> Il convient de noter que le taux d'insuline basale de la pompe à insuline peut être variable. </a:t>
            </a:r>
          </a:p>
          <a:p>
            <a:r>
              <a:rPr lang="en-US" b="0" baseline="0" dirty="0"/>
              <a:t>-Avec les injections, l'insuline basale peut être fournie par deux injections quotidiennes d'une insuline de type NPH ou levemir qui permet une souplesse de dosage pour les activités de la vie quotidienne ; ou une injection par jour </a:t>
            </a:r>
            <a:r>
              <a:rPr lang="en-US" b="0" baseline="0" dirty="0" err="1"/>
              <a:t>d'insuline</a:t>
            </a:r>
            <a:r>
              <a:rPr lang="en-US" b="0" baseline="0" dirty="0"/>
              <a:t> à action très lente telles que le degludec et la glargine U300. Pour certaines personnes, particulièrement celles souffrant d'un diabète de type 2 à déficience d'insuline, le levemir et la glargine U100 peuvent fournir de l'insuline basale avec une prise quotidienne. </a:t>
            </a:r>
          </a:p>
          <a:p>
            <a:r>
              <a:rPr dirty="0"/>
              <a:t>-L'injection avec un régime basal-bolus est le régime le plus proche de l'insuline physiologique qu'on peut obtenir, sans utiliser une pompe.</a:t>
            </a:r>
          </a:p>
          <a:p>
            <a:r>
              <a:rPr dirty="0"/>
              <a:t>-La pompe présente des avantages supplémentaires tels que différents niveaux d'insuline basale dans la journée, différents profils d'insuline bolus et la possibilité de prévoir les </a:t>
            </a:r>
            <a:r>
              <a:rPr lang="en-US" dirty="0"/>
              <a:t>crise</a:t>
            </a:r>
            <a:r>
              <a:rPr dirty="0"/>
              <a:t>s majeurs d'hypoglycémie ainsi que d'arrêter la prise en cas de connexion à un </a:t>
            </a:r>
            <a:r>
              <a:rPr lang="en-US" dirty="0" err="1"/>
              <a:t>glucomètre</a:t>
            </a:r>
            <a:r>
              <a:rPr lang="en-US" dirty="0"/>
              <a:t>.</a:t>
            </a:r>
            <a:endParaRPr lang="fr-FR" dirty="0"/>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solidFill>
                  <a:prstClr val="black"/>
                </a:solidFill>
                <a:latin typeface="Calibri"/>
              </a:rPr>
              <a:pPr defTabSz="461132">
                <a:defRPr/>
              </a:pPr>
              <a:t>41</a:t>
            </a:fld>
            <a:endParaRPr lang="fr-FR">
              <a:solidFill>
                <a:prstClr val="black"/>
              </a:solidFill>
              <a:latin typeface="Calibri"/>
            </a:endParaRPr>
          </a:p>
        </p:txBody>
      </p:sp>
    </p:spTree>
    <p:extLst>
      <p:ext uri="{BB962C8B-B14F-4D97-AF65-F5344CB8AC3E}">
        <p14:creationId xmlns:p14="http://schemas.microsoft.com/office/powerpoint/2010/main" val="32156311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0000"/>
              </a:lnSpc>
              <a:buFont typeface="Arial" panose="020B0604020202020204" pitchFamily="34" charset="0"/>
              <a:buChar char="•"/>
            </a:pPr>
            <a:r>
              <a:rPr sz="1100" dirty="0"/>
              <a:t>On suppose qu'une réduction de la capacité à percevoir l'apparition de l'hypoglycémie </a:t>
            </a:r>
            <a:r>
              <a:rPr lang="en-CA" sz="1100" b="0" u="none" dirty="0"/>
              <a:t>(IAH) affecte environ 25 % des patients atteints de diabète de type 1 de longue durée et 10 % des patients atteints de diabète de type 2 nécessitant de l'insuline</a:t>
            </a:r>
            <a:endParaRPr lang="fr-FR" sz="1100" b="0" u="none" dirty="0"/>
          </a:p>
          <a:p>
            <a:pPr marL="172924" indent="-172924">
              <a:lnSpc>
                <a:spcPct val="90000"/>
              </a:lnSpc>
              <a:buFont typeface="Arial" panose="020B0604020202020204" pitchFamily="34" charset="0"/>
              <a:buChar char="•"/>
            </a:pPr>
            <a:r>
              <a:rPr lang="en-CA" sz="1100" b="0" u="none" dirty="0"/>
              <a:t>Dans la publication de Geddes et al, cinq cent dix huit patients de diabète de type 1 ont été sélectionnés de façon aléatoire pendant une période de deux ans et ont rempli un questionnaire documentant les caractéristiques essentielles et l'évaluation de leur état de perception de l'hypoglycémie à l'aide de la méthode décrite par Gold et al</a:t>
            </a:r>
          </a:p>
          <a:p>
            <a:pPr marL="634056" lvl="1" indent="-172924">
              <a:lnSpc>
                <a:spcPct val="90000"/>
              </a:lnSpc>
              <a:buFont typeface="Arial" panose="020B0604020202020204" pitchFamily="34" charset="0"/>
              <a:buChar char="•"/>
            </a:pPr>
            <a:r>
              <a:rPr lang="en-CA" sz="1100" b="0" u="none" dirty="0"/>
              <a:t>Le </a:t>
            </a:r>
            <a:r>
              <a:rPr lang="en-CA" sz="1100" b="0" u="none" dirty="0" err="1"/>
              <a:t>nombre</a:t>
            </a:r>
            <a:r>
              <a:rPr lang="en-CA" sz="1100" b="0" u="none" dirty="0"/>
              <a:t> de crises d'hypoglycémie sévère qu'ils ont ressentis au cours de l'année précédente a été enregistré rétrospectivement</a:t>
            </a:r>
          </a:p>
          <a:p>
            <a:pPr marL="634056" lvl="1" indent="-172924">
              <a:lnSpc>
                <a:spcPct val="90000"/>
              </a:lnSpc>
              <a:buFont typeface="Arial" panose="020B0604020202020204" pitchFamily="34" charset="0"/>
              <a:buChar char="•"/>
            </a:pPr>
            <a:r>
              <a:rPr lang="en-CA" sz="1100" b="0" u="none" dirty="0"/>
              <a:t>Les patients présentant une altération de la perception de l'hypoglycémie ont vu multipliée par 6 la fréquence des crises d'hypoglycémie sévère</a:t>
            </a:r>
          </a:p>
          <a:p>
            <a:pPr marL="634056" lvl="1" indent="-172924">
              <a:lnSpc>
                <a:spcPct val="90000"/>
              </a:lnSpc>
              <a:buFont typeface="Arial" panose="020B0604020202020204" pitchFamily="34" charset="0"/>
              <a:buChar char="•"/>
            </a:pPr>
            <a:r>
              <a:rPr lang="en-CA" sz="1100" b="0" u="none" dirty="0"/>
              <a:t>Cette augmentation du risque d'hypoglycémie a entraîné une augmentation des sentiments d'inquiétude et d'anxiété, des </a:t>
            </a:r>
            <a:r>
              <a:rPr lang="en-CA" sz="1100" b="0" u="none" dirty="0" err="1"/>
              <a:t>taux</a:t>
            </a:r>
            <a:r>
              <a:rPr lang="en-CA" sz="1100" b="0" u="none" dirty="0"/>
              <a:t> de </a:t>
            </a:r>
            <a:r>
              <a:rPr lang="en-CA" sz="1100" b="0" u="none" dirty="0" err="1"/>
              <a:t>glycémie</a:t>
            </a:r>
            <a:r>
              <a:rPr lang="en-CA" sz="1100" b="0" u="none" dirty="0"/>
              <a:t> plus </a:t>
            </a:r>
            <a:r>
              <a:rPr lang="en-CA" sz="1100" b="0" u="none" dirty="0" err="1"/>
              <a:t>élevés</a:t>
            </a:r>
            <a:r>
              <a:rPr lang="en-CA" sz="1100" b="0" u="none" dirty="0"/>
              <a:t>, une diminution de la qualité de vie, des changements neurologiques, des difficultés d'apprentissage/sur le lieu de travail, une augmentation du risque de blessure, des loisirs limités, et un stress dans les relations interpersonnelles</a:t>
            </a:r>
          </a:p>
          <a:p>
            <a:pPr marL="172924" indent="-172924">
              <a:lnSpc>
                <a:spcPct val="90000"/>
              </a:lnSpc>
              <a:buFont typeface="Arial" panose="020B0604020202020204" pitchFamily="34" charset="0"/>
              <a:buChar char="•"/>
            </a:pPr>
            <a:r>
              <a:rPr lang="en-CA" sz="1100" b="0" u="none" dirty="0"/>
              <a:t>Schopman et al. ont obtenu des données auprès de 122 personnes souffrant de diabète de type 2 traitées à l'insuline. Un questionnaire a été utilisé pour évaluer l'état de perception de l'hypoglycémie et estimer la fréquence de l'hypoglycémie sévère lors de l'année précédente.</a:t>
            </a:r>
          </a:p>
          <a:p>
            <a:pPr marL="634056" lvl="1" indent="-172924">
              <a:lnSpc>
                <a:spcPct val="90000"/>
              </a:lnSpc>
              <a:buFont typeface="Arial" panose="020B0604020202020204" pitchFamily="34" charset="0"/>
              <a:buChar char="•"/>
            </a:pPr>
            <a:r>
              <a:rPr lang="en-CA" sz="1100" b="0" u="none" dirty="0"/>
              <a:t>La prévalence de l'altération de la perception était de 9,8 %</a:t>
            </a:r>
          </a:p>
          <a:p>
            <a:pPr marL="634056" lvl="1" indent="-172924">
              <a:lnSpc>
                <a:spcPct val="90000"/>
              </a:lnSpc>
              <a:buFont typeface="Arial" panose="020B0604020202020204" pitchFamily="34" charset="0"/>
              <a:buChar char="•"/>
            </a:pPr>
            <a:r>
              <a:rPr lang="en-CA" sz="1100" b="0" u="none" dirty="0"/>
              <a:t>Dans le sous-groupe présentant une altération de la perception de l'hypoglycémie, la fréquence de l'hypoglycémie sévère était dix sept fois supérieure que pour les patients à la perception normale et l'incidence de l'hypoglycémie biochimique était 5 fois supérieure.</a:t>
            </a:r>
          </a:p>
          <a:p>
            <a:pPr>
              <a:lnSpc>
                <a:spcPct val="90000"/>
              </a:lnSpc>
            </a:pPr>
            <a:endParaRPr lang="fr-FR" sz="1100" b="0" u="none" dirty="0"/>
          </a:p>
          <a:p>
            <a:pPr defTabSz="922264">
              <a:lnSpc>
                <a:spcPct val="90000"/>
              </a:lnSpc>
              <a:defRPr/>
            </a:pPr>
            <a:r>
              <a:rPr sz="1100" dirty="0"/>
              <a:t>Geddes J et al. </a:t>
            </a:r>
            <a:r>
              <a:rPr lang="da-DK" sz="1100" i="1" dirty="0"/>
              <a:t>Diabet Med </a:t>
            </a:r>
            <a:r>
              <a:rPr sz="1100" dirty="0"/>
              <a:t>2008, 25: 501-4.</a:t>
            </a:r>
          </a:p>
          <a:p>
            <a:pPr defTabSz="922264">
              <a:lnSpc>
                <a:spcPct val="90000"/>
              </a:lnSpc>
              <a:defRPr/>
            </a:pPr>
            <a:r>
              <a:rPr sz="1100" dirty="0"/>
              <a:t>Schopman JE et al. </a:t>
            </a:r>
            <a:r>
              <a:rPr lang="da-DK" sz="1100" i="1" dirty="0"/>
              <a:t>Diabetes Res Clin Pract</a:t>
            </a:r>
            <a:r>
              <a:rPr sz="1100" dirty="0"/>
              <a:t> 2010;87:64-8</a:t>
            </a:r>
            <a:endParaRPr lang="fr-FR" sz="1100" dirty="0"/>
          </a:p>
          <a:p>
            <a:pPr>
              <a:lnSpc>
                <a:spcPct val="90000"/>
              </a:lnSpc>
            </a:pPr>
            <a:endParaRPr lang="fr-FR" sz="1100" b="0" u="none" dirty="0"/>
          </a:p>
        </p:txBody>
      </p:sp>
      <p:sp>
        <p:nvSpPr>
          <p:cNvPr id="4" name="Slide Number Placeholder 3"/>
          <p:cNvSpPr>
            <a:spLocks noGrp="1"/>
          </p:cNvSpPr>
          <p:nvPr>
            <p:ph type="sldNum" sz="quarter" idx="10"/>
          </p:nvPr>
        </p:nvSpPr>
        <p:spPr/>
        <p:txBody>
          <a:bodyPr/>
          <a:lstStyle/>
          <a:p>
            <a:fld id="{83971C38-9898-43D9-A016-6D273CC93BF2}" type="slidenum">
              <a:rPr lang="en-US" smtClean="0">
                <a:solidFill>
                  <a:prstClr val="black"/>
                </a:solidFill>
              </a:rPr>
              <a:pPr/>
              <a:t>42</a:t>
            </a:fld>
            <a:endParaRPr lang="fr-FR">
              <a:solidFill>
                <a:prstClr val="black"/>
              </a:solidFill>
            </a:endParaRPr>
          </a:p>
        </p:txBody>
      </p:sp>
    </p:spTree>
    <p:extLst>
      <p:ext uri="{BB962C8B-B14F-4D97-AF65-F5344CB8AC3E}">
        <p14:creationId xmlns:p14="http://schemas.microsoft.com/office/powerpoint/2010/main" val="3255032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dirty="0"/>
              <a:t>Les principaux facteurs de risque du développement d'une altération de la perception de l'hypoglycémie sont la durée de la maladie et l'amélioration du </a:t>
            </a:r>
            <a:r>
              <a:rPr dirty="0" err="1"/>
              <a:t>contrôle</a:t>
            </a:r>
            <a:r>
              <a:rPr dirty="0"/>
              <a:t> </a:t>
            </a:r>
            <a:r>
              <a:rPr dirty="0" err="1"/>
              <a:t>métabolique</a:t>
            </a:r>
            <a:r>
              <a:rPr lang="en-US" dirty="0"/>
              <a:t>.</a:t>
            </a:r>
            <a:endParaRPr dirty="0"/>
          </a:p>
          <a:p>
            <a:pPr marL="172924" indent="-172924" defTabSz="922264">
              <a:buFont typeface="Arial" panose="020B0604020202020204" pitchFamily="34" charset="0"/>
              <a:buChar char="•"/>
              <a:defRPr/>
            </a:pPr>
            <a:r>
              <a:rPr dirty="0"/>
              <a:t>La gravité de l'altération de la perception de l'hypoglycémie a été </a:t>
            </a:r>
            <a:r>
              <a:rPr dirty="0" err="1"/>
              <a:t>associée</a:t>
            </a:r>
            <a:r>
              <a:rPr dirty="0"/>
              <a:t> </a:t>
            </a:r>
            <a:r>
              <a:rPr lang="en-US" dirty="0"/>
              <a:t>à </a:t>
            </a:r>
            <a:r>
              <a:rPr lang="en-US" dirty="0" err="1"/>
              <a:t>une</a:t>
            </a:r>
            <a:r>
              <a:rPr lang="en-US" dirty="0"/>
              <a:t> plus </a:t>
            </a:r>
            <a:r>
              <a:rPr dirty="0"/>
              <a:t>longue </a:t>
            </a:r>
            <a:r>
              <a:rPr dirty="0" err="1"/>
              <a:t>durée</a:t>
            </a:r>
            <a:r>
              <a:rPr dirty="0"/>
              <a:t> de diabète et </a:t>
            </a:r>
            <a:r>
              <a:rPr lang="en-US" dirty="0"/>
              <a:t>à des </a:t>
            </a:r>
            <a:r>
              <a:rPr lang="en-US" dirty="0" err="1"/>
              <a:t>antécédents</a:t>
            </a:r>
            <a:r>
              <a:rPr lang="en-US" dirty="0"/>
              <a:t> </a:t>
            </a:r>
            <a:r>
              <a:rPr dirty="0"/>
              <a:t>de </a:t>
            </a:r>
            <a:r>
              <a:rPr lang="en-US" dirty="0" err="1"/>
              <a:t>taux</a:t>
            </a:r>
            <a:r>
              <a:rPr lang="en-US" dirty="0"/>
              <a:t> </a:t>
            </a:r>
            <a:r>
              <a:rPr dirty="0" err="1"/>
              <a:t>glycémi</a:t>
            </a:r>
            <a:r>
              <a:rPr lang="en-US" dirty="0" err="1"/>
              <a:t>ques</a:t>
            </a:r>
            <a:r>
              <a:rPr lang="en-US" baseline="0" dirty="0"/>
              <a:t> </a:t>
            </a:r>
            <a:r>
              <a:rPr lang="en-US" baseline="0" dirty="0" err="1"/>
              <a:t>faibles</a:t>
            </a:r>
            <a:r>
              <a:rPr lang="en-US" baseline="0" dirty="0"/>
              <a:t> .</a:t>
            </a:r>
            <a:endParaRPr lang="en-US" dirty="0"/>
          </a:p>
          <a:p>
            <a:pPr marL="172924" indent="-172924" defTabSz="922264">
              <a:buFont typeface="Arial" panose="020B0604020202020204" pitchFamily="34" charset="0"/>
              <a:buChar char="•"/>
              <a:defRPr/>
            </a:pPr>
            <a:r>
              <a:rPr lang="en-US" dirty="0"/>
              <a:t>Un </a:t>
            </a:r>
            <a:r>
              <a:rPr dirty="0" err="1"/>
              <a:t>âge</a:t>
            </a:r>
            <a:r>
              <a:rPr dirty="0"/>
              <a:t> </a:t>
            </a:r>
            <a:r>
              <a:rPr lang="en-US" dirty="0"/>
              <a:t>plus </a:t>
            </a:r>
            <a:r>
              <a:rPr lang="en-US" dirty="0" err="1"/>
              <a:t>avancé</a:t>
            </a:r>
            <a:r>
              <a:rPr lang="en-US" dirty="0"/>
              <a:t> </a:t>
            </a:r>
            <a:r>
              <a:rPr dirty="0"/>
              <a:t>et la </a:t>
            </a:r>
            <a:r>
              <a:rPr lang="en-US" dirty="0" err="1"/>
              <a:t>baisse</a:t>
            </a:r>
            <a:r>
              <a:rPr lang="en-US" baseline="0" dirty="0"/>
              <a:t> </a:t>
            </a:r>
            <a:r>
              <a:rPr dirty="0"/>
              <a:t>du </a:t>
            </a:r>
            <a:r>
              <a:rPr dirty="0" err="1"/>
              <a:t>taux</a:t>
            </a:r>
            <a:r>
              <a:rPr dirty="0"/>
              <a:t> de glucose </a:t>
            </a:r>
            <a:r>
              <a:rPr dirty="0" err="1"/>
              <a:t>dans</a:t>
            </a:r>
            <a:r>
              <a:rPr dirty="0"/>
              <a:t> le sang </a:t>
            </a:r>
            <a:r>
              <a:rPr lang="en-US" dirty="0"/>
              <a:t>(</a:t>
            </a:r>
            <a:r>
              <a:rPr lang="en-US" baseline="0" dirty="0" err="1"/>
              <a:t>surveillé</a:t>
            </a:r>
            <a:r>
              <a:rPr lang="en-US" baseline="0" dirty="0"/>
              <a:t> par des </a:t>
            </a:r>
            <a:r>
              <a:rPr dirty="0" err="1"/>
              <a:t>systèmes</a:t>
            </a:r>
            <a:r>
              <a:rPr dirty="0"/>
              <a:t> </a:t>
            </a:r>
            <a:r>
              <a:rPr lang="en-US" dirty="0"/>
              <a:t>de </a:t>
            </a:r>
            <a:r>
              <a:rPr lang="en-US" dirty="0" err="1"/>
              <a:t>contrôle</a:t>
            </a:r>
            <a:r>
              <a:rPr lang="en-US" dirty="0"/>
              <a:t> </a:t>
            </a:r>
            <a:r>
              <a:rPr lang="en-US" dirty="0" err="1"/>
              <a:t>en</a:t>
            </a:r>
            <a:r>
              <a:rPr lang="en-US" dirty="0"/>
              <a:t> </a:t>
            </a:r>
            <a:r>
              <a:rPr lang="en-US" dirty="0" err="1"/>
              <a:t>continu</a:t>
            </a:r>
            <a:r>
              <a:rPr lang="en-US" dirty="0"/>
              <a:t>) </a:t>
            </a:r>
            <a:r>
              <a:rPr lang="en-US" dirty="0" err="1"/>
              <a:t>depuis</a:t>
            </a:r>
            <a:r>
              <a:rPr lang="en-US" dirty="0"/>
              <a:t> un </a:t>
            </a:r>
            <a:r>
              <a:rPr lang="en-US" dirty="0" err="1"/>
              <a:t>taux</a:t>
            </a:r>
            <a:r>
              <a:rPr lang="en-US" dirty="0"/>
              <a:t> quasi-normal</a:t>
            </a:r>
            <a:r>
              <a:rPr dirty="0"/>
              <a:t>, </a:t>
            </a:r>
            <a:r>
              <a:rPr lang="en-US" dirty="0" err="1"/>
              <a:t>étaient</a:t>
            </a:r>
            <a:r>
              <a:rPr lang="en-US" dirty="0"/>
              <a:t> des </a:t>
            </a:r>
            <a:r>
              <a:rPr lang="en-US" dirty="0" err="1"/>
              <a:t>facteurs</a:t>
            </a:r>
            <a:r>
              <a:rPr lang="en-US" baseline="0" dirty="0"/>
              <a:t> de </a:t>
            </a:r>
            <a:r>
              <a:rPr lang="en-US" baseline="0" dirty="0" err="1"/>
              <a:t>risque</a:t>
            </a:r>
            <a:r>
              <a:rPr lang="en-US" baseline="0" dirty="0"/>
              <a:t> </a:t>
            </a:r>
            <a:r>
              <a:rPr dirty="0"/>
              <a:t>de </a:t>
            </a:r>
            <a:r>
              <a:rPr lang="en-US" dirty="0" err="1"/>
              <a:t>l’altération</a:t>
            </a:r>
            <a:r>
              <a:rPr lang="en-US" dirty="0"/>
              <a:t> de </a:t>
            </a:r>
            <a:r>
              <a:rPr dirty="0"/>
              <a:t>la perception de </a:t>
            </a:r>
            <a:r>
              <a:rPr dirty="0" err="1"/>
              <a:t>l'hypoglycémie</a:t>
            </a:r>
            <a:r>
              <a:rPr dirty="0"/>
              <a:t> </a:t>
            </a:r>
            <a:r>
              <a:rPr dirty="0" err="1"/>
              <a:t>sévère</a:t>
            </a:r>
            <a:r>
              <a:rPr lang="en-US" dirty="0"/>
              <a:t>.</a:t>
            </a:r>
            <a:endParaRPr dirty="0"/>
          </a:p>
          <a:p>
            <a:pPr marL="172924" indent="-172924" defTabSz="922264">
              <a:buFont typeface="Arial" panose="020B0604020202020204" pitchFamily="34" charset="0"/>
              <a:buChar char="•"/>
              <a:defRPr/>
            </a:pPr>
            <a:r>
              <a:rPr dirty="0"/>
              <a:t>Les données de l'étude Pittsburgh Epidemiology of Diabetes Complications ont montré que la durée du diabète, la HbA</a:t>
            </a:r>
            <a:r>
              <a:rPr lang="en-CA" baseline="-25000" dirty="0"/>
              <a:t>1c</a:t>
            </a:r>
            <a:r>
              <a:rPr dirty="0"/>
              <a:t> et un</a:t>
            </a:r>
            <a:r>
              <a:rPr lang="en-US" baseline="0" dirty="0"/>
              <a:t> </a:t>
            </a:r>
            <a:r>
              <a:rPr lang="en-US" baseline="0" dirty="0" err="1"/>
              <a:t>traitement</a:t>
            </a:r>
            <a:r>
              <a:rPr lang="en-US" baseline="0" dirty="0"/>
              <a:t> </a:t>
            </a:r>
            <a:r>
              <a:rPr lang="en-US" baseline="0" dirty="0" err="1"/>
              <a:t>intensif</a:t>
            </a:r>
            <a:r>
              <a:rPr lang="en-US" baseline="0" dirty="0"/>
              <a:t> </a:t>
            </a:r>
            <a:r>
              <a:rPr dirty="0" err="1"/>
              <a:t>d'insuline</a:t>
            </a:r>
            <a:r>
              <a:rPr dirty="0"/>
              <a:t> </a:t>
            </a:r>
            <a:r>
              <a:rPr dirty="0" err="1"/>
              <a:t>étaient</a:t>
            </a:r>
            <a:r>
              <a:rPr dirty="0"/>
              <a:t> des éléments déclencheurs de l'altération de la perception de l'hypoglycémie chez les hommes, tandis que la gravité et la fréquence de l'hypoglycémie, l'intervalle QT corrigé et l'hypertension étaient des facteurs déclencheurs chez les femmes</a:t>
            </a:r>
            <a:r>
              <a:rPr lang="en-US" dirty="0"/>
              <a:t>.</a:t>
            </a:r>
            <a:endParaRPr dirty="0"/>
          </a:p>
          <a:p>
            <a:pPr marL="172924" indent="-172924" defTabSz="922264">
              <a:buFont typeface="Arial" panose="020B0604020202020204" pitchFamily="34" charset="0"/>
              <a:buChar char="•"/>
              <a:defRPr/>
            </a:pPr>
            <a:endParaRPr lang="fr-FR" dirty="0"/>
          </a:p>
          <a:p>
            <a:pPr defTabSz="922264">
              <a:defRPr/>
            </a:pPr>
            <a:r>
              <a:rPr dirty="0"/>
              <a:t>Seaquist ER et al. </a:t>
            </a:r>
            <a:r>
              <a:rPr lang="da-DK" i="1" dirty="0"/>
              <a:t>Diabetes Care </a:t>
            </a:r>
            <a:r>
              <a:rPr dirty="0"/>
              <a:t>2013;36:1384–95</a:t>
            </a:r>
          </a:p>
          <a:p>
            <a:pPr defTabSz="922264">
              <a:defRPr/>
            </a:pPr>
            <a:r>
              <a:rPr dirty="0"/>
              <a:t>Martin-Timón I and del Cañizo-Gómez FJ. </a:t>
            </a:r>
            <a:r>
              <a:rPr lang="da-DK" i="1" dirty="0"/>
              <a:t>World J Diabetes</a:t>
            </a:r>
            <a:r>
              <a:rPr dirty="0"/>
              <a:t>;2015;6:912–26.</a:t>
            </a:r>
            <a:endParaRPr lang="fr-FR" dirty="0"/>
          </a:p>
          <a:p>
            <a:pPr defTabSz="922264">
              <a:defRPr/>
            </a:pPr>
            <a:endParaRPr lang="fr-FR" dirty="0"/>
          </a:p>
        </p:txBody>
      </p:sp>
      <p:sp>
        <p:nvSpPr>
          <p:cNvPr id="4" name="Slide Number Placeholder 3"/>
          <p:cNvSpPr>
            <a:spLocks noGrp="1"/>
          </p:cNvSpPr>
          <p:nvPr>
            <p:ph type="sldNum" sz="quarter" idx="10"/>
          </p:nvPr>
        </p:nvSpPr>
        <p:spPr/>
        <p:txBody>
          <a:bodyPr/>
          <a:lstStyle/>
          <a:p>
            <a:fld id="{47FAFCF6-9078-A94D-9817-150AF2050684}" type="slidenum">
              <a:rPr lang="en-CA" smtClean="0">
                <a:solidFill>
                  <a:prstClr val="black"/>
                </a:solidFill>
              </a:rPr>
              <a:pPr/>
              <a:t>43</a:t>
            </a:fld>
            <a:endParaRPr lang="fr-FR">
              <a:solidFill>
                <a:prstClr val="black"/>
              </a:solidFill>
            </a:endParaRPr>
          </a:p>
        </p:txBody>
      </p:sp>
    </p:spTree>
    <p:extLst>
      <p:ext uri="{BB962C8B-B14F-4D97-AF65-F5344CB8AC3E}">
        <p14:creationId xmlns:p14="http://schemas.microsoft.com/office/powerpoint/2010/main" val="3394425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44</a:t>
            </a:fld>
            <a:endParaRPr lang="fr-FR">
              <a:solidFill>
                <a:prstClr val="black"/>
              </a:solidFill>
            </a:endParaRPr>
          </a:p>
        </p:txBody>
      </p:sp>
    </p:spTree>
    <p:extLst>
      <p:ext uri="{BB962C8B-B14F-4D97-AF65-F5344CB8AC3E}">
        <p14:creationId xmlns:p14="http://schemas.microsoft.com/office/powerpoint/2010/main" val="751556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45</a:t>
            </a:fld>
            <a:endParaRPr lang="fr-FR">
              <a:solidFill>
                <a:prstClr val="black"/>
              </a:solidFill>
            </a:endParaRPr>
          </a:p>
        </p:txBody>
      </p:sp>
    </p:spTree>
    <p:extLst>
      <p:ext uri="{BB962C8B-B14F-4D97-AF65-F5344CB8AC3E}">
        <p14:creationId xmlns:p14="http://schemas.microsoft.com/office/powerpoint/2010/main" val="18093807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Lire les points </a:t>
            </a:r>
            <a:r>
              <a:rPr dirty="0"/>
              <a:t>de l'étude de cas présentée.</a:t>
            </a:r>
          </a:p>
          <a:p>
            <a:pPr>
              <a:defRPr/>
            </a:pPr>
            <a:r>
              <a:rPr dirty="0"/>
              <a:t>Prendre en compte que le type d'insuline prémélangée peut varier selon le pays. L'intervenant peut ajuster le type d'insuline prémélangée en fonction du pays dans lequel la présentation est effectuée. </a:t>
            </a:r>
            <a:endParaRPr lang="fr-FR" dirty="0"/>
          </a:p>
          <a:p>
            <a:endParaRPr lang="fr-FR" dirty="0"/>
          </a:p>
          <a:p>
            <a:r>
              <a:rPr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46</a:t>
            </a:fld>
            <a:endParaRPr lang="fr-FR">
              <a:solidFill>
                <a:prstClr val="black"/>
              </a:solidFill>
            </a:endParaRPr>
          </a:p>
        </p:txBody>
      </p:sp>
    </p:spTree>
    <p:extLst>
      <p:ext uri="{BB962C8B-B14F-4D97-AF65-F5344CB8AC3E}">
        <p14:creationId xmlns:p14="http://schemas.microsoft.com/office/powerpoint/2010/main" val="2991668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dirty="0"/>
              <a:t>Une bonne pratique consiste égalem</a:t>
            </a:r>
            <a:r>
              <a:rPr lang="en-US" dirty="0">
                <a:solidFill>
                  <a:schemeClr val="dk1"/>
                </a:solidFill>
              </a:rPr>
              <a:t>ent à demander aux patients s'ils sont conscients des comportements (par exemple augmentation de l'activité, diminution de la nourriture ingérée, </a:t>
            </a:r>
            <a:r>
              <a:rPr lang="en-US" dirty="0">
                <a:solidFill>
                  <a:srgbClr val="FF0000"/>
                </a:solidFill>
              </a:rPr>
              <a:t>prise d'alcool supplémentaire</a:t>
            </a:r>
            <a:r>
              <a:rPr lang="en-US" dirty="0">
                <a:solidFill>
                  <a:schemeClr val="dk1"/>
                </a:solidFill>
              </a:rPr>
              <a:t>) qui peuvent déclencher des moments de faiblesse.</a:t>
            </a:r>
            <a:endParaRPr lang="fr-FR" sz="1400" dirty="0">
              <a:solidFill>
                <a:schemeClr val="dk1"/>
              </a:solidFill>
            </a:endParaRPr>
          </a:p>
          <a:p>
            <a:endParaRPr lang="fr-FR" b="0" u="none" dirty="0"/>
          </a:p>
          <a:p>
            <a:r>
              <a:rPr lang="en-US" b="0" u="none" dirty="0"/>
              <a:t>Solutions possibles :</a:t>
            </a:r>
          </a:p>
          <a:p>
            <a:pPr marL="171324" indent="-171324" defTabSz="461132">
              <a:buFont typeface="Arial" panose="020B0604020202020204" pitchFamily="34" charset="0"/>
              <a:buChar char="•"/>
              <a:defRPr/>
            </a:pPr>
            <a:r>
              <a:rPr lang="en-US" dirty="0" err="1"/>
              <a:t>É</a:t>
            </a:r>
            <a:r>
              <a:rPr dirty="0" err="1"/>
              <a:t>valuer</a:t>
            </a:r>
            <a:r>
              <a:rPr dirty="0"/>
              <a:t> </a:t>
            </a:r>
            <a:r>
              <a:rPr dirty="0" err="1"/>
              <a:t>l'état</a:t>
            </a:r>
            <a:r>
              <a:rPr dirty="0"/>
              <a:t> </a:t>
            </a:r>
            <a:r>
              <a:rPr lang="en-US" dirty="0" err="1"/>
              <a:t>rénal</a:t>
            </a:r>
            <a:endParaRPr dirty="0"/>
          </a:p>
          <a:p>
            <a:pPr marL="171324" indent="-171324" defTabSz="461132">
              <a:buFont typeface="Arial" panose="020B0604020202020204" pitchFamily="34" charset="0"/>
              <a:buChar char="•"/>
            </a:pPr>
            <a:r>
              <a:rPr dirty="0"/>
              <a:t>Encourager la prise d'un en-cas au coucher</a:t>
            </a:r>
            <a:endParaRPr lang="fr-FR" dirty="0"/>
          </a:p>
          <a:p>
            <a:pPr marL="171324" indent="-171324" defTabSz="461132">
              <a:buFont typeface="Arial" panose="020B0604020202020204" pitchFamily="34" charset="0"/>
              <a:buChar char="•"/>
            </a:pPr>
            <a:r>
              <a:rPr dirty="0"/>
              <a:t>Passer en revue le régime d'insuline et la technique d'administration, notamment la stratégie des sites et de la rotation</a:t>
            </a:r>
          </a:p>
          <a:p>
            <a:pPr marL="171324" indent="-171324" defTabSz="461132">
              <a:buFont typeface="Arial" panose="020B0604020202020204" pitchFamily="34" charset="0"/>
              <a:buChar char="•"/>
            </a:pPr>
            <a:r>
              <a:rPr dirty="0"/>
              <a:t>Faire alterner les doses ou le régime d'insuline</a:t>
            </a:r>
            <a:endParaRPr lang="fr-FR" dirty="0"/>
          </a:p>
          <a:p>
            <a:pPr marL="171324" indent="-171324" defTabSz="461132">
              <a:buFont typeface="Arial" panose="020B0604020202020204" pitchFamily="34" charset="0"/>
              <a:buChar char="•"/>
            </a:pPr>
            <a:r>
              <a:rPr dirty="0"/>
              <a:t>Passer en revue les signes et symptômes d'hypoglycémie avec le patient et impliquer sa famille </a:t>
            </a:r>
            <a:endParaRPr lang="fr-FR" dirty="0"/>
          </a:p>
          <a:p>
            <a:pPr marL="171324" indent="-171324" defTabSz="461132">
              <a:buFont typeface="Arial" panose="020B0604020202020204" pitchFamily="34" charset="0"/>
              <a:buChar char="•"/>
            </a:pPr>
            <a:r>
              <a:rPr dirty="0"/>
              <a:t>S'assurer que l</a:t>
            </a:r>
            <a:r>
              <a:rPr lang="en-US" dirty="0"/>
              <a:t>a</a:t>
            </a:r>
            <a:r>
              <a:rPr dirty="0"/>
              <a:t> </a:t>
            </a:r>
            <a:r>
              <a:rPr dirty="0" err="1"/>
              <a:t>patient</a:t>
            </a:r>
            <a:r>
              <a:rPr lang="en-US" dirty="0" err="1"/>
              <a:t>e</a:t>
            </a:r>
            <a:r>
              <a:rPr dirty="0"/>
              <a:t> garde son traitement d'hypoglycémie à proximité de son lit (pour éviter les chutes)</a:t>
            </a:r>
          </a:p>
          <a:p>
            <a:pPr marL="171324" indent="-171324" defTabSz="461132">
              <a:buFont typeface="Arial" panose="020B0604020202020204" pitchFamily="34" charset="0"/>
              <a:buChar char="•"/>
            </a:pPr>
            <a:r>
              <a:rPr dirty="0"/>
              <a:t>Téléphoner ou disposer d'un système d'alarme à appeler en cas d'urgence</a:t>
            </a:r>
            <a:endParaRPr lang="fr-FR" dirty="0"/>
          </a:p>
          <a:p>
            <a:endParaRPr lang="fr-FR" b="0" u="none" dirty="0"/>
          </a:p>
          <a:p>
            <a:endParaRPr lang="fr-FR" b="0" u="none" dirty="0"/>
          </a:p>
          <a:p>
            <a:r>
              <a:rPr lang="en-US" b="0" u="none"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47</a:t>
            </a:fld>
            <a:endParaRPr lang="fr-FR">
              <a:solidFill>
                <a:prstClr val="black"/>
              </a:solidFill>
            </a:endParaRPr>
          </a:p>
        </p:txBody>
      </p:sp>
    </p:spTree>
    <p:extLst>
      <p:ext uri="{BB962C8B-B14F-4D97-AF65-F5344CB8AC3E}">
        <p14:creationId xmlns:p14="http://schemas.microsoft.com/office/powerpoint/2010/main" val="14215103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CA" b="0" u="none" dirty="0"/>
              <a:t>Les patients diabétiques plus âgés présentent un risque plus élevé d'hypoglycémie en raison de réactions physiologiques d'adaptation altérées aux </a:t>
            </a:r>
            <a:r>
              <a:rPr lang="en-CA" b="0" u="none" dirty="0" err="1"/>
              <a:t>faibles</a:t>
            </a:r>
            <a:r>
              <a:rPr lang="en-CA" b="0" u="none" dirty="0"/>
              <a:t> </a:t>
            </a:r>
            <a:r>
              <a:rPr lang="en-CA" b="0" u="none" dirty="0" err="1"/>
              <a:t>taux</a:t>
            </a:r>
            <a:r>
              <a:rPr lang="en-CA" b="0" u="none" dirty="0"/>
              <a:t> de </a:t>
            </a:r>
            <a:r>
              <a:rPr lang="en-CA" b="0" u="none" dirty="0" err="1"/>
              <a:t>glycémie</a:t>
            </a:r>
            <a:endParaRPr lang="en-CA" b="0" u="none" dirty="0"/>
          </a:p>
          <a:p>
            <a:pPr marL="172924" indent="-172924">
              <a:buFont typeface="Arial" panose="020B0604020202020204" pitchFamily="34" charset="0"/>
              <a:buChar char="•"/>
            </a:pPr>
            <a:endParaRPr lang="fr-FR" b="0" u="none" dirty="0"/>
          </a:p>
          <a:p>
            <a:pPr marL="172924" indent="-172924">
              <a:buFont typeface="Arial" panose="020B0604020202020204" pitchFamily="34" charset="0"/>
              <a:buChar char="•"/>
            </a:pPr>
            <a:r>
              <a:rPr lang="en-CA" b="0" u="none" dirty="0"/>
              <a:t>Les symptômes peuvent être variables avec des symptômes neurologiques entraînant des changements cognitifs plus nombreux</a:t>
            </a:r>
          </a:p>
          <a:p>
            <a:pPr marL="172924" indent="-172924">
              <a:buFont typeface="Arial" panose="020B0604020202020204" pitchFamily="34" charset="0"/>
              <a:buChar char="•"/>
            </a:pPr>
            <a:r>
              <a:rPr lang="en-CA" b="0" u="none" dirty="0"/>
              <a:t>Les patients âgés peuvent également présenter des comorbidités, telles qu'une perte cognitive et fonctionnelle, qui font obstacle à l'identification et/ou au traitement approprié de l'hypoglycémie</a:t>
            </a:r>
          </a:p>
          <a:p>
            <a:pPr marL="172924" indent="-172924">
              <a:buFont typeface="Arial" panose="020B0604020202020204" pitchFamily="34" charset="0"/>
              <a:buChar char="•"/>
            </a:pPr>
            <a:r>
              <a:rPr lang="en-CA" b="0" u="none" dirty="0"/>
              <a:t>Les adultes plus âgés qui souffrent d'hypoglycémie ont un plus grand risque de chutes, de fractures liées aux chutes, de crises d'épilepsie et de comas ainsi que d'une exacerbation des états chroniques, tels qu'un dysfonctionnement cognitif et des troubles cardiaques</a:t>
            </a:r>
          </a:p>
          <a:p>
            <a:pPr marL="172924" indent="-172924">
              <a:buFont typeface="Arial" panose="020B0604020202020204" pitchFamily="34" charset="0"/>
              <a:buChar char="•"/>
            </a:pPr>
            <a:r>
              <a:rPr lang="en-CA" b="0" u="none" dirty="0"/>
              <a:t>Il convient donc d'éviter de façon proactive l'hypoglycémie chez les populations âgées</a:t>
            </a:r>
          </a:p>
          <a:p>
            <a:pPr marL="172924" indent="-172924">
              <a:buFont typeface="Arial" panose="020B0604020202020204" pitchFamily="34" charset="0"/>
              <a:buChar char="•"/>
            </a:pPr>
            <a:endParaRPr lang="fr-FR" b="0" u="none" dirty="0"/>
          </a:p>
          <a:p>
            <a:r>
              <a:rPr lang="en-GB" b="0" u="none" dirty="0"/>
              <a:t>Sircar M et al. </a:t>
            </a:r>
            <a:r>
              <a:rPr lang="en-GB" b="0" i="1" u="none" dirty="0"/>
              <a:t>Can J Diabetes</a:t>
            </a:r>
            <a:r>
              <a:rPr lang="en-GB" b="0" u="none" dirty="0"/>
              <a:t> 2016;40:66–72.</a:t>
            </a:r>
            <a:endParaRPr lang="fr-FR" b="0" u="none" dirty="0"/>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48</a:t>
            </a:fld>
            <a:endParaRPr lang="fr-FR">
              <a:solidFill>
                <a:prstClr val="black"/>
              </a:solidFill>
            </a:endParaRPr>
          </a:p>
        </p:txBody>
      </p:sp>
    </p:spTree>
    <p:extLst>
      <p:ext uri="{BB962C8B-B14F-4D97-AF65-F5344CB8AC3E}">
        <p14:creationId xmlns:p14="http://schemas.microsoft.com/office/powerpoint/2010/main" val="1939076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a:lnSpc>
                <a:spcPct val="85000"/>
              </a:lnSpc>
              <a:defRPr/>
            </a:pPr>
            <a:r>
              <a:rPr lang="en-US" b="0" u="none" dirty="0"/>
              <a:t>Notez que les adultes plus âgés présentent des facteurs de risque supplémentaires. </a:t>
            </a:r>
          </a:p>
          <a:p>
            <a:pPr>
              <a:lnSpc>
                <a:spcPct val="85000"/>
              </a:lnSpc>
              <a:defRPr/>
            </a:pPr>
            <a:endParaRPr lang="fr-FR" b="0" u="none" dirty="0"/>
          </a:p>
          <a:p>
            <a:pPr marL="172909" indent="-172909">
              <a:lnSpc>
                <a:spcPct val="85000"/>
              </a:lnSpc>
              <a:buFont typeface="Arial"/>
              <a:buChar char="•"/>
            </a:pPr>
            <a:r>
              <a:rPr lang="en-US" b="0" u="none" dirty="0"/>
              <a:t>L'évaluation des facteurs de risque d'hypoglycémie est un élément important des soins cliniques dispensés aux adultes plus âgés souffrant d'hypoglycémie. </a:t>
            </a:r>
          </a:p>
          <a:p>
            <a:pPr marL="172909" indent="-172909">
              <a:lnSpc>
                <a:spcPct val="85000"/>
              </a:lnSpc>
              <a:buFont typeface="Arial"/>
              <a:buChar char="•"/>
            </a:pPr>
            <a:r>
              <a:rPr lang="en-CA" b="0" u="none" dirty="0"/>
              <a:t>Parmi des facteurs de risque supplémentaires, on note la fragilité, une mauvaise vue, et l'incapacité de </a:t>
            </a:r>
            <a:r>
              <a:rPr lang="en-CA" b="0" u="none" dirty="0" err="1"/>
              <a:t>surveiller</a:t>
            </a:r>
            <a:r>
              <a:rPr lang="en-CA" b="0" u="none" dirty="0"/>
              <a:t> le glucose dans le sang ou à procéder aux injections.</a:t>
            </a:r>
            <a:endParaRPr lang="fr-FR" b="0" u="none" dirty="0"/>
          </a:p>
          <a:p>
            <a:pPr marL="172909" indent="-172909">
              <a:lnSpc>
                <a:spcPct val="85000"/>
              </a:lnSpc>
              <a:buFont typeface="Arial"/>
              <a:buChar char="•"/>
            </a:pPr>
            <a:r>
              <a:rPr lang="en-US" b="0" u="none" dirty="0"/>
              <a:t>Il est vital de former à la fois le patient et les personnes soignantes à la prévention, la détection et au traitement de l'hypoglycémie</a:t>
            </a:r>
          </a:p>
          <a:p>
            <a:pPr marL="172909" indent="-172909">
              <a:lnSpc>
                <a:spcPct val="85000"/>
              </a:lnSpc>
              <a:buFont typeface="Arial"/>
              <a:buChar char="•"/>
            </a:pPr>
            <a:r>
              <a:rPr lang="en-US" b="0" u="none" dirty="0"/>
              <a:t>D'une manière générale, les facteurs de risque d'hypoglycémie du diabète sont notamment :</a:t>
            </a:r>
          </a:p>
          <a:p>
            <a:pPr marL="634000" lvl="1" indent="-172909">
              <a:lnSpc>
                <a:spcPct val="85000"/>
              </a:lnSpc>
              <a:buFont typeface="Arial"/>
              <a:buChar char="•"/>
            </a:pPr>
            <a:r>
              <a:rPr lang="en-US" b="0" u="none" dirty="0"/>
              <a:t>Utilisation de l'insuline ou de sécrétagogues d'insuline</a:t>
            </a:r>
            <a:endParaRPr lang="fr-FR" b="0" u="none" dirty="0"/>
          </a:p>
          <a:p>
            <a:pPr marL="634000" lvl="1" indent="-172909">
              <a:lnSpc>
                <a:spcPct val="85000"/>
              </a:lnSpc>
              <a:buFont typeface="Arial"/>
              <a:buChar char="•"/>
            </a:pPr>
            <a:r>
              <a:rPr lang="en-US" b="0" u="none" dirty="0"/>
              <a:t>Durée du diabète</a:t>
            </a:r>
          </a:p>
          <a:p>
            <a:pPr marL="634000" lvl="1" indent="-172909">
              <a:lnSpc>
                <a:spcPct val="85000"/>
              </a:lnSpc>
              <a:buFont typeface="Arial"/>
              <a:buChar char="•"/>
            </a:pPr>
            <a:r>
              <a:rPr lang="en-US" b="0" u="none" dirty="0"/>
              <a:t>Antécédents d'hypoglycémie</a:t>
            </a:r>
          </a:p>
          <a:p>
            <a:pPr marL="634000" lvl="1" indent="-172909">
              <a:lnSpc>
                <a:spcPct val="85000"/>
              </a:lnSpc>
              <a:buFont typeface="Arial"/>
              <a:buChar char="•"/>
            </a:pPr>
            <a:r>
              <a:rPr lang="en-US" b="0" u="none" dirty="0" err="1"/>
              <a:t>Repas</a:t>
            </a:r>
            <a:r>
              <a:rPr lang="en-US" b="0" u="none" dirty="0"/>
              <a:t> </a:t>
            </a:r>
            <a:r>
              <a:rPr lang="en-US" b="0" u="none" dirty="0" err="1"/>
              <a:t>irréguliers</a:t>
            </a:r>
            <a:r>
              <a:rPr lang="en-US" b="0" u="none" dirty="0"/>
              <a:t> </a:t>
            </a:r>
          </a:p>
          <a:p>
            <a:pPr marL="634000" lvl="1" indent="-172909">
              <a:lnSpc>
                <a:spcPct val="85000"/>
              </a:lnSpc>
              <a:buFont typeface="Arial"/>
              <a:buChar char="•"/>
            </a:pPr>
            <a:r>
              <a:rPr lang="en-US" b="0" u="none" dirty="0"/>
              <a:t>Insuffisance rénale</a:t>
            </a:r>
          </a:p>
          <a:p>
            <a:pPr marL="634000" lvl="1" indent="-172909">
              <a:lnSpc>
                <a:spcPct val="85000"/>
              </a:lnSpc>
              <a:buFont typeface="Arial"/>
              <a:buChar char="•"/>
            </a:pPr>
            <a:r>
              <a:rPr lang="en-US" b="0" u="none" dirty="0"/>
              <a:t>Sortie d'hôpital dans les 30 jours précédents</a:t>
            </a:r>
          </a:p>
          <a:p>
            <a:pPr marL="634000" lvl="1" indent="-172909">
              <a:lnSpc>
                <a:spcPct val="85000"/>
              </a:lnSpc>
              <a:buFont typeface="Arial"/>
              <a:buChar char="•"/>
            </a:pPr>
            <a:r>
              <a:rPr lang="en-US" b="0" u="none" dirty="0" err="1"/>
              <a:t>Âge</a:t>
            </a:r>
            <a:r>
              <a:rPr lang="en-US" b="0" u="none" dirty="0"/>
              <a:t> avancé</a:t>
            </a:r>
          </a:p>
          <a:p>
            <a:pPr marL="634000" lvl="1" indent="-172909">
              <a:lnSpc>
                <a:spcPct val="85000"/>
              </a:lnSpc>
              <a:buFont typeface="Arial"/>
              <a:buChar char="•"/>
            </a:pPr>
            <a:r>
              <a:rPr lang="en-US" b="0" u="none" dirty="0"/>
              <a:t>Population noire</a:t>
            </a:r>
          </a:p>
          <a:p>
            <a:pPr marL="634000" lvl="1" indent="-172909">
              <a:lnSpc>
                <a:spcPct val="85000"/>
              </a:lnSpc>
              <a:buFont typeface="Arial"/>
              <a:buChar char="•"/>
            </a:pPr>
            <a:r>
              <a:rPr lang="en-US" b="0" u="none" dirty="0"/>
              <a:t>Utilisation de cinq médicaments simultanés ou plus</a:t>
            </a:r>
          </a:p>
          <a:p>
            <a:pPr marL="634000" lvl="1" indent="-172909">
              <a:lnSpc>
                <a:spcPct val="85000"/>
              </a:lnSpc>
              <a:buFont typeface="Arial"/>
              <a:buChar char="•"/>
            </a:pPr>
            <a:endParaRPr lang="fr-FR" b="0" u="none" dirty="0"/>
          </a:p>
          <a:p>
            <a:pPr>
              <a:lnSpc>
                <a:spcPct val="85000"/>
              </a:lnSpc>
            </a:pPr>
            <a:r>
              <a:rPr lang="en-US" b="0" u="none" dirty="0"/>
              <a:t>Références :</a:t>
            </a:r>
          </a:p>
          <a:p>
            <a:pPr marL="230546" indent="-230546">
              <a:lnSpc>
                <a:spcPct val="85000"/>
              </a:lnSpc>
              <a:buFont typeface="+mj-lt"/>
              <a:buAutoNum type="arabicPeriod"/>
            </a:pPr>
            <a:r>
              <a:rPr lang="en-US" b="0" u="none" dirty="0"/>
              <a:t>Shorr RI, Ray WA, Daugherty JR, Griffin MR. Incidence and risk factors for serious hypoglycaemia in older persons using insulin or sulfonylureas. </a:t>
            </a:r>
            <a:r>
              <a:rPr lang="en-US" b="0" i="1" u="none" dirty="0"/>
              <a:t>Arch Intern Med. </a:t>
            </a:r>
            <a:r>
              <a:rPr lang="en-US" b="0" u="none" dirty="0"/>
              <a:t>1997;157:1681-1686. </a:t>
            </a:r>
          </a:p>
          <a:p>
            <a:pPr marL="230546" indent="-230546">
              <a:lnSpc>
                <a:spcPct val="85000"/>
              </a:lnSpc>
              <a:buFont typeface="+mj-lt"/>
              <a:buAutoNum type="arabicPeriod"/>
            </a:pPr>
            <a:r>
              <a:rPr lang="en-US" b="0" u="none" spc="-10" dirty="0"/>
              <a:t>Zammitt NN, Frier BM. Hypoglycaemia in type 2 diabetes: pathophysiology, frequency, and effects of different treatment modalities. </a:t>
            </a:r>
            <a:r>
              <a:rPr lang="en-US" b="0" i="1" u="none" spc="-10" dirty="0"/>
              <a:t>Diabetes Care.</a:t>
            </a:r>
            <a:r>
              <a:rPr lang="en-US" b="0" u="none" spc="-10" dirty="0"/>
              <a:t> 2005;28:2948-2961. </a:t>
            </a:r>
          </a:p>
          <a:p>
            <a:pPr marL="172909" indent="-172909">
              <a:lnSpc>
                <a:spcPct val="85000"/>
              </a:lnSpc>
              <a:buFont typeface="Arial"/>
              <a:buChar char="•"/>
            </a:pPr>
            <a:endParaRPr lang="fr-FR" b="0" u="none" dirty="0"/>
          </a:p>
          <a:p>
            <a:pPr>
              <a:lnSpc>
                <a:spcPct val="85000"/>
              </a:lnSpc>
            </a:pPr>
            <a:endParaRPr lang="fr-FR" b="0" u="none" dirty="0"/>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49</a:t>
            </a:fld>
            <a:endParaRPr lang="fr-FR">
              <a:solidFill>
                <a:prstClr val="black"/>
              </a:solidFill>
            </a:endParaRPr>
          </a:p>
        </p:txBody>
      </p:sp>
    </p:spTree>
    <p:extLst>
      <p:ext uri="{BB962C8B-B14F-4D97-AF65-F5344CB8AC3E}">
        <p14:creationId xmlns:p14="http://schemas.microsoft.com/office/powerpoint/2010/main" val="1992652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err="1"/>
              <a:t>L'un</a:t>
            </a:r>
            <a:r>
              <a:rPr lang="en-US" dirty="0" err="1"/>
              <a:t>e</a:t>
            </a:r>
            <a:r>
              <a:rPr dirty="0"/>
              <a:t> des </a:t>
            </a:r>
            <a:r>
              <a:rPr lang="en-US" dirty="0" err="1"/>
              <a:t>préoccupations</a:t>
            </a:r>
            <a:r>
              <a:rPr lang="en-US" dirty="0"/>
              <a:t> des </a:t>
            </a:r>
            <a:r>
              <a:rPr dirty="0"/>
              <a:t>patients </a:t>
            </a:r>
            <a:r>
              <a:rPr lang="en-US" dirty="0"/>
              <a:t>repose sur </a:t>
            </a:r>
            <a:r>
              <a:rPr dirty="0" err="1"/>
              <a:t>l'idée</a:t>
            </a:r>
            <a:r>
              <a:rPr dirty="0"/>
              <a:t> qu'un contrôle optimal du glucose est moins important que la gestion de </a:t>
            </a:r>
            <a:r>
              <a:rPr dirty="0" err="1"/>
              <a:t>l'hypoglycémie</a:t>
            </a:r>
            <a:r>
              <a:rPr lang="en-US" dirty="0"/>
              <a:t>,</a:t>
            </a:r>
            <a:r>
              <a:rPr dirty="0"/>
              <a:t> mais </a:t>
            </a:r>
            <a:r>
              <a:rPr dirty="0" err="1"/>
              <a:t>cela</a:t>
            </a:r>
            <a:r>
              <a:rPr dirty="0"/>
              <a:t> </a:t>
            </a:r>
            <a:r>
              <a:rPr lang="en-US" dirty="0" err="1"/>
              <a:t>n’</a:t>
            </a:r>
            <a:r>
              <a:rPr dirty="0" err="1"/>
              <a:t>est</a:t>
            </a:r>
            <a:r>
              <a:rPr dirty="0"/>
              <a:t> </a:t>
            </a:r>
            <a:r>
              <a:rPr lang="en-US" dirty="0"/>
              <a:t>pas le </a:t>
            </a:r>
            <a:r>
              <a:rPr lang="en-US" dirty="0" err="1"/>
              <a:t>cas</a:t>
            </a:r>
            <a:r>
              <a:rPr dirty="0"/>
              <a:t>.</a:t>
            </a:r>
          </a:p>
          <a:p>
            <a:pPr marL="172924" indent="-172924" defTabSz="922264">
              <a:buFont typeface="Arial" panose="020B0604020202020204" pitchFamily="34" charset="0"/>
              <a:buChar char="•"/>
              <a:defRPr/>
            </a:pPr>
            <a:r>
              <a:rPr lang="en-US" dirty="0"/>
              <a:t>La </a:t>
            </a:r>
            <a:r>
              <a:rPr lang="en-US" dirty="0" err="1"/>
              <a:t>réduction</a:t>
            </a:r>
            <a:r>
              <a:rPr lang="en-US" baseline="0" dirty="0"/>
              <a:t> du </a:t>
            </a:r>
            <a:r>
              <a:rPr dirty="0" err="1"/>
              <a:t>risque</a:t>
            </a:r>
            <a:r>
              <a:rPr dirty="0"/>
              <a:t> </a:t>
            </a:r>
            <a:r>
              <a:rPr lang="en-US" dirty="0"/>
              <a:t>de </a:t>
            </a:r>
            <a:r>
              <a:rPr dirty="0"/>
              <a:t>complications liées au diabète est </a:t>
            </a:r>
            <a:r>
              <a:rPr dirty="0" err="1"/>
              <a:t>l'un</a:t>
            </a:r>
            <a:r>
              <a:rPr dirty="0"/>
              <a:t> </a:t>
            </a:r>
            <a:r>
              <a:rPr lang="en-US" dirty="0"/>
              <a:t>des </a:t>
            </a:r>
            <a:r>
              <a:rPr dirty="0" err="1"/>
              <a:t>avantages</a:t>
            </a:r>
            <a:r>
              <a:rPr dirty="0"/>
              <a:t> </a:t>
            </a:r>
            <a:r>
              <a:rPr lang="en-US" dirty="0" err="1"/>
              <a:t>majeurs</a:t>
            </a:r>
            <a:r>
              <a:rPr lang="en-US" dirty="0"/>
              <a:t> </a:t>
            </a:r>
            <a:r>
              <a:rPr dirty="0"/>
              <a:t>de l'optimisation du contrôle du glucose.</a:t>
            </a:r>
          </a:p>
          <a:p>
            <a:pPr marL="172924" indent="-172924" defTabSz="922264">
              <a:buFont typeface="Arial" panose="020B0604020202020204" pitchFamily="34" charset="0"/>
              <a:buChar char="•"/>
              <a:defRPr/>
            </a:pPr>
            <a:r>
              <a:rPr dirty="0"/>
              <a:t>Tout est une question d'apprentissage. Les patients diabétiques et les personnes qui les soignent ont besoin de comprendre les risques de l'hypoglycémie, comment reconnaître les </a:t>
            </a:r>
            <a:r>
              <a:rPr lang="en-US" dirty="0"/>
              <a:t>crise</a:t>
            </a:r>
            <a:r>
              <a:rPr dirty="0"/>
              <a:t>s d'hypoglycémie, et comment les </a:t>
            </a:r>
            <a:r>
              <a:rPr lang="en-US" dirty="0" err="1"/>
              <a:t>empêcher</a:t>
            </a:r>
            <a:r>
              <a:rPr lang="en-US" dirty="0"/>
              <a:t> </a:t>
            </a:r>
            <a:r>
              <a:rPr dirty="0"/>
              <a:t>et les traiter sans compromettre le contrôle de la glycémie.</a:t>
            </a:r>
          </a:p>
        </p:txBody>
      </p:sp>
      <p:sp>
        <p:nvSpPr>
          <p:cNvPr id="4" name="Slide Number Placeholder 3"/>
          <p:cNvSpPr>
            <a:spLocks noGrp="1"/>
          </p:cNvSpPr>
          <p:nvPr>
            <p:ph type="sldNum" sz="quarter" idx="10"/>
          </p:nvPr>
        </p:nvSpPr>
        <p:spPr/>
        <p:txBody>
          <a:bodyPr/>
          <a:lstStyle/>
          <a:p>
            <a:fld id="{47FAFCF6-9078-A94D-9817-150AF2050684}" type="slidenum">
              <a:rPr lang="en-CA" smtClean="0"/>
              <a:pPr/>
              <a:t>5</a:t>
            </a:fld>
            <a:endParaRPr lang="fr-FR"/>
          </a:p>
        </p:txBody>
      </p:sp>
    </p:spTree>
    <p:extLst>
      <p:ext uri="{BB962C8B-B14F-4D97-AF65-F5344CB8AC3E}">
        <p14:creationId xmlns:p14="http://schemas.microsoft.com/office/powerpoint/2010/main" val="607607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559916"/>
            <a:ext cx="5707662" cy="3667337"/>
          </a:xfrm>
        </p:spPr>
        <p:txBody>
          <a:bodyPr/>
          <a:lstStyle/>
          <a:p>
            <a:pPr marL="172909" indent="-172909">
              <a:buFont typeface="Arial" pitchFamily="34" charset="0"/>
              <a:buChar char="•"/>
            </a:pPr>
            <a:r>
              <a:rPr dirty="0"/>
              <a:t>On remarque un affaiblissement du mécanisme de défense neuroendocrinien contre l'hypoglycémie pendant le sommeil qui fait basculer le seuil glycémique d'activation de contre-régulation à des </a:t>
            </a:r>
            <a:r>
              <a:rPr dirty="0" err="1"/>
              <a:t>niveaux</a:t>
            </a:r>
            <a:r>
              <a:rPr dirty="0"/>
              <a:t> plus faibles. </a:t>
            </a:r>
          </a:p>
          <a:p>
            <a:endParaRPr lang="fr-FR" dirty="0"/>
          </a:p>
          <a:p>
            <a:r>
              <a:rPr lang="en-US" b="1" dirty="0"/>
              <a:t>Référence :</a:t>
            </a:r>
          </a:p>
          <a:p>
            <a:r>
              <a:rPr dirty="0"/>
              <a:t>Jauch-Chara K and Schultes B. </a:t>
            </a:r>
            <a:r>
              <a:rPr lang="en-US" i="1" dirty="0"/>
              <a:t>Best Pract Res Clin Endocrinol Metab</a:t>
            </a:r>
            <a:r>
              <a:rPr dirty="0"/>
              <a:t> 2010;24:801–15.</a:t>
            </a:r>
          </a:p>
          <a:p>
            <a:endParaRPr lang="fr-FR" dirty="0"/>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50</a:t>
            </a:fld>
            <a:endParaRPr lang="fr-FR">
              <a:solidFill>
                <a:prstClr val="black"/>
              </a:solidFill>
            </a:endParaRPr>
          </a:p>
        </p:txBody>
      </p:sp>
    </p:spTree>
    <p:extLst>
      <p:ext uri="{BB962C8B-B14F-4D97-AF65-F5344CB8AC3E}">
        <p14:creationId xmlns:p14="http://schemas.microsoft.com/office/powerpoint/2010/main" val="4467731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dirty="0"/>
              <a:t>Une très grande proportion de l'hypoglycémie survient la nuit</a:t>
            </a:r>
          </a:p>
          <a:p>
            <a:pPr marL="172924" indent="-172924" defTabSz="922264">
              <a:buFont typeface="Arial" panose="020B0604020202020204" pitchFamily="34" charset="0"/>
              <a:buChar char="•"/>
              <a:defRPr/>
            </a:pPr>
            <a:r>
              <a:rPr dirty="0"/>
              <a:t>La plupart des patients qui </a:t>
            </a:r>
            <a:r>
              <a:rPr dirty="0" err="1"/>
              <a:t>souffrent</a:t>
            </a:r>
            <a:r>
              <a:rPr dirty="0"/>
              <a:t> </a:t>
            </a:r>
            <a:r>
              <a:rPr dirty="0" err="1"/>
              <a:t>d'un</a:t>
            </a:r>
            <a:r>
              <a:rPr lang="en-US" dirty="0" err="1"/>
              <a:t>e</a:t>
            </a:r>
            <a:r>
              <a:rPr lang="en-US" dirty="0"/>
              <a:t> </a:t>
            </a:r>
            <a:r>
              <a:rPr lang="en-US" dirty="0" err="1"/>
              <a:t>crise</a:t>
            </a:r>
            <a:r>
              <a:rPr dirty="0"/>
              <a:t> </a:t>
            </a:r>
            <a:r>
              <a:rPr dirty="0" err="1"/>
              <a:t>d'hypoglycémie</a:t>
            </a:r>
            <a:r>
              <a:rPr dirty="0"/>
              <a:t> nocturne ont signalé un impact modéré à grave sur leur capacité fonctionnelle le jour suivant</a:t>
            </a:r>
          </a:p>
          <a:p>
            <a:pPr marL="172924" indent="-172924" defTabSz="922264">
              <a:buFont typeface="Arial" panose="020B0604020202020204" pitchFamily="34" charset="0"/>
              <a:buChar char="•"/>
              <a:defRPr/>
            </a:pPr>
            <a:r>
              <a:rPr dirty="0"/>
              <a:t>La publication par Wilson et al</a:t>
            </a:r>
            <a:r>
              <a:rPr lang="en-US" dirty="0"/>
              <a:t>.</a:t>
            </a:r>
            <a:r>
              <a:rPr dirty="0"/>
              <a:t> a évalué les données de surveillance du glucose </a:t>
            </a:r>
            <a:r>
              <a:rPr lang="en-US" dirty="0" err="1"/>
              <a:t>en</a:t>
            </a:r>
            <a:r>
              <a:rPr lang="en-US" dirty="0"/>
              <a:t> </a:t>
            </a:r>
            <a:r>
              <a:rPr dirty="0" err="1"/>
              <a:t>continu</a:t>
            </a:r>
            <a:r>
              <a:rPr dirty="0"/>
              <a:t> pendant 855 nuits, recueillies auprès de 45 sujets</a:t>
            </a:r>
          </a:p>
          <a:p>
            <a:pPr marL="634056" lvl="1" indent="-172924" defTabSz="922264">
              <a:buFont typeface="Arial" panose="020B0604020202020204" pitchFamily="34" charset="0"/>
              <a:buChar char="•"/>
              <a:defRPr/>
            </a:pPr>
            <a:r>
              <a:rPr lang="en-US" dirty="0" err="1"/>
              <a:t>Leurs</a:t>
            </a:r>
            <a:r>
              <a:rPr lang="en-US" dirty="0"/>
              <a:t> </a:t>
            </a:r>
            <a:r>
              <a:rPr dirty="0"/>
              <a:t>conclusions ont </a:t>
            </a:r>
            <a:r>
              <a:rPr dirty="0" err="1"/>
              <a:t>montré</a:t>
            </a:r>
            <a:r>
              <a:rPr dirty="0"/>
              <a:t> </a:t>
            </a:r>
            <a:r>
              <a:rPr dirty="0" err="1"/>
              <a:t>qu'un</a:t>
            </a:r>
            <a:r>
              <a:rPr lang="en-US" dirty="0" err="1"/>
              <a:t>e</a:t>
            </a:r>
            <a:r>
              <a:rPr lang="en-US" dirty="0"/>
              <a:t> </a:t>
            </a:r>
            <a:r>
              <a:rPr lang="en-US" dirty="0" err="1"/>
              <a:t>personne</a:t>
            </a:r>
            <a:r>
              <a:rPr lang="en-US" dirty="0"/>
              <a:t> plus </a:t>
            </a:r>
            <a:r>
              <a:rPr lang="en-US" dirty="0" err="1"/>
              <a:t>jeune</a:t>
            </a:r>
            <a:r>
              <a:rPr dirty="0"/>
              <a:t>, des niveaux inférieurs d'HbA</a:t>
            </a:r>
            <a:r>
              <a:rPr lang="en-CA" baseline="-25000" dirty="0"/>
              <a:t>1c</a:t>
            </a:r>
            <a:r>
              <a:rPr dirty="0"/>
              <a:t>, </a:t>
            </a:r>
            <a:r>
              <a:rPr lang="en-US" dirty="0" err="1"/>
              <a:t>une</a:t>
            </a:r>
            <a:r>
              <a:rPr lang="en-US" dirty="0"/>
              <a:t> </a:t>
            </a:r>
            <a:r>
              <a:rPr lang="en-US" dirty="0" err="1"/>
              <a:t>activité</a:t>
            </a:r>
            <a:r>
              <a:rPr lang="en-US" dirty="0"/>
              <a:t> physique au </a:t>
            </a:r>
            <a:r>
              <a:rPr lang="en-US" dirty="0" err="1"/>
              <a:t>cours</a:t>
            </a:r>
            <a:r>
              <a:rPr lang="en-US" dirty="0"/>
              <a:t> de la </a:t>
            </a:r>
            <a:r>
              <a:rPr dirty="0" err="1"/>
              <a:t>jour</a:t>
            </a:r>
            <a:r>
              <a:rPr lang="en-US" dirty="0" err="1"/>
              <a:t>née</a:t>
            </a:r>
            <a:r>
              <a:rPr dirty="0"/>
              <a:t> </a:t>
            </a:r>
            <a:r>
              <a:rPr dirty="0" err="1"/>
              <a:t>précédent</a:t>
            </a:r>
            <a:r>
              <a:rPr lang="en-US" dirty="0" err="1"/>
              <a:t>e</a:t>
            </a:r>
            <a:r>
              <a:rPr dirty="0"/>
              <a:t>,</a:t>
            </a:r>
            <a:r>
              <a:rPr lang="en-US" dirty="0"/>
              <a:t> </a:t>
            </a:r>
            <a:r>
              <a:rPr dirty="0"/>
              <a:t>et une hypoglycémie </a:t>
            </a:r>
            <a:r>
              <a:rPr dirty="0" err="1"/>
              <a:t>biochimique</a:t>
            </a:r>
            <a:r>
              <a:rPr dirty="0"/>
              <a:t> </a:t>
            </a:r>
            <a:r>
              <a:rPr lang="en-US" dirty="0"/>
              <a:t>la </a:t>
            </a:r>
            <a:r>
              <a:rPr lang="en-US" dirty="0" err="1"/>
              <a:t>veille</a:t>
            </a:r>
            <a:r>
              <a:rPr lang="en-US" dirty="0"/>
              <a:t> </a:t>
            </a:r>
            <a:r>
              <a:rPr dirty="0" err="1"/>
              <a:t>étaient</a:t>
            </a:r>
            <a:r>
              <a:rPr dirty="0"/>
              <a:t> associés à une plus haute fréquence d'hypoglycémie nocturne</a:t>
            </a:r>
          </a:p>
          <a:p>
            <a:pPr marL="172924" indent="-172924" defTabSz="922264">
              <a:buFont typeface="Arial" panose="020B0604020202020204" pitchFamily="34" charset="0"/>
              <a:buChar char="•"/>
              <a:defRPr/>
            </a:pPr>
            <a:r>
              <a:rPr dirty="0"/>
              <a:t>Bae et al</a:t>
            </a:r>
            <a:r>
              <a:rPr lang="en-US" dirty="0"/>
              <a:t>.</a:t>
            </a:r>
            <a:r>
              <a:rPr dirty="0"/>
              <a:t> </a:t>
            </a:r>
            <a:r>
              <a:rPr dirty="0" err="1"/>
              <a:t>ont</a:t>
            </a:r>
            <a:r>
              <a:rPr dirty="0"/>
              <a:t> </a:t>
            </a:r>
            <a:r>
              <a:rPr lang="en-US" dirty="0" err="1"/>
              <a:t>regroupé</a:t>
            </a:r>
            <a:r>
              <a:rPr lang="en-US" baseline="0" dirty="0"/>
              <a:t> </a:t>
            </a:r>
            <a:r>
              <a:rPr dirty="0"/>
              <a:t>les données de 18 essais </a:t>
            </a:r>
            <a:r>
              <a:rPr dirty="0" err="1"/>
              <a:t>cliniques</a:t>
            </a:r>
            <a:r>
              <a:rPr dirty="0"/>
              <a:t> </a:t>
            </a:r>
            <a:r>
              <a:rPr lang="en-US" dirty="0"/>
              <a:t>pour la </a:t>
            </a:r>
            <a:r>
              <a:rPr lang="en-US" dirty="0" err="1"/>
              <a:t>collecte</a:t>
            </a:r>
            <a:r>
              <a:rPr lang="en-US" dirty="0"/>
              <a:t> des </a:t>
            </a:r>
            <a:r>
              <a:rPr dirty="0" err="1"/>
              <a:t>données</a:t>
            </a:r>
            <a:r>
              <a:rPr dirty="0"/>
              <a:t> d'hypoglycémie nocturne </a:t>
            </a:r>
            <a:r>
              <a:rPr lang="en-US" dirty="0" err="1"/>
              <a:t>afin</a:t>
            </a:r>
            <a:r>
              <a:rPr lang="en-US" dirty="0"/>
              <a:t> </a:t>
            </a:r>
            <a:r>
              <a:rPr lang="en-US" dirty="0" err="1"/>
              <a:t>d’</a:t>
            </a:r>
            <a:r>
              <a:rPr dirty="0" err="1"/>
              <a:t>identifier</a:t>
            </a:r>
            <a:r>
              <a:rPr dirty="0"/>
              <a:t> les facteurs de risque</a:t>
            </a:r>
          </a:p>
          <a:p>
            <a:pPr marL="634056" lvl="1" indent="-172924" defTabSz="922264">
              <a:buFont typeface="Arial" panose="020B0604020202020204" pitchFamily="34" charset="0"/>
              <a:buChar char="•"/>
              <a:defRPr/>
            </a:pPr>
            <a:r>
              <a:rPr lang="en-US" dirty="0"/>
              <a:t>Les </a:t>
            </a:r>
            <a:r>
              <a:rPr lang="en-US" dirty="0" err="1"/>
              <a:t>éléments</a:t>
            </a:r>
            <a:r>
              <a:rPr lang="en-US" dirty="0"/>
              <a:t> </a:t>
            </a:r>
            <a:r>
              <a:rPr lang="en-US" dirty="0" err="1"/>
              <a:t>suivants</a:t>
            </a:r>
            <a:r>
              <a:rPr lang="en-US" dirty="0"/>
              <a:t> </a:t>
            </a:r>
            <a:r>
              <a:rPr lang="fr-FR" dirty="0"/>
              <a:t>ont été associés de façon positive à une augmentation du risque d'hypoglycémie nocturne : </a:t>
            </a:r>
            <a:r>
              <a:rPr dirty="0" err="1"/>
              <a:t>réduction</a:t>
            </a:r>
            <a:r>
              <a:rPr dirty="0"/>
              <a:t> de la HbA</a:t>
            </a:r>
            <a:r>
              <a:rPr lang="en-CA" baseline="-25000" dirty="0"/>
              <a:t>1c</a:t>
            </a:r>
            <a:r>
              <a:rPr dirty="0"/>
              <a:t>, </a:t>
            </a:r>
            <a:r>
              <a:rPr dirty="0" err="1"/>
              <a:t>âge</a:t>
            </a:r>
            <a:r>
              <a:rPr dirty="0"/>
              <a:t>, </a:t>
            </a:r>
            <a:r>
              <a:rPr dirty="0" err="1"/>
              <a:t>durée</a:t>
            </a:r>
            <a:r>
              <a:rPr dirty="0"/>
              <a:t> du diabète, </a:t>
            </a:r>
            <a:r>
              <a:rPr dirty="0" err="1"/>
              <a:t>utilisation</a:t>
            </a:r>
            <a:r>
              <a:rPr dirty="0"/>
              <a:t> de SU, </a:t>
            </a:r>
            <a:r>
              <a:rPr lang="en-US" dirty="0"/>
              <a:t>patient </a:t>
            </a:r>
            <a:r>
              <a:rPr lang="en-US" dirty="0" err="1"/>
              <a:t>insulino</a:t>
            </a:r>
            <a:r>
              <a:rPr lang="en-US" dirty="0"/>
              <a:t>-naïf</a:t>
            </a:r>
            <a:r>
              <a:rPr dirty="0"/>
              <a:t>, </a:t>
            </a:r>
            <a:r>
              <a:rPr dirty="0" err="1"/>
              <a:t>néphropathie</a:t>
            </a:r>
            <a:r>
              <a:rPr dirty="0"/>
              <a:t> diabétique, </a:t>
            </a:r>
            <a:r>
              <a:rPr dirty="0" err="1"/>
              <a:t>sexe</a:t>
            </a:r>
            <a:r>
              <a:rPr dirty="0"/>
              <a:t> féminin, </a:t>
            </a:r>
            <a:r>
              <a:rPr lang="en-US" dirty="0" err="1"/>
              <a:t>personne</a:t>
            </a:r>
            <a:r>
              <a:rPr lang="en-US" dirty="0"/>
              <a:t> </a:t>
            </a:r>
            <a:r>
              <a:rPr dirty="0"/>
              <a:t>noire </a:t>
            </a:r>
            <a:r>
              <a:rPr dirty="0" err="1"/>
              <a:t>ou</a:t>
            </a:r>
            <a:r>
              <a:rPr dirty="0"/>
              <a:t> afro-</a:t>
            </a:r>
            <a:r>
              <a:rPr dirty="0" err="1"/>
              <a:t>américaine</a:t>
            </a:r>
            <a:endParaRPr lang="fr-FR" dirty="0"/>
          </a:p>
        </p:txBody>
      </p:sp>
      <p:sp>
        <p:nvSpPr>
          <p:cNvPr id="4" name="Slide Number Placeholder 3"/>
          <p:cNvSpPr>
            <a:spLocks noGrp="1"/>
          </p:cNvSpPr>
          <p:nvPr>
            <p:ph type="sldNum" sz="quarter" idx="10"/>
          </p:nvPr>
        </p:nvSpPr>
        <p:spPr/>
        <p:txBody>
          <a:bodyPr/>
          <a:lstStyle/>
          <a:p>
            <a:fld id="{47FAFCF6-9078-A94D-9817-150AF2050684}" type="slidenum">
              <a:rPr lang="en-CA" smtClean="0">
                <a:solidFill>
                  <a:prstClr val="black"/>
                </a:solidFill>
              </a:rPr>
              <a:pPr/>
              <a:t>51</a:t>
            </a:fld>
            <a:endParaRPr lang="fr-FR">
              <a:solidFill>
                <a:prstClr val="black"/>
              </a:solidFill>
            </a:endParaRPr>
          </a:p>
        </p:txBody>
      </p:sp>
    </p:spTree>
    <p:extLst>
      <p:ext uri="{BB962C8B-B14F-4D97-AF65-F5344CB8AC3E}">
        <p14:creationId xmlns:p14="http://schemas.microsoft.com/office/powerpoint/2010/main" val="7887490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52</a:t>
            </a:fld>
            <a:endParaRPr lang="fr-FR">
              <a:solidFill>
                <a:prstClr val="black"/>
              </a:solidFill>
            </a:endParaRPr>
          </a:p>
        </p:txBody>
      </p:sp>
    </p:spTree>
    <p:extLst>
      <p:ext uri="{BB962C8B-B14F-4D97-AF65-F5344CB8AC3E}">
        <p14:creationId xmlns:p14="http://schemas.microsoft.com/office/powerpoint/2010/main" val="34928961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À</a:t>
            </a:r>
            <a:r>
              <a:rPr dirty="0"/>
              <a:t> court terme : </a:t>
            </a:r>
            <a:r>
              <a:rPr lang="en-US" dirty="0"/>
              <a:t>l</a:t>
            </a:r>
            <a:r>
              <a:rPr dirty="0"/>
              <a:t>es personnes présentant un diabète de type 1 peuvent développer une crainte de l'hypoglycémie importante qui nuit à la qualité de vie, au bien-être émotionnel, à la gestion du diabète et au contrôle glycémique. Cela peut entraîner une augmentation de l'anxiété liée à la gestion du diabète, des sentiments de culpabilité et de frustration, une impression de perte de contrôle, une gêne, des tensions relationnelles et un comportement d'évitement.</a:t>
            </a:r>
          </a:p>
          <a:p>
            <a:endParaRPr lang="fr-FR" dirty="0"/>
          </a:p>
          <a:p>
            <a:r>
              <a:rPr lang="en-US" dirty="0"/>
              <a:t>À</a:t>
            </a:r>
            <a:r>
              <a:rPr dirty="0"/>
              <a:t> long terme : </a:t>
            </a:r>
            <a:r>
              <a:rPr lang="en-US" dirty="0"/>
              <a:t>u</a:t>
            </a:r>
            <a:r>
              <a:rPr dirty="0"/>
              <a:t>n dysfonctionnement cognitif temporaire se produit à la fois avec l'hypoglycémie et l'hyperglycémie chez les enfants diabétiques en âge d'être scolarisés, mais l'implication à long terme de l'hypoglycémie sévère sur la fonction cognitive semble improbable. Chez les adolescents, un historique d'hypoglycémie récurrente peut aussi avoir un impact sur le permis de conduire et l'emploi.</a:t>
            </a:r>
          </a:p>
          <a:p>
            <a:endParaRPr lang="fr-FR" dirty="0"/>
          </a:p>
          <a:p>
            <a:r>
              <a:rPr dirty="0"/>
              <a:t>Gonder-Frederick L et al. </a:t>
            </a:r>
            <a:r>
              <a:rPr lang="en-CA" i="1" dirty="0"/>
              <a:t>Diabetes Manag (London)</a:t>
            </a:r>
            <a:r>
              <a:rPr lang="en-CA" i="0" dirty="0"/>
              <a:t> 2011;1:627-39</a:t>
            </a:r>
            <a:endParaRPr lang="fr-FR" dirty="0"/>
          </a:p>
          <a:p>
            <a:r>
              <a:rPr dirty="0"/>
              <a:t>Abraham MB et al. </a:t>
            </a:r>
            <a:r>
              <a:rPr lang="en-CA" i="1" dirty="0"/>
              <a:t>Pediatr Diabetes </a:t>
            </a:r>
            <a:r>
              <a:rPr lang="en-CA" i="0" dirty="0"/>
              <a:t>2018;19 (Suppl 27);178-92</a:t>
            </a:r>
          </a:p>
          <a:p>
            <a:r>
              <a:rPr lang="en-CA" i="0" dirty="0"/>
              <a:t>Cameron FJ et al. </a:t>
            </a:r>
            <a:r>
              <a:rPr lang="en-CA" i="1" dirty="0"/>
              <a:t>Pediatr Diabetes</a:t>
            </a:r>
            <a:r>
              <a:rPr lang="en-CA" i="0" dirty="0"/>
              <a:t> 2018;19 (Suppl 27):250-61</a:t>
            </a: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53</a:t>
            </a:fld>
            <a:endParaRPr lang="fr-FR"/>
          </a:p>
        </p:txBody>
      </p:sp>
    </p:spTree>
    <p:extLst>
      <p:ext uri="{BB962C8B-B14F-4D97-AF65-F5344CB8AC3E}">
        <p14:creationId xmlns:p14="http://schemas.microsoft.com/office/powerpoint/2010/main" val="2886991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La formation au diabète est essentielle pour prévenir l'hypoglycémie</a:t>
            </a:r>
          </a:p>
          <a:p>
            <a:pPr marL="172924" indent="-172924">
              <a:buFont typeface="Arial" panose="020B0604020202020204" pitchFamily="34" charset="0"/>
              <a:buChar char="•"/>
            </a:pPr>
            <a:r>
              <a:rPr dirty="0"/>
              <a:t>Il convient de donner aux patients et</a:t>
            </a:r>
            <a:r>
              <a:rPr lang="en-US" dirty="0"/>
              <a:t> à</a:t>
            </a:r>
            <a:r>
              <a:rPr dirty="0"/>
              <a:t> leurs familles une formation sur les facteurs de risque d'hypoglycémie, afin de les alerter des moments et situations </a:t>
            </a:r>
            <a:r>
              <a:rPr lang="en-US" dirty="0"/>
              <a:t>au </a:t>
            </a:r>
            <a:r>
              <a:rPr lang="en-US" dirty="0" err="1"/>
              <a:t>cours</a:t>
            </a:r>
            <a:r>
              <a:rPr lang="en-US" dirty="0"/>
              <a:t> </a:t>
            </a:r>
            <a:r>
              <a:rPr lang="en-US" dirty="0" err="1"/>
              <a:t>desquels</a:t>
            </a:r>
            <a:r>
              <a:rPr lang="en-US" dirty="0"/>
              <a:t> un plus grand </a:t>
            </a:r>
            <a:r>
              <a:rPr lang="en-US" dirty="0" err="1"/>
              <a:t>contrôle</a:t>
            </a:r>
            <a:r>
              <a:rPr lang="en-US" dirty="0"/>
              <a:t> </a:t>
            </a:r>
            <a:r>
              <a:rPr dirty="0"/>
              <a:t>du glucose </a:t>
            </a:r>
            <a:r>
              <a:rPr dirty="0" err="1"/>
              <a:t>est</a:t>
            </a:r>
            <a:r>
              <a:rPr dirty="0"/>
              <a:t> </a:t>
            </a:r>
            <a:r>
              <a:rPr dirty="0" err="1"/>
              <a:t>requis</a:t>
            </a:r>
            <a:r>
              <a:rPr dirty="0"/>
              <a:t> et </a:t>
            </a:r>
            <a:r>
              <a:rPr lang="en-US" dirty="0" err="1"/>
              <a:t>quand</a:t>
            </a:r>
            <a:r>
              <a:rPr lang="en-US" baseline="0" dirty="0"/>
              <a:t> </a:t>
            </a:r>
            <a:r>
              <a:rPr lang="en-US" dirty="0"/>
              <a:t>l</a:t>
            </a:r>
            <a:r>
              <a:rPr dirty="0"/>
              <a:t>es régimes de traitement doivent être modifiés</a:t>
            </a:r>
          </a:p>
          <a:p>
            <a:pPr marL="172924" indent="-172924">
              <a:buFont typeface="Arial" panose="020B0604020202020204" pitchFamily="34" charset="0"/>
              <a:buChar char="•"/>
            </a:pPr>
            <a:r>
              <a:rPr dirty="0"/>
              <a:t>Si une hypoglycémie inexpliquée est fréquente, il convient d'envisager une </a:t>
            </a:r>
            <a:r>
              <a:rPr dirty="0" err="1"/>
              <a:t>évaluation</a:t>
            </a:r>
            <a:r>
              <a:rPr dirty="0"/>
              <a:t> </a:t>
            </a:r>
            <a:r>
              <a:rPr lang="en-US" dirty="0" err="1"/>
              <a:t>en</a:t>
            </a:r>
            <a:r>
              <a:rPr lang="en-US" dirty="0"/>
              <a:t> </a:t>
            </a:r>
            <a:r>
              <a:rPr lang="en-US" dirty="0" err="1"/>
              <a:t>cas</a:t>
            </a:r>
            <a:r>
              <a:rPr lang="en-US" dirty="0"/>
              <a:t> de </a:t>
            </a:r>
            <a:r>
              <a:rPr dirty="0" err="1"/>
              <a:t>maladie</a:t>
            </a:r>
            <a:r>
              <a:rPr dirty="0"/>
              <a:t> </a:t>
            </a:r>
            <a:r>
              <a:rPr dirty="0" err="1"/>
              <a:t>c</a:t>
            </a:r>
            <a:r>
              <a:rPr lang="en-US" dirty="0" err="1"/>
              <a:t>œ</a:t>
            </a:r>
            <a:r>
              <a:rPr dirty="0" err="1"/>
              <a:t>liaque</a:t>
            </a:r>
            <a:r>
              <a:rPr dirty="0"/>
              <a:t> </a:t>
            </a:r>
            <a:r>
              <a:rPr lang="en-US" dirty="0" err="1"/>
              <a:t>ou</a:t>
            </a:r>
            <a:r>
              <a:rPr lang="en-US" dirty="0"/>
              <a:t> de </a:t>
            </a:r>
            <a:r>
              <a:rPr lang="en-US" baseline="0" dirty="0" err="1"/>
              <a:t>maladie</a:t>
            </a:r>
            <a:r>
              <a:rPr lang="en-US" baseline="0" dirty="0"/>
              <a:t> </a:t>
            </a:r>
            <a:r>
              <a:rPr dirty="0" err="1"/>
              <a:t>d'Addison</a:t>
            </a:r>
            <a:r>
              <a:rPr dirty="0"/>
              <a:t> non </a:t>
            </a:r>
            <a:r>
              <a:rPr lang="en-US" dirty="0" err="1"/>
              <a:t>dépist</a:t>
            </a:r>
            <a:r>
              <a:rPr dirty="0" err="1"/>
              <a:t>ées</a:t>
            </a:r>
            <a:endParaRPr dirty="0"/>
          </a:p>
          <a:p>
            <a:pPr marL="172924" indent="-172924">
              <a:buFont typeface="Arial" panose="020B0604020202020204" pitchFamily="34" charset="0"/>
              <a:buChar char="•"/>
            </a:pPr>
            <a:r>
              <a:rPr dirty="0"/>
              <a:t>Chez les patients et </a:t>
            </a:r>
            <a:r>
              <a:rPr dirty="0" err="1"/>
              <a:t>familles</a:t>
            </a:r>
            <a:r>
              <a:rPr dirty="0"/>
              <a:t> </a:t>
            </a:r>
            <a:r>
              <a:rPr lang="en-US" dirty="0"/>
              <a:t>qui </a:t>
            </a:r>
            <a:r>
              <a:rPr lang="en-US" dirty="0" err="1"/>
              <a:t>ont</a:t>
            </a:r>
            <a:r>
              <a:rPr lang="en-US" dirty="0"/>
              <a:t> </a:t>
            </a:r>
            <a:r>
              <a:rPr lang="en-US" dirty="0" err="1"/>
              <a:t>vraiment</a:t>
            </a:r>
            <a:r>
              <a:rPr lang="en-US" dirty="0"/>
              <a:t> </a:t>
            </a:r>
            <a:r>
              <a:rPr lang="en-US" dirty="0" err="1"/>
              <a:t>peur</a:t>
            </a:r>
            <a:r>
              <a:rPr lang="en-US" dirty="0"/>
              <a:t> </a:t>
            </a:r>
            <a:r>
              <a:rPr dirty="0"/>
              <a:t>de l'hypoglycémie, </a:t>
            </a:r>
            <a:r>
              <a:rPr lang="en-US" dirty="0"/>
              <a:t>on </a:t>
            </a:r>
            <a:r>
              <a:rPr lang="en-US" dirty="0" err="1"/>
              <a:t>peut</a:t>
            </a:r>
            <a:r>
              <a:rPr lang="en-US" dirty="0"/>
              <a:t> </a:t>
            </a:r>
            <a:r>
              <a:rPr lang="en-US" dirty="0" err="1"/>
              <a:t>envisager</a:t>
            </a:r>
            <a:r>
              <a:rPr lang="en-US" dirty="0"/>
              <a:t> </a:t>
            </a:r>
            <a:r>
              <a:rPr dirty="0"/>
              <a:t>des interventions par le biais de stratégies éducatives et/</a:t>
            </a:r>
            <a:r>
              <a:rPr dirty="0" err="1"/>
              <a:t>ou</a:t>
            </a:r>
            <a:r>
              <a:rPr dirty="0"/>
              <a:t> </a:t>
            </a:r>
            <a:r>
              <a:rPr dirty="0" err="1"/>
              <a:t>comportementales</a:t>
            </a:r>
            <a:r>
              <a:rPr dirty="0"/>
              <a:t>, bien que les </a:t>
            </a:r>
            <a:r>
              <a:rPr dirty="0" err="1"/>
              <a:t>preuves</a:t>
            </a:r>
            <a:r>
              <a:rPr dirty="0"/>
              <a:t> </a:t>
            </a:r>
            <a:r>
              <a:rPr dirty="0" err="1"/>
              <a:t>soient</a:t>
            </a:r>
            <a:r>
              <a:rPr dirty="0"/>
              <a:t> limitées chez les enfants </a:t>
            </a:r>
          </a:p>
          <a:p>
            <a:pPr marL="172924" indent="-172924">
              <a:buFont typeface="Arial" panose="020B0604020202020204" pitchFamily="34" charset="0"/>
              <a:buChar char="•"/>
            </a:pPr>
            <a:r>
              <a:rPr dirty="0"/>
              <a:t>Les technologies actuellement disponibles telles que la SGC, les suspensions d'insuline automatisées (suspension pendant un faible taux de glucose, suspension avant un faible taux de glucose) ont réduit la durée de l'hypoglycémie</a:t>
            </a:r>
          </a:p>
          <a:p>
            <a:pPr marL="172924" indent="-172924">
              <a:buFont typeface="Arial" panose="020B0604020202020204" pitchFamily="34" charset="0"/>
              <a:buChar char="•"/>
            </a:pPr>
            <a:r>
              <a:rPr dirty="0"/>
              <a:t>Des technologies plus récentes (systèmes pancréatiques artificiels) améliorent le contrôle du glucose et réduisent l'hypoglycémie chez des patients non hospitalisés </a:t>
            </a:r>
            <a:r>
              <a:rPr dirty="0" err="1"/>
              <a:t>comparées</a:t>
            </a:r>
            <a:r>
              <a:rPr dirty="0"/>
              <a:t> </a:t>
            </a:r>
            <a:r>
              <a:rPr lang="en-US" dirty="0"/>
              <a:t>au </a:t>
            </a:r>
            <a:r>
              <a:rPr lang="en-US" dirty="0" err="1"/>
              <a:t>traitement</a:t>
            </a:r>
            <a:r>
              <a:rPr lang="en-US" dirty="0"/>
              <a:t> </a:t>
            </a:r>
            <a:r>
              <a:rPr dirty="0"/>
              <a:t>par pompe classique</a:t>
            </a:r>
          </a:p>
        </p:txBody>
      </p:sp>
      <p:sp>
        <p:nvSpPr>
          <p:cNvPr id="4" name="Slide Number Placeholder 3"/>
          <p:cNvSpPr>
            <a:spLocks noGrp="1"/>
          </p:cNvSpPr>
          <p:nvPr>
            <p:ph type="sldNum" sz="quarter" idx="10"/>
          </p:nvPr>
        </p:nvSpPr>
        <p:spPr/>
        <p:txBody>
          <a:bodyPr/>
          <a:lstStyle/>
          <a:p>
            <a:fld id="{0D4F629A-EA1C-443A-9752-1441F7277F7F}" type="slidenum">
              <a:rPr lang="en-US" smtClean="0"/>
              <a:t>54</a:t>
            </a:fld>
            <a:endParaRPr lang="fr-FR"/>
          </a:p>
        </p:txBody>
      </p:sp>
    </p:spTree>
    <p:extLst>
      <p:ext uri="{BB962C8B-B14F-4D97-AF65-F5344CB8AC3E}">
        <p14:creationId xmlns:p14="http://schemas.microsoft.com/office/powerpoint/2010/main" val="17704262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Le principal facteur de risque d'hypoglycémie est le décalage entre l'insuline administrée et la nourriture consommée</a:t>
            </a:r>
          </a:p>
          <a:p>
            <a:pPr marL="172924" indent="-172924">
              <a:buFont typeface="Arial" panose="020B0604020202020204" pitchFamily="34" charset="0"/>
              <a:buChar char="•"/>
            </a:pPr>
            <a:r>
              <a:rPr dirty="0"/>
              <a:t>La réaction du glucose dans le sang à l'exercice est influencée par de nombreux facteurs, notamment la durée, l'intensité et le type d'exercice, l'heure de la journée à laquelle l'exercice </a:t>
            </a:r>
            <a:r>
              <a:rPr dirty="0" err="1"/>
              <a:t>est</a:t>
            </a:r>
            <a:r>
              <a:rPr dirty="0"/>
              <a:t> </a:t>
            </a:r>
            <a:r>
              <a:rPr dirty="0" err="1"/>
              <a:t>effectué</a:t>
            </a:r>
            <a:r>
              <a:rPr dirty="0"/>
              <a:t>,</a:t>
            </a:r>
            <a:r>
              <a:rPr lang="en-US" baseline="0" dirty="0"/>
              <a:t> </a:t>
            </a:r>
            <a:r>
              <a:rPr dirty="0"/>
              <a:t>les </a:t>
            </a:r>
            <a:r>
              <a:rPr lang="en-US" dirty="0" err="1"/>
              <a:t>tau</a:t>
            </a:r>
            <a:r>
              <a:rPr dirty="0" err="1"/>
              <a:t>x</a:t>
            </a:r>
            <a:r>
              <a:rPr dirty="0"/>
              <a:t> de </a:t>
            </a:r>
            <a:r>
              <a:rPr lang="en-US" dirty="0" err="1"/>
              <a:t>glycémie</a:t>
            </a:r>
            <a:r>
              <a:rPr lang="en-US" dirty="0"/>
              <a:t> </a:t>
            </a:r>
            <a:r>
              <a:rPr dirty="0"/>
              <a:t>et d'insuline dans le plasma et la disponibilité des glucides supplémentaires et stockés</a:t>
            </a:r>
          </a:p>
          <a:p>
            <a:pPr marL="172924" indent="-172924">
              <a:buFont typeface="Arial" panose="020B0604020202020204" pitchFamily="34" charset="0"/>
              <a:buChar char="•"/>
            </a:pPr>
            <a:r>
              <a:rPr dirty="0"/>
              <a:t>Les réactions de contre-régulation de l'hypoglycémie sont atténuées pendant le sommeil</a:t>
            </a:r>
          </a:p>
          <a:p>
            <a:pPr marL="172924" indent="-172924">
              <a:buFont typeface="Arial" panose="020B0604020202020204" pitchFamily="34" charset="0"/>
              <a:buChar char="•"/>
            </a:pPr>
            <a:r>
              <a:rPr dirty="0"/>
              <a:t>L'alcool inhibe la néoglucogenèse et l'hypoglycémie est d'autant plus exacerbée que la prise des glucides est inadéquate</a:t>
            </a:r>
          </a:p>
          <a:p>
            <a:pPr marL="172924" indent="-172924">
              <a:buFont typeface="Arial" panose="020B0604020202020204" pitchFamily="34" charset="0"/>
              <a:buChar char="•"/>
            </a:pPr>
            <a:r>
              <a:rPr dirty="0"/>
              <a:t>L'APH est associée à une baisse des seuils glycémiques pour la libération des hormones de contre-régulation et la génération des symptômes</a:t>
            </a:r>
          </a:p>
          <a:p>
            <a:pPr marL="172924" indent="-172924">
              <a:buFont typeface="Arial" panose="020B0604020202020204" pitchFamily="34" charset="0"/>
              <a:buChar char="•"/>
            </a:pPr>
            <a:r>
              <a:rPr dirty="0"/>
              <a:t>Lorsque l'hypoglycémie est récurrente, il est important d'exclure l'APH et d'éliminer les troubles autoimmunes coexistants tels que l'hypothyroïdie subclinique, la maladie coeliaque et la maladie d'Addison</a:t>
            </a: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55</a:t>
            </a:fld>
            <a:endParaRPr lang="fr-FR"/>
          </a:p>
        </p:txBody>
      </p:sp>
    </p:spTree>
    <p:extLst>
      <p:ext uri="{BB962C8B-B14F-4D97-AF65-F5344CB8AC3E}">
        <p14:creationId xmlns:p14="http://schemas.microsoft.com/office/powerpoint/2010/main" val="31914763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56</a:t>
            </a:fld>
            <a:endParaRPr lang="fr-FR">
              <a:solidFill>
                <a:prstClr val="black"/>
              </a:solidFill>
            </a:endParaRPr>
          </a:p>
        </p:txBody>
      </p:sp>
    </p:spTree>
    <p:extLst>
      <p:ext uri="{BB962C8B-B14F-4D97-AF65-F5344CB8AC3E}">
        <p14:creationId xmlns:p14="http://schemas.microsoft.com/office/powerpoint/2010/main" val="8079864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Un traitement approprié consiste à utiliser la </a:t>
            </a:r>
            <a:r>
              <a:rPr dirty="0" err="1"/>
              <a:t>règle</a:t>
            </a:r>
            <a:r>
              <a:rPr dirty="0"/>
              <a:t> de 15, c'est-à-dire 15 grammes de glucides simples, attendre 15 minutes, recontrôler, et si le taux est encore inférieur à 70, reprendre 15 grammes de glucides. </a:t>
            </a:r>
          </a:p>
          <a:p>
            <a:r>
              <a:rPr dirty="0"/>
              <a:t>Il convient de rappeler à la personne et </a:t>
            </a:r>
            <a:r>
              <a:rPr lang="en-US" dirty="0"/>
              <a:t>à </a:t>
            </a:r>
            <a:r>
              <a:rPr dirty="0" err="1"/>
              <a:t>sa</a:t>
            </a:r>
            <a:r>
              <a:rPr dirty="0"/>
              <a:t> famille de ne pas utiliser les sucreries riches en graisse telles que le chocolat, le beurre de cacahouète, ou d'autres « friandises » [spécifiques au pays]. </a:t>
            </a:r>
          </a:p>
        </p:txBody>
      </p:sp>
      <p:sp>
        <p:nvSpPr>
          <p:cNvPr id="4" name="Slide Number Placeholder 3"/>
          <p:cNvSpPr>
            <a:spLocks noGrp="1"/>
          </p:cNvSpPr>
          <p:nvPr>
            <p:ph type="sldNum" sz="quarter" idx="10"/>
          </p:nvPr>
        </p:nvSpPr>
        <p:spPr/>
        <p:txBody>
          <a:bodyPr/>
          <a:lstStyle/>
          <a:p>
            <a:fld id="{BEF14A7D-F155-41DF-B356-CD1DD01E02CB}" type="slidenum">
              <a:rPr lang="en-US" smtClean="0"/>
              <a:pPr/>
              <a:t>57</a:t>
            </a:fld>
            <a:endParaRPr lang="fr-FR"/>
          </a:p>
        </p:txBody>
      </p:sp>
    </p:spTree>
    <p:extLst>
      <p:ext uri="{BB962C8B-B14F-4D97-AF65-F5344CB8AC3E}">
        <p14:creationId xmlns:p14="http://schemas.microsoft.com/office/powerpoint/2010/main" val="14838130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15 g de glucides à action lente pourraient être un « en-cas » avec des glucides, des protéines, de la graisse.</a:t>
            </a:r>
          </a:p>
          <a:p>
            <a:pPr marL="172924" indent="-172924">
              <a:buFont typeface="Arial" panose="020B0604020202020204" pitchFamily="34" charset="0"/>
              <a:buChar char="•"/>
            </a:pPr>
            <a:r>
              <a:rPr dirty="0"/>
              <a:t>Il pourrait être riche en fibres. Aux </a:t>
            </a:r>
            <a:r>
              <a:rPr lang="en-US" dirty="0" err="1"/>
              <a:t>É</a:t>
            </a:r>
            <a:r>
              <a:rPr dirty="0" err="1"/>
              <a:t>tats</a:t>
            </a:r>
            <a:r>
              <a:rPr dirty="0"/>
              <a:t>-Unis, un en-cas avec des protéines et de la graisse c'est-à-dire des noix, de la viande avec du pain, du </a:t>
            </a:r>
            <a:r>
              <a:rPr dirty="0" err="1"/>
              <a:t>beurre</a:t>
            </a:r>
            <a:r>
              <a:rPr dirty="0"/>
              <a:t> </a:t>
            </a:r>
            <a:r>
              <a:rPr lang="en-US" dirty="0" err="1"/>
              <a:t>d’arachide</a:t>
            </a:r>
            <a:r>
              <a:rPr dirty="0"/>
              <a:t>, du fromage et des crackers, ou un fruit avec du </a:t>
            </a:r>
            <a:r>
              <a:rPr dirty="0" err="1"/>
              <a:t>beurre</a:t>
            </a:r>
            <a:r>
              <a:rPr dirty="0"/>
              <a:t> </a:t>
            </a:r>
            <a:r>
              <a:rPr dirty="0" err="1"/>
              <a:t>d</a:t>
            </a:r>
            <a:r>
              <a:rPr lang="en-US" dirty="0" err="1"/>
              <a:t>‘arachide</a:t>
            </a:r>
            <a:r>
              <a:rPr lang="en-US" dirty="0"/>
              <a:t> </a:t>
            </a:r>
            <a:r>
              <a:rPr dirty="0" err="1"/>
              <a:t>pourrait</a:t>
            </a:r>
            <a:r>
              <a:rPr dirty="0"/>
              <a:t> être conseillé</a:t>
            </a:r>
          </a:p>
          <a:p>
            <a:pPr marL="172924" indent="-172924" defTabSz="922264">
              <a:buFont typeface="Arial" panose="020B0604020202020204" pitchFamily="34" charset="0"/>
              <a:buChar char="•"/>
              <a:defRPr/>
            </a:pPr>
            <a:r>
              <a:rPr dirty="0"/>
              <a:t>Si le repas dure plus de 30 minutes, </a:t>
            </a:r>
            <a:r>
              <a:rPr lang="en-CA" b="0" dirty="0"/>
              <a:t>l</a:t>
            </a:r>
            <a:r>
              <a:rPr b="0" dirty="0"/>
              <a:t>'en-cas </a:t>
            </a:r>
            <a:r>
              <a:rPr dirty="0"/>
              <a:t>supplémentaire comprenant des glucides complexes, des protéines et/ou de la graisse peut être nécessaire pour éviter l'hypoglycémie future</a:t>
            </a:r>
          </a:p>
        </p:txBody>
      </p:sp>
      <p:sp>
        <p:nvSpPr>
          <p:cNvPr id="4" name="Slide Number Placeholder 3"/>
          <p:cNvSpPr>
            <a:spLocks noGrp="1"/>
          </p:cNvSpPr>
          <p:nvPr>
            <p:ph type="sldNum" sz="quarter" idx="10"/>
          </p:nvPr>
        </p:nvSpPr>
        <p:spPr/>
        <p:txBody>
          <a:bodyPr/>
          <a:lstStyle/>
          <a:p>
            <a:fld id="{BEF14A7D-F155-41DF-B356-CD1DD01E02CB}" type="slidenum">
              <a:rPr lang="en-US" smtClean="0"/>
              <a:pPr/>
              <a:t>58</a:t>
            </a:fld>
            <a:endParaRPr lang="fr-FR"/>
          </a:p>
        </p:txBody>
      </p:sp>
    </p:spTree>
    <p:extLst>
      <p:ext uri="{BB962C8B-B14F-4D97-AF65-F5344CB8AC3E}">
        <p14:creationId xmlns:p14="http://schemas.microsoft.com/office/powerpoint/2010/main" val="6054637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En</a:t>
            </a:r>
            <a:r>
              <a:rPr lang="en-US" dirty="0"/>
              <a:t> </a:t>
            </a:r>
            <a:r>
              <a:rPr lang="en-US" dirty="0" err="1"/>
              <a:t>aidant</a:t>
            </a:r>
            <a:r>
              <a:rPr lang="en-US" dirty="0"/>
              <a:t> les </a:t>
            </a:r>
            <a:r>
              <a:rPr dirty="0"/>
              <a:t>patients à identifier la cause d'un faible taux de glucose dans le sang</a:t>
            </a:r>
            <a:r>
              <a:rPr lang="en-US" dirty="0"/>
              <a:t>, </a:t>
            </a:r>
            <a:r>
              <a:rPr lang="en-US" dirty="0" err="1"/>
              <a:t>vous</a:t>
            </a:r>
            <a:r>
              <a:rPr lang="en-US" dirty="0"/>
              <a:t> </a:t>
            </a:r>
            <a:r>
              <a:rPr lang="en-US" dirty="0" err="1"/>
              <a:t>pouvez</a:t>
            </a:r>
            <a:r>
              <a:rPr lang="en-US" dirty="0"/>
              <a:t> </a:t>
            </a:r>
            <a:r>
              <a:rPr lang="en-US" dirty="0" err="1"/>
              <a:t>être</a:t>
            </a:r>
            <a:r>
              <a:rPr lang="en-US" dirty="0"/>
              <a:t> </a:t>
            </a:r>
            <a:r>
              <a:rPr dirty="0" err="1"/>
              <a:t>amen</a:t>
            </a:r>
            <a:r>
              <a:rPr lang="en-US" dirty="0" err="1"/>
              <a:t>é</a:t>
            </a:r>
            <a:r>
              <a:rPr dirty="0"/>
              <a:t> à </a:t>
            </a:r>
            <a:r>
              <a:rPr lang="en-US" dirty="0" err="1"/>
              <a:t>discuter</a:t>
            </a:r>
            <a:r>
              <a:rPr lang="en-US" dirty="0"/>
              <a:t> de </a:t>
            </a:r>
            <a:r>
              <a:rPr dirty="0" err="1"/>
              <a:t>ce</a:t>
            </a:r>
            <a:r>
              <a:rPr dirty="0"/>
              <a:t> qu'il convient de faire en cas d'hypoglycémie préprandiale. </a:t>
            </a:r>
          </a:p>
          <a:p>
            <a:r>
              <a:rPr dirty="0"/>
              <a:t>Les recommandations générales suggèrent de traiter l'hypoglycémie et de donner la dose d'insuline habituelle une fois que le faible taux de glucose a été traité. Réduisez la dose d'insuline s'il y a des circonstances qui garantissent une dose inférieure telles qu'un effort physique important avant l'événement, une consommation d'alcool connue, moins de calories/glucides prévus pour les repas, ou l'interruption des </a:t>
            </a:r>
            <a:r>
              <a:rPr dirty="0" err="1"/>
              <a:t>stéroïdes</a:t>
            </a:r>
            <a:r>
              <a:rPr dirty="0"/>
              <a:t>.</a:t>
            </a:r>
            <a:r>
              <a:rPr lang="zh-CN" altLang="en-US" dirty="0"/>
              <a:t> </a:t>
            </a:r>
            <a:r>
              <a:rPr dirty="0"/>
              <a:t>Des injections retardées en raison d'une hypoglycémie antérieure peuvent entraîner une hyperglycémie postprandiale. </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59</a:t>
            </a:fld>
            <a:endParaRPr lang="fr-FR"/>
          </a:p>
        </p:txBody>
      </p:sp>
    </p:spTree>
    <p:extLst>
      <p:ext uri="{BB962C8B-B14F-4D97-AF65-F5344CB8AC3E}">
        <p14:creationId xmlns:p14="http://schemas.microsoft.com/office/powerpoint/2010/main" val="2015834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u="sng" dirty="0"/>
              <a:t>CONSÉQUENCES DE L'HYPOGLYCÉMIE</a:t>
            </a:r>
          </a:p>
          <a:p>
            <a:endParaRPr lang="fr-FR" dirty="0"/>
          </a:p>
          <a:p>
            <a:pPr marL="172909" indent="-172909">
              <a:buFont typeface="Arial" pitchFamily="34" charset="0"/>
              <a:buChar char="•"/>
            </a:pPr>
            <a:r>
              <a:rPr dirty="0"/>
              <a:t>L'hypoglycémie iatrogène influence non seulement le </a:t>
            </a:r>
            <a:r>
              <a:rPr dirty="0" err="1"/>
              <a:t>contrôle</a:t>
            </a:r>
            <a:r>
              <a:rPr dirty="0"/>
              <a:t> </a:t>
            </a:r>
            <a:r>
              <a:rPr dirty="0" err="1"/>
              <a:t>glycémique</a:t>
            </a:r>
            <a:r>
              <a:rPr lang="en-US" dirty="0"/>
              <a:t>,</a:t>
            </a:r>
            <a:r>
              <a:rPr dirty="0"/>
              <a:t> </a:t>
            </a:r>
            <a:r>
              <a:rPr dirty="0" err="1"/>
              <a:t>mais</a:t>
            </a:r>
            <a:r>
              <a:rPr dirty="0"/>
              <a:t> </a:t>
            </a:r>
            <a:r>
              <a:rPr lang="en-US" dirty="0" err="1"/>
              <a:t>présente</a:t>
            </a:r>
            <a:r>
              <a:rPr dirty="0"/>
              <a:t> </a:t>
            </a:r>
            <a:r>
              <a:rPr lang="en-US" dirty="0" err="1"/>
              <a:t>aussi</a:t>
            </a:r>
            <a:r>
              <a:rPr lang="en-US" dirty="0"/>
              <a:t> </a:t>
            </a:r>
            <a:r>
              <a:rPr dirty="0"/>
              <a:t>de nombreuses conséquences à court et long termes sur les patients diabétiques.</a:t>
            </a:r>
          </a:p>
          <a:p>
            <a:pPr marL="172909" indent="-172909">
              <a:buFont typeface="Arial" pitchFamily="34" charset="0"/>
              <a:buChar char="•"/>
            </a:pPr>
            <a:r>
              <a:rPr lang="en-US" dirty="0" err="1"/>
              <a:t>N</a:t>
            </a:r>
            <a:r>
              <a:rPr dirty="0" err="1"/>
              <a:t>otamment</a:t>
            </a:r>
            <a:r>
              <a:rPr lang="en-US" dirty="0"/>
              <a:t> :</a:t>
            </a:r>
            <a:r>
              <a:rPr lang="zh-CN" altLang="en-US" dirty="0"/>
              <a:t> </a:t>
            </a:r>
            <a:endParaRPr dirty="0"/>
          </a:p>
          <a:p>
            <a:pPr marL="405057" lvl="1" indent="-172909">
              <a:buFont typeface="Arial" pitchFamily="34" charset="0"/>
              <a:buChar char="•"/>
            </a:pPr>
            <a:r>
              <a:rPr dirty="0"/>
              <a:t>Dysfonctionnement cognitif</a:t>
            </a:r>
          </a:p>
          <a:p>
            <a:pPr marL="405057" lvl="1" indent="-172909">
              <a:buFont typeface="Arial" pitchFamily="34" charset="0"/>
              <a:buChar char="•"/>
            </a:pPr>
            <a:r>
              <a:rPr dirty="0"/>
              <a:t>Crises </a:t>
            </a:r>
            <a:r>
              <a:rPr lang="en-US" dirty="0"/>
              <a:t>convulsives</a:t>
            </a:r>
            <a:r>
              <a:rPr lang="en-US" baseline="0" dirty="0"/>
              <a:t> </a:t>
            </a:r>
            <a:r>
              <a:rPr dirty="0"/>
              <a:t>et coma</a:t>
            </a:r>
          </a:p>
          <a:p>
            <a:pPr marL="405057" lvl="1" indent="-172909">
              <a:buFont typeface="Arial" pitchFamily="34" charset="0"/>
              <a:buChar char="•"/>
            </a:pPr>
            <a:r>
              <a:rPr dirty="0"/>
              <a:t>Accidents et </a:t>
            </a:r>
            <a:r>
              <a:rPr lang="en-US" dirty="0" err="1"/>
              <a:t>risque</a:t>
            </a:r>
            <a:r>
              <a:rPr lang="en-US" dirty="0"/>
              <a:t> de </a:t>
            </a:r>
            <a:r>
              <a:rPr lang="en-US" b="0" dirty="0" err="1">
                <a:solidFill>
                  <a:srgbClr val="FF0000"/>
                </a:solidFill>
              </a:rPr>
              <a:t>perdre</a:t>
            </a:r>
            <a:r>
              <a:rPr lang="en-US" b="0" dirty="0">
                <a:solidFill>
                  <a:srgbClr val="FF0000"/>
                </a:solidFill>
              </a:rPr>
              <a:t> des occasions</a:t>
            </a:r>
            <a:r>
              <a:rPr lang="en-US" b="0" baseline="0" dirty="0">
                <a:solidFill>
                  <a:srgbClr val="FF0000"/>
                </a:solidFill>
              </a:rPr>
              <a:t> </a:t>
            </a:r>
            <a:r>
              <a:rPr lang="en-US" b="0" dirty="0" err="1"/>
              <a:t>d'emploi</a:t>
            </a:r>
            <a:r>
              <a:rPr lang="en-US" b="0" dirty="0"/>
              <a:t>, chutes chez les </a:t>
            </a:r>
            <a:r>
              <a:rPr lang="en-US" b="0" dirty="0" err="1"/>
              <a:t>personnes</a:t>
            </a:r>
            <a:r>
              <a:rPr lang="en-US" b="0" dirty="0"/>
              <a:t> </a:t>
            </a:r>
            <a:r>
              <a:rPr lang="en-US" b="0" dirty="0" err="1"/>
              <a:t>âgées</a:t>
            </a:r>
            <a:r>
              <a:rPr dirty="0"/>
              <a:t> </a:t>
            </a:r>
            <a:endParaRPr lang="fr-FR" b="1" dirty="0"/>
          </a:p>
          <a:p>
            <a:pPr marL="405057" lvl="1" indent="-172909">
              <a:buFont typeface="Arial" pitchFamily="34" charset="0"/>
              <a:buChar char="•"/>
            </a:pPr>
            <a:r>
              <a:rPr dirty="0"/>
              <a:t>Crainte et altération de la perception des </a:t>
            </a:r>
            <a:r>
              <a:rPr lang="en-US" dirty="0"/>
              <a:t>crise</a:t>
            </a:r>
            <a:r>
              <a:rPr dirty="0"/>
              <a:t>s d'hypoglycémie</a:t>
            </a:r>
          </a:p>
          <a:p>
            <a:pPr marL="405057" lvl="1" indent="-172909">
              <a:buFont typeface="Arial" pitchFamily="34" charset="0"/>
              <a:buChar char="•"/>
            </a:pPr>
            <a:r>
              <a:rPr dirty="0"/>
              <a:t>Altération de la qualité de vie, notamment de nombreuses hospitalisations, hypoglycémie nocturne</a:t>
            </a:r>
          </a:p>
          <a:p>
            <a:pPr marL="405057" lvl="1" indent="-172909">
              <a:buFont typeface="Arial" pitchFamily="34" charset="0"/>
              <a:buChar char="•"/>
            </a:pPr>
            <a:r>
              <a:rPr dirty="0"/>
              <a:t>Augmentation du risque cardiovasculaire au niveau de la morbidité et de la </a:t>
            </a:r>
            <a:r>
              <a:rPr dirty="0" err="1"/>
              <a:t>mortalité</a:t>
            </a:r>
            <a:endParaRPr dirty="0"/>
          </a:p>
          <a:p>
            <a:pPr marL="405057" lvl="1" indent="-172909">
              <a:buFont typeface="Arial" pitchFamily="34" charset="0"/>
              <a:buChar char="•"/>
            </a:pPr>
            <a:r>
              <a:rPr dirty="0"/>
              <a:t>Gestion insuffisante du contrôle du glucose, empêchant d'atteindre les cibles de taux de glucose et augmentant le risque de complications</a:t>
            </a:r>
          </a:p>
          <a:p>
            <a:pPr marL="172909" indent="-172909">
              <a:buFont typeface="Arial" pitchFamily="34" charset="0"/>
              <a:buChar char="•"/>
            </a:pPr>
            <a:r>
              <a:rPr dirty="0"/>
              <a:t>Abordons certaines de ces conséquences.</a:t>
            </a:r>
          </a:p>
          <a:p>
            <a:endParaRPr lang="fr-FR" dirty="0"/>
          </a:p>
          <a:p>
            <a:r>
              <a:rPr lang="en-US" b="1" dirty="0"/>
              <a:t>Référence </a:t>
            </a:r>
            <a:r>
              <a:rPr dirty="0"/>
              <a:t>:</a:t>
            </a:r>
          </a:p>
          <a:p>
            <a:r>
              <a:rPr dirty="0"/>
              <a:t>Cryer PE. Hypoglycaemia: the limiting factor in the glycaemic management of Type I and Type II diabetes. </a:t>
            </a:r>
            <a:r>
              <a:rPr lang="pt-BR" i="1" dirty="0"/>
              <a:t>Diabetologia.</a:t>
            </a:r>
            <a:r>
              <a:rPr dirty="0"/>
              <a:t> 2002;45:937-948.</a:t>
            </a:r>
          </a:p>
        </p:txBody>
      </p:sp>
      <p:sp>
        <p:nvSpPr>
          <p:cNvPr id="41988"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1pPr>
            <a:lvl2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2pPr>
            <a:lvl3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3pPr>
            <a:lvl4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4pPr>
            <a:lvl5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5pPr>
            <a:lvl6pPr marL="253600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6pPr>
            <a:lvl7pPr marL="299709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7pPr>
            <a:lvl8pPr marL="345818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8pPr>
            <a:lvl9pPr marL="391927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9pPr>
          </a:lstStyle>
          <a:p>
            <a:fld id="{AB1CC782-805B-46BE-8F9B-03D42730A8FB}" type="slidenum">
              <a:rPr lang="en-GB" sz="1200">
                <a:solidFill>
                  <a:prstClr val="black"/>
                </a:solidFill>
                <a:latin typeface="Helvetica" charset="0"/>
                <a:ea typeface="Helvetica" charset="0"/>
                <a:cs typeface="Helvetica" charset="0"/>
              </a:rPr>
              <a:pPr/>
              <a:t>6</a:t>
            </a:fld>
            <a:endParaRPr lang="fr-FR" sz="1200">
              <a:solidFill>
                <a:prstClr val="black"/>
              </a:solidFill>
              <a:latin typeface="Helvetica" charset="0"/>
              <a:ea typeface="Helvetica" charset="0"/>
              <a:cs typeface="Helvetica" charset="0"/>
            </a:endParaRPr>
          </a:p>
        </p:txBody>
      </p:sp>
    </p:spTree>
    <p:extLst>
      <p:ext uri="{BB962C8B-B14F-4D97-AF65-F5344CB8AC3E}">
        <p14:creationId xmlns:p14="http://schemas.microsoft.com/office/powerpoint/2010/main" val="689636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60</a:t>
            </a:fld>
            <a:endParaRPr lang="fr-FR"/>
          </a:p>
        </p:txBody>
      </p:sp>
    </p:spTree>
    <p:extLst>
      <p:ext uri="{BB962C8B-B14F-4D97-AF65-F5344CB8AC3E}">
        <p14:creationId xmlns:p14="http://schemas.microsoft.com/office/powerpoint/2010/main" val="8601272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2311" y="4421823"/>
            <a:ext cx="5664622" cy="4189095"/>
          </a:xfrm>
        </p:spPr>
        <p:txBody>
          <a:bodyPr/>
          <a:lstStyle/>
          <a:p>
            <a:pPr>
              <a:lnSpc>
                <a:spcPct val="90000"/>
              </a:lnSpc>
            </a:pPr>
            <a:r>
              <a:rPr lang="en-US" sz="1200" b="1" dirty="0"/>
              <a:t>Mode d'administration</a:t>
            </a:r>
          </a:p>
          <a:p>
            <a:pPr marL="172924" indent="-172924">
              <a:lnSpc>
                <a:spcPct val="90000"/>
              </a:lnSpc>
              <a:buFont typeface="Arial" panose="020B0604020202020204" pitchFamily="34" charset="0"/>
              <a:buChar char="•"/>
            </a:pPr>
            <a:r>
              <a:rPr sz="1200" dirty="0"/>
              <a:t>Le glucagon </a:t>
            </a:r>
            <a:r>
              <a:rPr sz="1200" dirty="0" err="1"/>
              <a:t>est</a:t>
            </a:r>
            <a:r>
              <a:rPr sz="1200" dirty="0"/>
              <a:t> </a:t>
            </a:r>
            <a:r>
              <a:rPr lang="en-US" sz="1200" dirty="0" err="1"/>
              <a:t>fourni</a:t>
            </a:r>
            <a:r>
              <a:rPr sz="1200" dirty="0"/>
              <a:t> en seringue et flacon et doit être mélangé au préalable avec le kit d'administration</a:t>
            </a:r>
          </a:p>
          <a:p>
            <a:pPr marL="172924" indent="-172924">
              <a:lnSpc>
                <a:spcPct val="90000"/>
              </a:lnSpc>
              <a:buFont typeface="Arial" panose="020B0604020202020204" pitchFamily="34" charset="0"/>
              <a:buChar char="•"/>
            </a:pPr>
            <a:r>
              <a:rPr sz="1200" dirty="0"/>
              <a:t>Le glucagon est mélangé, extrait du flacon et administré dans les tissus sous-cutanés ou les muscles</a:t>
            </a:r>
          </a:p>
          <a:p>
            <a:pPr marL="172924" indent="-172924">
              <a:lnSpc>
                <a:spcPct val="90000"/>
              </a:lnSpc>
              <a:buFont typeface="Arial" panose="020B0604020202020204" pitchFamily="34" charset="0"/>
              <a:buChar char="•"/>
            </a:pPr>
            <a:r>
              <a:rPr sz="1200" dirty="0"/>
              <a:t>Selon le mode d'administration, il peut être nécessaire d'attendre quelques minutes pour que le produit fasse effet,</a:t>
            </a:r>
          </a:p>
          <a:p>
            <a:pPr marL="634056" lvl="1" indent="-172924">
              <a:lnSpc>
                <a:spcPct val="90000"/>
              </a:lnSpc>
              <a:buFont typeface="Arial" panose="020B0604020202020204" pitchFamily="34" charset="0"/>
              <a:buChar char="•"/>
            </a:pPr>
            <a:r>
              <a:rPr sz="1200" dirty="0"/>
              <a:t>l'injection </a:t>
            </a:r>
            <a:r>
              <a:rPr sz="1200" dirty="0" err="1"/>
              <a:t>musculaire</a:t>
            </a:r>
            <a:r>
              <a:rPr sz="1200" dirty="0"/>
              <a:t> </a:t>
            </a:r>
            <a:r>
              <a:rPr lang="en-US" sz="1200" dirty="0" err="1"/>
              <a:t>est</a:t>
            </a:r>
            <a:r>
              <a:rPr lang="en-US" sz="1200" dirty="0"/>
              <a:t> </a:t>
            </a:r>
            <a:r>
              <a:rPr sz="1200" dirty="0"/>
              <a:t>la plus rapide </a:t>
            </a:r>
            <a:r>
              <a:rPr sz="1200" dirty="0" err="1"/>
              <a:t>mais</a:t>
            </a:r>
            <a:r>
              <a:rPr sz="1200" dirty="0"/>
              <a:t> </a:t>
            </a:r>
            <a:r>
              <a:rPr lang="en-US" sz="1200" dirty="0"/>
              <a:t>son </a:t>
            </a:r>
            <a:r>
              <a:rPr lang="en-US" sz="1200" dirty="0" err="1"/>
              <a:t>effet</a:t>
            </a:r>
            <a:r>
              <a:rPr lang="en-US" sz="1200" dirty="0"/>
              <a:t> </a:t>
            </a:r>
            <a:r>
              <a:rPr sz="1200" dirty="0" err="1"/>
              <a:t>peut</a:t>
            </a:r>
            <a:r>
              <a:rPr sz="1200" dirty="0"/>
              <a:t> tout de même prendre 15 à 20 minutes</a:t>
            </a:r>
          </a:p>
          <a:p>
            <a:pPr marL="172924" indent="-172924">
              <a:lnSpc>
                <a:spcPct val="90000"/>
              </a:lnSpc>
              <a:buFont typeface="Arial" panose="020B0604020202020204" pitchFamily="34" charset="0"/>
              <a:buChar char="•"/>
            </a:pPr>
            <a:r>
              <a:rPr sz="1200" dirty="0"/>
              <a:t>Il est recommandé de ne pas placer de produit dans la bouche du patient, en particulier s'il ne </a:t>
            </a:r>
            <a:r>
              <a:rPr sz="1200" dirty="0" err="1"/>
              <a:t>peut</a:t>
            </a:r>
            <a:r>
              <a:rPr sz="1200" dirty="0"/>
              <a:t> </a:t>
            </a:r>
            <a:r>
              <a:rPr lang="en-US" sz="1200" dirty="0"/>
              <a:t>pas </a:t>
            </a:r>
            <a:r>
              <a:rPr sz="1200" dirty="0" err="1"/>
              <a:t>l'avaler</a:t>
            </a:r>
            <a:r>
              <a:rPr sz="1200" dirty="0"/>
              <a:t>.</a:t>
            </a:r>
          </a:p>
          <a:p>
            <a:pPr marL="172924" indent="-172924">
              <a:lnSpc>
                <a:spcPct val="90000"/>
              </a:lnSpc>
              <a:buFont typeface="Arial" panose="020B0604020202020204" pitchFamily="34" charset="0"/>
              <a:buChar char="•"/>
            </a:pPr>
            <a:r>
              <a:rPr sz="1200" dirty="0"/>
              <a:t>½ dose est recommandée pour les patients âgés de 5 ans ou moins</a:t>
            </a:r>
          </a:p>
          <a:p>
            <a:pPr marL="172924" indent="-172924">
              <a:lnSpc>
                <a:spcPct val="90000"/>
              </a:lnSpc>
              <a:buFont typeface="Arial" panose="020B0604020202020204" pitchFamily="34" charset="0"/>
              <a:buChar char="•"/>
            </a:pPr>
            <a:r>
              <a:rPr sz="1200" spc="-20" dirty="0"/>
              <a:t>Le glucagon mélangé n'est stable que pendant 24 heures s'il est conservé au réfrigérateur</a:t>
            </a:r>
          </a:p>
          <a:p>
            <a:pPr marL="172924" indent="-172924">
              <a:lnSpc>
                <a:spcPct val="90000"/>
              </a:lnSpc>
              <a:buFont typeface="Arial" panose="020B0604020202020204" pitchFamily="34" charset="0"/>
              <a:buChar char="•"/>
            </a:pPr>
            <a:endParaRPr lang="fr-FR" sz="1200" baseline="0" dirty="0"/>
          </a:p>
          <a:p>
            <a:pPr>
              <a:lnSpc>
                <a:spcPct val="90000"/>
              </a:lnSpc>
            </a:pPr>
            <a:r>
              <a:rPr lang="en-US" sz="1200" b="1" baseline="0" dirty="0"/>
              <a:t>Exposé raisonné</a:t>
            </a:r>
          </a:p>
          <a:p>
            <a:pPr marL="172924" indent="-172924" defTabSz="922264">
              <a:lnSpc>
                <a:spcPct val="90000"/>
              </a:lnSpc>
              <a:buFont typeface="Arial" panose="020B0604020202020204" pitchFamily="34" charset="0"/>
              <a:buChar char="•"/>
              <a:defRPr/>
            </a:pPr>
            <a:r>
              <a:rPr sz="1200" dirty="0"/>
              <a:t>Une étude de simulation effectuée par Ranjan et al</a:t>
            </a:r>
            <a:r>
              <a:rPr lang="en-US" sz="1200" dirty="0"/>
              <a:t>.</a:t>
            </a:r>
            <a:r>
              <a:rPr sz="1200" dirty="0"/>
              <a:t> a montré qu'une dose de 125 μg de glucagon était nécessaire pour traiter de façon optimale l'hypoglycémie moyenne quand les niveaux d'insuline étaient égaux aux niveaux de référence</a:t>
            </a:r>
            <a:endParaRPr lang="fr-FR" sz="1200" dirty="0"/>
          </a:p>
          <a:p>
            <a:pPr marL="634056" lvl="1" indent="-172924">
              <a:lnSpc>
                <a:spcPct val="90000"/>
              </a:lnSpc>
              <a:buFont typeface="Arial" panose="020B0604020202020204" pitchFamily="34" charset="0"/>
              <a:buChar char="•"/>
            </a:pPr>
            <a:r>
              <a:rPr sz="1200" dirty="0"/>
              <a:t>Des doses &gt;500 μg étaient nécessaires quand le ratio de la valeur réelle par rapport à la concentration d'insuline de référence dans le sérum était &gt; 2,5, </a:t>
            </a:r>
            <a:r>
              <a:rPr sz="1200" dirty="0" err="1"/>
              <a:t>l'insuline</a:t>
            </a:r>
            <a:r>
              <a:rPr lang="en-US" sz="1200" dirty="0"/>
              <a:t> active</a:t>
            </a:r>
            <a:r>
              <a:rPr sz="1200" dirty="0"/>
              <a:t> </a:t>
            </a:r>
            <a:r>
              <a:rPr sz="1200" dirty="0" err="1"/>
              <a:t>était</a:t>
            </a:r>
            <a:r>
              <a:rPr sz="1200" dirty="0"/>
              <a:t> &gt; 2 U, ou le pourcentage </a:t>
            </a:r>
            <a:r>
              <a:rPr sz="1200" dirty="0" err="1"/>
              <a:t>d'insuline</a:t>
            </a:r>
            <a:r>
              <a:rPr sz="1200" dirty="0"/>
              <a:t> </a:t>
            </a:r>
            <a:r>
              <a:rPr lang="en-US" sz="1200" dirty="0"/>
              <a:t>active </a:t>
            </a:r>
            <a:r>
              <a:rPr sz="1200" dirty="0"/>
              <a:t>par rapport à la dose d'insuline totale quotidienne était &gt; 6</a:t>
            </a:r>
            <a:r>
              <a:rPr lang="en-US" sz="1200" dirty="0"/>
              <a:t> </a:t>
            </a:r>
            <a:r>
              <a:rPr sz="1200" dirty="0"/>
              <a:t>%</a:t>
            </a:r>
          </a:p>
          <a:p>
            <a:pPr marL="172924" indent="-172924">
              <a:lnSpc>
                <a:spcPct val="90000"/>
              </a:lnSpc>
              <a:buFont typeface="Arial" panose="020B0604020202020204" pitchFamily="34" charset="0"/>
              <a:buChar char="•"/>
            </a:pPr>
            <a:r>
              <a:rPr sz="1200" dirty="0"/>
              <a:t>Un essai croisé </a:t>
            </a:r>
            <a:r>
              <a:rPr sz="1200" dirty="0" err="1"/>
              <a:t>aléatoire</a:t>
            </a:r>
            <a:r>
              <a:rPr sz="1200" dirty="0"/>
              <a:t> </a:t>
            </a:r>
            <a:r>
              <a:rPr lang="en-US" sz="1200" dirty="0" err="1"/>
              <a:t>ultérieur</a:t>
            </a:r>
            <a:r>
              <a:rPr lang="en-US" sz="1200" dirty="0"/>
              <a:t> </a:t>
            </a:r>
            <a:r>
              <a:rPr sz="1200" dirty="0" err="1"/>
              <a:t>publié</a:t>
            </a:r>
            <a:r>
              <a:rPr sz="1200" dirty="0"/>
              <a:t> par Haymond et al. a </a:t>
            </a:r>
            <a:r>
              <a:rPr sz="1200" dirty="0" err="1"/>
              <a:t>montré</a:t>
            </a:r>
            <a:r>
              <a:rPr sz="1200" dirty="0"/>
              <a:t> </a:t>
            </a:r>
            <a:r>
              <a:rPr sz="1200" dirty="0" err="1"/>
              <a:t>qu'une</a:t>
            </a:r>
            <a:r>
              <a:rPr sz="1200" dirty="0"/>
              <a:t> faible dose de glucagon pouvait traiter avec succès une hypoglycémie moyenne et constituer une alternative au traitement utilisant des glucides par voie orale</a:t>
            </a:r>
            <a:endParaRPr lang="fr-FR" sz="1200" b="1" baseline="0" dirty="0"/>
          </a:p>
          <a:p>
            <a:pPr marL="172924" indent="-172924" defTabSz="922264">
              <a:lnSpc>
                <a:spcPct val="90000"/>
              </a:lnSpc>
              <a:buFont typeface="Arial" panose="020B0604020202020204" pitchFamily="34" charset="0"/>
              <a:buChar char="•"/>
              <a:defRPr/>
            </a:pPr>
            <a:r>
              <a:rPr sz="1200" dirty="0"/>
              <a:t>Le micro-dosage peut être approprié en cas d'hypoglycémie difficile à traiter</a:t>
            </a:r>
          </a:p>
          <a:p>
            <a:pPr marL="172924" indent="-172924">
              <a:lnSpc>
                <a:spcPct val="90000"/>
              </a:lnSpc>
              <a:buFont typeface="Arial" panose="020B0604020202020204" pitchFamily="34" charset="0"/>
              <a:buChar char="•"/>
            </a:pPr>
            <a:endParaRPr lang="fr-FR" sz="1200" baseline="0" dirty="0"/>
          </a:p>
          <a:p>
            <a:pPr>
              <a:lnSpc>
                <a:spcPct val="90000"/>
              </a:lnSpc>
            </a:pPr>
            <a:r>
              <a:rPr lang="en-US" sz="1200" b="1" baseline="0" dirty="0"/>
              <a:t>Références</a:t>
            </a:r>
          </a:p>
          <a:p>
            <a:pPr>
              <a:lnSpc>
                <a:spcPct val="90000"/>
              </a:lnSpc>
            </a:pPr>
            <a:r>
              <a:rPr sz="1200" dirty="0"/>
              <a:t>Ranjan A et al. </a:t>
            </a:r>
            <a:r>
              <a:rPr lang="en-US" sz="1200" i="1" baseline="0" dirty="0"/>
              <a:t>Basic Clin</a:t>
            </a:r>
            <a:r>
              <a:rPr sz="1200" dirty="0"/>
              <a:t> </a:t>
            </a:r>
            <a:r>
              <a:rPr lang="en-US" sz="1200" i="1" baseline="0" dirty="0"/>
              <a:t>Pharmacol</a:t>
            </a:r>
            <a:r>
              <a:rPr sz="1200" dirty="0"/>
              <a:t> </a:t>
            </a:r>
            <a:r>
              <a:rPr lang="en-US" sz="1200" i="1" baseline="0" dirty="0"/>
              <a:t>Toxicol</a:t>
            </a:r>
            <a:r>
              <a:rPr lang="en-US" sz="1200" i="0" baseline="0" dirty="0"/>
              <a:t> 2018;122:322–30</a:t>
            </a:r>
          </a:p>
          <a:p>
            <a:pPr>
              <a:lnSpc>
                <a:spcPct val="90000"/>
              </a:lnSpc>
            </a:pPr>
            <a:r>
              <a:rPr sz="1200" dirty="0"/>
              <a:t>Haymond MW et a. </a:t>
            </a:r>
            <a:r>
              <a:rPr lang="en-US" sz="1200" i="1" baseline="0" dirty="0"/>
              <a:t>J Clin</a:t>
            </a:r>
            <a:r>
              <a:rPr sz="1200" dirty="0"/>
              <a:t> </a:t>
            </a:r>
            <a:r>
              <a:rPr lang="en-US" sz="1200" i="1" baseline="0" dirty="0"/>
              <a:t>Endocrinol</a:t>
            </a:r>
            <a:r>
              <a:rPr sz="1200" dirty="0"/>
              <a:t> </a:t>
            </a:r>
            <a:r>
              <a:rPr lang="en-US" sz="1200" i="1" baseline="0" dirty="0"/>
              <a:t>Metab</a:t>
            </a:r>
            <a:r>
              <a:rPr lang="en-US" sz="1200" i="0" baseline="0" dirty="0"/>
              <a:t> 2017;102:2994–3001</a:t>
            </a:r>
            <a:endParaRPr lang="fr-FR" sz="1200" baseline="0" dirty="0"/>
          </a:p>
          <a:p>
            <a:pPr>
              <a:lnSpc>
                <a:spcPct val="90000"/>
              </a:lnSpc>
            </a:pPr>
            <a:endParaRPr lang="fr-FR" sz="1000" dirty="0"/>
          </a:p>
          <a:p>
            <a:pPr>
              <a:lnSpc>
                <a:spcPct val="90000"/>
              </a:lnSpc>
            </a:pPr>
            <a:endParaRPr lang="fr-FR" sz="1000"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61</a:t>
            </a:fld>
            <a:endParaRPr lang="fr-FR"/>
          </a:p>
        </p:txBody>
      </p:sp>
    </p:spTree>
    <p:extLst>
      <p:ext uri="{BB962C8B-B14F-4D97-AF65-F5344CB8AC3E}">
        <p14:creationId xmlns:p14="http://schemas.microsoft.com/office/powerpoint/2010/main" val="27365858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62</a:t>
            </a:fld>
            <a:endParaRPr lang="fr-FR"/>
          </a:p>
        </p:txBody>
      </p:sp>
    </p:spTree>
    <p:extLst>
      <p:ext uri="{BB962C8B-B14F-4D97-AF65-F5344CB8AC3E}">
        <p14:creationId xmlns:p14="http://schemas.microsoft.com/office/powerpoint/2010/main" val="17206739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Xeris (glucagon stable prémélangé) et Lilly (glucagon nasal) ont soumis des formules de glucagon pour étude par la FDA. En septembre 2018, les deux produits étaient en cours d'étude.</a:t>
            </a:r>
          </a:p>
        </p:txBody>
      </p:sp>
      <p:sp>
        <p:nvSpPr>
          <p:cNvPr id="4" name="Slide Number Placeholder 3"/>
          <p:cNvSpPr>
            <a:spLocks noGrp="1"/>
          </p:cNvSpPr>
          <p:nvPr>
            <p:ph type="sldNum" sz="quarter" idx="10"/>
          </p:nvPr>
        </p:nvSpPr>
        <p:spPr/>
        <p:txBody>
          <a:bodyPr/>
          <a:lstStyle/>
          <a:p>
            <a:fld id="{BEF14A7D-F155-41DF-B356-CD1DD01E02CB}" type="slidenum">
              <a:rPr lang="en-US" smtClean="0"/>
              <a:pPr/>
              <a:t>63</a:t>
            </a:fld>
            <a:endParaRPr lang="fr-FR"/>
          </a:p>
        </p:txBody>
      </p:sp>
    </p:spTree>
    <p:extLst>
      <p:ext uri="{BB962C8B-B14F-4D97-AF65-F5344CB8AC3E}">
        <p14:creationId xmlns:p14="http://schemas.microsoft.com/office/powerpoint/2010/main" val="1457264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64</a:t>
            </a:fld>
            <a:endParaRPr lang="fr-FR">
              <a:solidFill>
                <a:prstClr val="black"/>
              </a:solidFill>
            </a:endParaRPr>
          </a:p>
        </p:txBody>
      </p:sp>
    </p:spTree>
    <p:extLst>
      <p:ext uri="{BB962C8B-B14F-4D97-AF65-F5344CB8AC3E}">
        <p14:creationId xmlns:p14="http://schemas.microsoft.com/office/powerpoint/2010/main" val="40946191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marL="172909" indent="-172909">
              <a:buFont typeface="Arial" pitchFamily="34" charset="0"/>
              <a:buChar char="•"/>
            </a:pPr>
            <a:r>
              <a:rPr dirty="0"/>
              <a:t>Dans le cadre du plan de formation, la personne diabétique et </a:t>
            </a:r>
            <a:r>
              <a:rPr lang="en-US" dirty="0" err="1"/>
              <a:t>ses</a:t>
            </a:r>
            <a:r>
              <a:rPr lang="en-US" dirty="0"/>
              <a:t> </a:t>
            </a:r>
            <a:r>
              <a:rPr lang="en-US" dirty="0" err="1"/>
              <a:t>proches</a:t>
            </a:r>
            <a:r>
              <a:rPr lang="en-US" dirty="0"/>
              <a:t> </a:t>
            </a:r>
            <a:r>
              <a:rPr dirty="0" err="1"/>
              <a:t>doivent</a:t>
            </a:r>
            <a:r>
              <a:rPr dirty="0"/>
              <a:t> </a:t>
            </a:r>
            <a:r>
              <a:rPr lang="en-US" dirty="0" err="1"/>
              <a:t>pouvoir</a:t>
            </a:r>
            <a:r>
              <a:rPr lang="en-US" dirty="0"/>
              <a:t> </a:t>
            </a:r>
            <a:r>
              <a:rPr dirty="0" err="1"/>
              <a:t>reconnaître</a:t>
            </a:r>
            <a:r>
              <a:rPr dirty="0"/>
              <a:t> les symptômes </a:t>
            </a:r>
            <a:r>
              <a:rPr dirty="0" err="1"/>
              <a:t>d'hypoglycémie</a:t>
            </a:r>
            <a:r>
              <a:rPr dirty="0"/>
              <a:t> </a:t>
            </a:r>
            <a:r>
              <a:rPr lang="en-US" dirty="0"/>
              <a:t>et </a:t>
            </a:r>
            <a:r>
              <a:rPr dirty="0" err="1"/>
              <a:t>traiter</a:t>
            </a:r>
            <a:r>
              <a:rPr dirty="0"/>
              <a:t> </a:t>
            </a:r>
            <a:r>
              <a:rPr dirty="0" err="1"/>
              <a:t>correctement</a:t>
            </a:r>
            <a:r>
              <a:rPr dirty="0"/>
              <a:t> </a:t>
            </a:r>
            <a:r>
              <a:rPr dirty="0" err="1"/>
              <a:t>un</a:t>
            </a:r>
            <a:r>
              <a:rPr lang="en-US" dirty="0" err="1"/>
              <a:t>e</a:t>
            </a:r>
            <a:r>
              <a:rPr dirty="0"/>
              <a:t> </a:t>
            </a:r>
            <a:r>
              <a:rPr lang="en-US" dirty="0" err="1"/>
              <a:t>crise</a:t>
            </a:r>
            <a:r>
              <a:rPr lang="en-US" dirty="0"/>
              <a:t> </a:t>
            </a:r>
            <a:r>
              <a:rPr dirty="0" err="1"/>
              <a:t>hypoglycémi</a:t>
            </a:r>
            <a:r>
              <a:rPr lang="en-US" dirty="0" err="1"/>
              <a:t>que</a:t>
            </a:r>
            <a:r>
              <a:rPr dirty="0"/>
              <a:t> </a:t>
            </a:r>
            <a:r>
              <a:rPr lang="en-US" dirty="0"/>
              <a:t>avec des </a:t>
            </a:r>
            <a:r>
              <a:rPr dirty="0" err="1"/>
              <a:t>glucides</a:t>
            </a:r>
            <a:r>
              <a:rPr dirty="0"/>
              <a:t> oraux </a:t>
            </a:r>
            <a:r>
              <a:rPr dirty="0" err="1"/>
              <a:t>ou</a:t>
            </a:r>
            <a:r>
              <a:rPr dirty="0"/>
              <a:t> d</a:t>
            </a:r>
            <a:r>
              <a:rPr lang="en-US" dirty="0"/>
              <a:t>u</a:t>
            </a:r>
            <a:r>
              <a:rPr lang="en-US" baseline="0" dirty="0"/>
              <a:t> </a:t>
            </a:r>
            <a:r>
              <a:rPr dirty="0"/>
              <a:t>glucagon. </a:t>
            </a:r>
          </a:p>
          <a:p>
            <a:pPr marL="172909" indent="-172909">
              <a:buFont typeface="Arial" pitchFamily="34" charset="0"/>
              <a:buChar char="•"/>
            </a:pPr>
            <a:r>
              <a:rPr lang="en-US" dirty="0"/>
              <a:t>L</a:t>
            </a:r>
            <a:r>
              <a:rPr dirty="0"/>
              <a:t>es patients doivent comprendre comment </a:t>
            </a:r>
            <a:r>
              <a:rPr dirty="0" err="1"/>
              <a:t>leurs</a:t>
            </a:r>
            <a:r>
              <a:rPr dirty="0"/>
              <a:t> </a:t>
            </a:r>
            <a:r>
              <a:rPr dirty="0" err="1"/>
              <a:t>médica</a:t>
            </a:r>
            <a:r>
              <a:rPr lang="en-US" dirty="0" err="1"/>
              <a:t>ments</a:t>
            </a:r>
            <a:r>
              <a:rPr dirty="0"/>
              <a:t> fonctionnent afin de réduire le risque d'hypoglycémie. </a:t>
            </a:r>
          </a:p>
          <a:p>
            <a:pPr marL="172909" indent="-172909">
              <a:buFont typeface="Arial" pitchFamily="34" charset="0"/>
              <a:buChar char="•"/>
            </a:pPr>
            <a:r>
              <a:rPr dirty="0"/>
              <a:t>En plus des </a:t>
            </a:r>
            <a:r>
              <a:rPr lang="en-US" dirty="0" err="1"/>
              <a:t>contrôles</a:t>
            </a:r>
            <a:r>
              <a:rPr lang="en-US" dirty="0"/>
              <a:t> de </a:t>
            </a:r>
            <a:r>
              <a:rPr lang="en-US" dirty="0" err="1"/>
              <a:t>glycémie</a:t>
            </a:r>
            <a:r>
              <a:rPr lang="en-US" dirty="0"/>
              <a:t> </a:t>
            </a:r>
            <a:r>
              <a:rPr dirty="0" err="1"/>
              <a:t>utilisés</a:t>
            </a:r>
            <a:r>
              <a:rPr dirty="0"/>
              <a:t> </a:t>
            </a:r>
            <a:r>
              <a:rPr lang="en-US" dirty="0"/>
              <a:t>avec </a:t>
            </a:r>
            <a:r>
              <a:rPr dirty="0" err="1"/>
              <a:t>l'auto</a:t>
            </a:r>
            <a:r>
              <a:rPr dirty="0"/>
              <a:t>-surveillance glycémique, ou ASG, </a:t>
            </a:r>
            <a:r>
              <a:rPr lang="en-US" dirty="0"/>
              <a:t>le </a:t>
            </a:r>
            <a:r>
              <a:rPr lang="en-US" dirty="0" err="1"/>
              <a:t>contrôle</a:t>
            </a:r>
            <a:r>
              <a:rPr lang="en-US" dirty="0"/>
              <a:t> </a:t>
            </a:r>
            <a:r>
              <a:rPr dirty="0"/>
              <a:t>du glucose par des alarmes auditives et/ou vibratoires peut être particulièrement utile pour éviter l'hypoglycémie sévère la nuit et rétablir une bonne perception de l'hypoglycémie. </a:t>
            </a:r>
          </a:p>
          <a:p>
            <a:endParaRPr lang="fr-FR" b="1" dirty="0"/>
          </a:p>
          <a:p>
            <a:r>
              <a:rPr lang="en-US" b="1" dirty="0"/>
              <a:t>Référence</a:t>
            </a:r>
          </a:p>
          <a:p>
            <a:r>
              <a:rPr dirty="0"/>
              <a:t>Seaquist ER, Anderson J, Childs B, et al. </a:t>
            </a:r>
            <a:r>
              <a:rPr lang="en-US" dirty="0">
                <a:hlinkClick r:id="rId3"/>
              </a:rPr>
              <a:t>Hypoglycaemia and diabetes: a report of a workgroup of the American Diabetes Association and the Endocrine Society.</a:t>
            </a:r>
            <a:r>
              <a:rPr dirty="0"/>
              <a:t> </a:t>
            </a:r>
            <a:r>
              <a:rPr lang="en-US" i="1" dirty="0"/>
              <a:t>Diabetes Care</a:t>
            </a:r>
            <a:r>
              <a:rPr dirty="0"/>
              <a:t>. 2013;36:1384-1495.</a:t>
            </a:r>
          </a:p>
        </p:txBody>
      </p:sp>
      <p:sp>
        <p:nvSpPr>
          <p:cNvPr id="4" name="Slide Number Placeholder 3"/>
          <p:cNvSpPr>
            <a:spLocks noGrp="1"/>
          </p:cNvSpPr>
          <p:nvPr>
            <p:ph type="sldNum" sz="quarter" idx="10"/>
          </p:nvPr>
        </p:nvSpPr>
        <p:spPr/>
        <p:txBody>
          <a:bodyPr/>
          <a:lstStyle/>
          <a:p>
            <a:fld id="{2214C41B-9FE3-49F7-A668-E30811AA443F}" type="slidenum">
              <a:rPr lang="en-US" smtClean="0">
                <a:solidFill>
                  <a:prstClr val="black"/>
                </a:solidFill>
              </a:rPr>
              <a:pPr/>
              <a:t>65</a:t>
            </a:fld>
            <a:endParaRPr lang="fr-FR">
              <a:solidFill>
                <a:prstClr val="black"/>
              </a:solidFill>
            </a:endParaRPr>
          </a:p>
        </p:txBody>
      </p:sp>
    </p:spTree>
    <p:extLst>
      <p:ext uri="{BB962C8B-B14F-4D97-AF65-F5344CB8AC3E}">
        <p14:creationId xmlns:p14="http://schemas.microsoft.com/office/powerpoint/2010/main" val="14724611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Il existe un grand nombre de méthodes différentes que les prestataires de soins de santé peuvent suivre pour réduire le risque d'hypoglycémie d'un patient</a:t>
            </a:r>
          </a:p>
          <a:p>
            <a:pPr marL="634056" lvl="1" indent="-172924">
              <a:buFont typeface="Arial" panose="020B0604020202020204" pitchFamily="34" charset="0"/>
              <a:buChar char="•"/>
            </a:pPr>
            <a:r>
              <a:rPr dirty="0"/>
              <a:t>Selon le risque d'hypoglycémie du patient, différents régimes/options de traitement peuvent être suggérés</a:t>
            </a:r>
          </a:p>
          <a:p>
            <a:pPr marL="634056" lvl="1" indent="-172924">
              <a:buFont typeface="Arial" panose="020B0604020202020204" pitchFamily="34" charset="0"/>
              <a:buChar char="•"/>
            </a:pPr>
            <a:r>
              <a:rPr dirty="0"/>
              <a:t>Les associations </a:t>
            </a:r>
            <a:r>
              <a:rPr lang="en-US" b="0" dirty="0"/>
              <a:t>ADA, EASD et NICE recommandent des </a:t>
            </a:r>
            <a:r>
              <a:rPr lang="en-US" b="0" dirty="0" err="1"/>
              <a:t>objectifs</a:t>
            </a:r>
            <a:r>
              <a:rPr lang="en-US" b="0" dirty="0"/>
              <a:t> </a:t>
            </a:r>
            <a:r>
              <a:rPr lang="en-US" b="0" dirty="0" err="1"/>
              <a:t>glycémiques</a:t>
            </a:r>
            <a:r>
              <a:rPr lang="en-US" b="0" dirty="0"/>
              <a:t> </a:t>
            </a:r>
            <a:r>
              <a:rPr lang="en-US" b="0" dirty="0" err="1"/>
              <a:t>individualisés</a:t>
            </a:r>
            <a:endParaRPr lang="en-US" b="0" dirty="0"/>
          </a:p>
          <a:p>
            <a:pPr marL="1095188" lvl="2" indent="-172924">
              <a:buFont typeface="Arial" panose="020B0604020202020204" pitchFamily="34" charset="0"/>
              <a:buChar char="•"/>
            </a:pPr>
            <a:r>
              <a:rPr dirty="0"/>
              <a:t>Une HbA</a:t>
            </a:r>
            <a:r>
              <a:rPr lang="en-US" baseline="-25000" dirty="0"/>
              <a:t>1c</a:t>
            </a:r>
            <a:r>
              <a:rPr dirty="0"/>
              <a:t> &lt; 7 % est raisonnable pour la plupart des adultes mais des </a:t>
            </a:r>
            <a:r>
              <a:rPr lang="en-US" dirty="0" err="1"/>
              <a:t>objectifs</a:t>
            </a:r>
            <a:r>
              <a:rPr lang="en-US" dirty="0"/>
              <a:t> </a:t>
            </a:r>
            <a:r>
              <a:rPr dirty="0"/>
              <a:t>plus ou </a:t>
            </a:r>
            <a:r>
              <a:rPr dirty="0" err="1"/>
              <a:t>moins</a:t>
            </a:r>
            <a:r>
              <a:rPr dirty="0"/>
              <a:t> </a:t>
            </a:r>
            <a:r>
              <a:rPr dirty="0" err="1"/>
              <a:t>stricts</a:t>
            </a:r>
            <a:r>
              <a:rPr dirty="0"/>
              <a:t> peuvent </a:t>
            </a:r>
            <a:r>
              <a:rPr dirty="0" err="1"/>
              <a:t>être</a:t>
            </a:r>
            <a:r>
              <a:rPr dirty="0"/>
              <a:t> </a:t>
            </a:r>
            <a:r>
              <a:rPr dirty="0" err="1"/>
              <a:t>conseillés</a:t>
            </a:r>
            <a:r>
              <a:rPr dirty="0"/>
              <a:t> dans certains cas</a:t>
            </a:r>
          </a:p>
          <a:p>
            <a:pPr marL="1095188" lvl="2" indent="-172924">
              <a:buFont typeface="Arial" panose="020B0604020202020204" pitchFamily="34" charset="0"/>
              <a:buChar char="•"/>
            </a:pPr>
            <a:r>
              <a:rPr dirty="0"/>
              <a:t>Une cible d'HbA</a:t>
            </a:r>
            <a:r>
              <a:rPr lang="en-US" baseline="-25000" dirty="0"/>
              <a:t>1c</a:t>
            </a:r>
            <a:r>
              <a:rPr dirty="0"/>
              <a:t> &lt; 8 % peut être plus appropriée chez des patients </a:t>
            </a:r>
            <a:r>
              <a:rPr dirty="0" err="1"/>
              <a:t>présentant</a:t>
            </a:r>
            <a:r>
              <a:rPr dirty="0"/>
              <a:t> </a:t>
            </a:r>
            <a:r>
              <a:rPr lang="en-US" dirty="0"/>
              <a:t>des </a:t>
            </a:r>
            <a:r>
              <a:rPr lang="en-US" dirty="0" err="1"/>
              <a:t>antécédents</a:t>
            </a:r>
            <a:r>
              <a:rPr lang="en-US" dirty="0"/>
              <a:t> </a:t>
            </a:r>
            <a:r>
              <a:rPr dirty="0" err="1"/>
              <a:t>d'hypoglycémie</a:t>
            </a:r>
            <a:r>
              <a:rPr dirty="0"/>
              <a:t> sévère. Il est important de respecter une limite inférieure de 4 </a:t>
            </a:r>
            <a:r>
              <a:rPr dirty="0" err="1"/>
              <a:t>mmol</a:t>
            </a:r>
            <a:r>
              <a:rPr dirty="0"/>
              <a:t>/</a:t>
            </a:r>
            <a:r>
              <a:rPr lang="en-US" dirty="0"/>
              <a:t>l</a:t>
            </a:r>
            <a:endParaRPr dirty="0"/>
          </a:p>
          <a:p>
            <a:pPr marL="634056" lvl="1" indent="-172924">
              <a:buFont typeface="Arial" panose="020B0604020202020204" pitchFamily="34" charset="0"/>
              <a:buChar char="•"/>
            </a:pPr>
            <a:r>
              <a:rPr dirty="0"/>
              <a:t>Selon la personne, le </a:t>
            </a:r>
            <a:r>
              <a:rPr lang="en-US" dirty="0" err="1"/>
              <a:t>schéma</a:t>
            </a:r>
            <a:r>
              <a:rPr lang="en-US" dirty="0"/>
              <a:t> </a:t>
            </a:r>
            <a:r>
              <a:rPr dirty="0"/>
              <a:t>de </a:t>
            </a:r>
            <a:r>
              <a:rPr dirty="0" err="1"/>
              <a:t>traitement</a:t>
            </a:r>
            <a:r>
              <a:rPr dirty="0"/>
              <a:t> </a:t>
            </a:r>
            <a:r>
              <a:rPr lang="en-US" dirty="0" err="1"/>
              <a:t>devra</a:t>
            </a:r>
            <a:r>
              <a:rPr lang="en-US" dirty="0"/>
              <a:t> </a:t>
            </a:r>
            <a:r>
              <a:rPr lang="en-US" dirty="0" err="1"/>
              <a:t>peut-être</a:t>
            </a:r>
            <a:r>
              <a:rPr lang="en-US" dirty="0"/>
              <a:t> </a:t>
            </a:r>
            <a:r>
              <a:rPr dirty="0" err="1"/>
              <a:t>être</a:t>
            </a:r>
            <a:r>
              <a:rPr dirty="0"/>
              <a:t> optimisé.</a:t>
            </a:r>
          </a:p>
          <a:p>
            <a:pPr marL="634056" lvl="1" indent="-172924">
              <a:buFont typeface="Arial" panose="020B0604020202020204" pitchFamily="34" charset="0"/>
              <a:buChar char="•"/>
            </a:pPr>
            <a:r>
              <a:rPr dirty="0"/>
              <a:t>La formation est importante pour que les patients reconnaissent les facteurs de risque, les symptômes et les stratégies de gestion efficaces</a:t>
            </a:r>
          </a:p>
          <a:p>
            <a:pPr marL="634056" lvl="1" indent="-172924">
              <a:buFont typeface="Arial" panose="020B0604020202020204" pitchFamily="34" charset="0"/>
              <a:buChar char="•"/>
            </a:pPr>
            <a:r>
              <a:rPr dirty="0"/>
              <a:t>D'autres ressources sont disponibles pour que les soignants et les patients évaluent leur maîtrise de l'hypoglycémie, et leur préparation aux </a:t>
            </a:r>
            <a:r>
              <a:rPr lang="en-US" dirty="0"/>
              <a:t>crise</a:t>
            </a:r>
            <a:r>
              <a:rPr dirty="0"/>
              <a:t>s d'hypoglycémie</a:t>
            </a:r>
          </a:p>
          <a:p>
            <a:pPr marL="634056" lvl="1" indent="-172924">
              <a:buFont typeface="Arial" panose="020B0604020202020204" pitchFamily="34" charset="0"/>
              <a:buChar char="•"/>
            </a:pPr>
            <a:endParaRPr lang="fr-FR" dirty="0"/>
          </a:p>
          <a:p>
            <a:r>
              <a:rPr lang="en-US" b="1" dirty="0"/>
              <a:t>Référence</a:t>
            </a:r>
          </a:p>
          <a:p>
            <a:r>
              <a:rPr dirty="0"/>
              <a:t>Davies MJ et al. </a:t>
            </a:r>
            <a:r>
              <a:rPr lang="en-GB" i="1" dirty="0"/>
              <a:t>Diabetes Care</a:t>
            </a:r>
            <a:r>
              <a:rPr dirty="0"/>
              <a:t> 2018;41:2669</a:t>
            </a:r>
            <a:r>
              <a:rPr lang="en-US" altLang="zh-CN" dirty="0"/>
              <a:t>–</a:t>
            </a:r>
            <a:r>
              <a:rPr dirty="0"/>
              <a:t>701</a:t>
            </a:r>
            <a:endParaRPr lang="fr-FR" b="1" dirty="0"/>
          </a:p>
        </p:txBody>
      </p:sp>
      <p:sp>
        <p:nvSpPr>
          <p:cNvPr id="4" name="Slide Number Placeholder 3"/>
          <p:cNvSpPr>
            <a:spLocks noGrp="1"/>
          </p:cNvSpPr>
          <p:nvPr>
            <p:ph type="sldNum" sz="quarter" idx="10"/>
          </p:nvPr>
        </p:nvSpPr>
        <p:spPr/>
        <p:txBody>
          <a:bodyPr/>
          <a:lstStyle/>
          <a:p>
            <a:fld id="{47FAFCF6-9078-A94D-9817-150AF2050684}" type="slidenum">
              <a:rPr lang="en-CA" smtClean="0"/>
              <a:pPr/>
              <a:t>66</a:t>
            </a:fld>
            <a:endParaRPr lang="fr-FR"/>
          </a:p>
        </p:txBody>
      </p:sp>
    </p:spTree>
    <p:extLst>
      <p:ext uri="{BB962C8B-B14F-4D97-AF65-F5344CB8AC3E}">
        <p14:creationId xmlns:p14="http://schemas.microsoft.com/office/powerpoint/2010/main" val="15869741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6CE3AE3-6C4E-AE45-A386-4564E2D34360}" type="slidenum">
              <a:rPr lang="en-US">
                <a:solidFill>
                  <a:prstClr val="black"/>
                </a:solidFill>
              </a:rPr>
              <a:pPr/>
              <a:t>67</a:t>
            </a:fld>
            <a:endParaRPr lang="fr-FR">
              <a:solidFill>
                <a:prstClr val="black"/>
              </a:solidFill>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marL="172909" indent="-172909">
              <a:lnSpc>
                <a:spcPct val="90000"/>
              </a:lnSpc>
              <a:buFont typeface="Arial" pitchFamily="34" charset="0"/>
              <a:buChar char="•"/>
            </a:pPr>
            <a:r>
              <a:rPr lang="en-US" sz="1100" dirty="0" err="1"/>
              <a:t>S</a:t>
            </a:r>
            <a:r>
              <a:rPr sz="1100" dirty="0" err="1"/>
              <a:t>tratégies</a:t>
            </a:r>
            <a:r>
              <a:rPr sz="1100" dirty="0"/>
              <a:t> </a:t>
            </a:r>
            <a:r>
              <a:rPr lang="en-US" sz="1100" dirty="0"/>
              <a:t>de </a:t>
            </a:r>
            <a:r>
              <a:rPr lang="en-US" sz="1100" dirty="0" err="1"/>
              <a:t>prévention</a:t>
            </a:r>
            <a:r>
              <a:rPr lang="en-US" sz="1100" dirty="0"/>
              <a:t> de </a:t>
            </a:r>
            <a:r>
              <a:rPr sz="1100" dirty="0" err="1"/>
              <a:t>l'hypoglycémie</a:t>
            </a:r>
            <a:r>
              <a:rPr sz="1100" dirty="0"/>
              <a:t> :</a:t>
            </a:r>
          </a:p>
          <a:p>
            <a:pPr marL="640405" lvl="2" indent="-172909">
              <a:lnSpc>
                <a:spcPct val="90000"/>
              </a:lnSpc>
              <a:buFont typeface="Arial" pitchFamily="34" charset="0"/>
              <a:buChar char="•"/>
            </a:pPr>
            <a:r>
              <a:rPr sz="1100" spc="-20" dirty="0"/>
              <a:t>Manger </a:t>
            </a:r>
            <a:r>
              <a:rPr lang="en-US" sz="1100" spc="-20" dirty="0" err="1"/>
              <a:t>régulièrement</a:t>
            </a:r>
            <a:r>
              <a:rPr lang="en-US" sz="1100" spc="-20" dirty="0"/>
              <a:t> </a:t>
            </a:r>
            <a:r>
              <a:rPr lang="en-US" sz="1100" spc="-20" dirty="0" err="1"/>
              <a:t>en</a:t>
            </a:r>
            <a:r>
              <a:rPr lang="en-US" sz="1100" spc="-20" dirty="0"/>
              <a:t> tenant </a:t>
            </a:r>
            <a:r>
              <a:rPr lang="en-US" sz="1100" spc="-20" dirty="0" err="1"/>
              <a:t>compte</a:t>
            </a:r>
            <a:r>
              <a:rPr lang="en-US" sz="1100" spc="-20" dirty="0"/>
              <a:t> de </a:t>
            </a:r>
            <a:r>
              <a:rPr lang="en-US" sz="1100" spc="-20" dirty="0" err="1"/>
              <a:t>l’heure</a:t>
            </a:r>
            <a:r>
              <a:rPr lang="en-US" sz="1100" spc="-20" dirty="0"/>
              <a:t> et des portions</a:t>
            </a:r>
            <a:endParaRPr sz="1100" spc="-20" dirty="0"/>
          </a:p>
          <a:p>
            <a:pPr marL="640405" lvl="2" indent="-172909">
              <a:lnSpc>
                <a:spcPct val="90000"/>
              </a:lnSpc>
              <a:buFont typeface="Arial" pitchFamily="34" charset="0"/>
              <a:buChar char="•"/>
            </a:pPr>
            <a:r>
              <a:rPr sz="1100" dirty="0"/>
              <a:t>Si </a:t>
            </a:r>
            <a:r>
              <a:rPr lang="en-US" sz="1100" dirty="0"/>
              <a:t>le patient </a:t>
            </a:r>
            <a:r>
              <a:rPr sz="1100" dirty="0" err="1"/>
              <a:t>est</a:t>
            </a:r>
            <a:r>
              <a:rPr sz="1100" dirty="0"/>
              <a:t> </a:t>
            </a:r>
            <a:r>
              <a:rPr sz="1100" dirty="0" err="1"/>
              <a:t>traité</a:t>
            </a:r>
            <a:r>
              <a:rPr sz="1100" dirty="0"/>
              <a:t> par sulfonylurée, remplacer ce traitement par un </a:t>
            </a:r>
            <a:r>
              <a:rPr sz="1100" dirty="0" err="1"/>
              <a:t>médica</a:t>
            </a:r>
            <a:r>
              <a:rPr lang="en-US" sz="1100" dirty="0" err="1"/>
              <a:t>ment</a:t>
            </a:r>
            <a:r>
              <a:rPr sz="1100" dirty="0"/>
              <a:t> présentant moins de risque d'hypoglycémie.</a:t>
            </a:r>
          </a:p>
          <a:p>
            <a:pPr marL="640405" lvl="2" indent="-172909">
              <a:lnSpc>
                <a:spcPct val="90000"/>
              </a:lnSpc>
              <a:buFont typeface="Arial" pitchFamily="34" charset="0"/>
              <a:buChar char="•"/>
            </a:pPr>
            <a:r>
              <a:rPr lang="en-US" sz="1100" b="0" i="1" baseline="0" dirty="0"/>
              <a:t>Si le patient reçoit un traitement </a:t>
            </a:r>
            <a:r>
              <a:rPr lang="en-US" sz="1100" b="0" i="1" baseline="0" dirty="0" err="1"/>
              <a:t>d'insuline</a:t>
            </a:r>
            <a:r>
              <a:rPr lang="en-US" sz="1100" b="0" i="1" baseline="0" dirty="0"/>
              <a:t> </a:t>
            </a:r>
            <a:r>
              <a:rPr lang="en-US" sz="1100" b="0" i="1" baseline="0" dirty="0" err="1"/>
              <a:t>associé</a:t>
            </a:r>
            <a:r>
              <a:rPr lang="en-US" sz="1100" b="0" i="1" baseline="0" dirty="0"/>
              <a:t> aux repas, </a:t>
            </a:r>
            <a:r>
              <a:rPr lang="en-US" sz="1100" b="0" i="1" baseline="0" dirty="0" err="1"/>
              <a:t>s’assurer</a:t>
            </a:r>
            <a:r>
              <a:rPr lang="en-US" sz="1100" b="0" i="1" baseline="0" dirty="0"/>
              <a:t> </a:t>
            </a:r>
            <a:r>
              <a:rPr lang="en-US" sz="1100" b="0" i="1" baseline="0" dirty="0" err="1"/>
              <a:t>qu’il</a:t>
            </a:r>
            <a:r>
              <a:rPr lang="en-US" sz="1100" b="0" i="1" baseline="0" dirty="0"/>
              <a:t> </a:t>
            </a:r>
            <a:r>
              <a:rPr lang="en-US" sz="1100" b="0" i="1" baseline="0" dirty="0" err="1"/>
              <a:t>est</a:t>
            </a:r>
            <a:r>
              <a:rPr lang="en-US" sz="1100" b="0" i="1" baseline="0" dirty="0"/>
              <a:t> prix </a:t>
            </a:r>
            <a:r>
              <a:rPr lang="en-US" sz="1100" b="0" i="1" baseline="0" dirty="0" err="1"/>
              <a:t>avant</a:t>
            </a:r>
            <a:r>
              <a:rPr lang="en-US" sz="1100" b="0" i="1" baseline="0" dirty="0"/>
              <a:t> de manger à la dose </a:t>
            </a:r>
            <a:r>
              <a:rPr lang="en-US" sz="1100" b="0" i="1" baseline="0" dirty="0" err="1"/>
              <a:t>convenant</a:t>
            </a:r>
            <a:r>
              <a:rPr lang="en-US" sz="1100" b="0" i="1" baseline="0" dirty="0"/>
              <a:t> au </a:t>
            </a:r>
            <a:r>
              <a:rPr lang="en-US" sz="1100" b="0" i="1" baseline="0" dirty="0" err="1"/>
              <a:t>repas</a:t>
            </a:r>
            <a:r>
              <a:rPr lang="en-US" sz="1100" b="0" i="1" baseline="0" dirty="0"/>
              <a:t>, et évitez les doses de correction dans les 2 </a:t>
            </a:r>
            <a:r>
              <a:rPr lang="en-US" sz="1100" b="0" i="1" baseline="0" dirty="0" err="1"/>
              <a:t>heures</a:t>
            </a:r>
            <a:r>
              <a:rPr lang="en-US" sz="1100" b="0" i="1" baseline="0" dirty="0"/>
              <a:t> </a:t>
            </a:r>
            <a:r>
              <a:rPr lang="en-US" sz="1100" b="0" i="1" baseline="0" dirty="0" err="1"/>
              <a:t>suivant</a:t>
            </a:r>
            <a:r>
              <a:rPr lang="en-US" sz="1100" b="0" i="1" baseline="0" dirty="0"/>
              <a:t> le repas </a:t>
            </a:r>
            <a:r>
              <a:rPr lang="en-US" sz="1100" b="0" i="1" baseline="0" dirty="0" err="1"/>
              <a:t>ou</a:t>
            </a:r>
            <a:r>
              <a:rPr lang="en-US" sz="1100" b="0" i="1" baseline="0" dirty="0"/>
              <a:t> après </a:t>
            </a:r>
            <a:r>
              <a:rPr lang="en-US" sz="1100" b="0" i="1" baseline="0" dirty="0" err="1"/>
              <a:t>une</a:t>
            </a:r>
            <a:r>
              <a:rPr lang="en-US" sz="1100" b="0" i="1" baseline="0" dirty="0"/>
              <a:t> dose de correction précédente</a:t>
            </a:r>
          </a:p>
          <a:p>
            <a:pPr marL="640405" lvl="2" indent="-172909">
              <a:lnSpc>
                <a:spcPct val="90000"/>
              </a:lnSpc>
              <a:buFont typeface="Arial" pitchFamily="34" charset="0"/>
              <a:buChar char="•"/>
            </a:pPr>
            <a:r>
              <a:rPr lang="en-US" sz="1100" b="0" baseline="0" dirty="0">
                <a:ln>
                  <a:solidFill>
                    <a:srgbClr val="F2F2F2"/>
                  </a:solidFill>
                </a:ln>
              </a:rPr>
              <a:t>Individualisez la cible </a:t>
            </a:r>
            <a:r>
              <a:rPr lang="en-US" sz="1100" baseline="0" dirty="0">
                <a:ln>
                  <a:solidFill>
                    <a:srgbClr val="F2F2F2"/>
                  </a:solidFill>
                </a:ln>
              </a:rPr>
              <a:t>A1c pour réduire le risque d'hypoglycémie</a:t>
            </a:r>
          </a:p>
          <a:p>
            <a:pPr marL="640405" lvl="2" indent="-172909" defTabSz="922264">
              <a:lnSpc>
                <a:spcPct val="90000"/>
              </a:lnSpc>
              <a:buFont typeface="Arial" pitchFamily="34" charset="0"/>
              <a:buChar char="•"/>
              <a:defRPr/>
            </a:pPr>
            <a:r>
              <a:rPr lang="en-US" sz="1100" dirty="0">
                <a:ln>
                  <a:solidFill>
                    <a:srgbClr val="F2F2F2"/>
                  </a:solidFill>
                </a:ln>
              </a:rPr>
              <a:t>Surveiller la consommation d'alcool. </a:t>
            </a:r>
            <a:r>
              <a:rPr sz="1100" dirty="0"/>
              <a:t>La consommation d'alcool a été associée à une hypoglycémie aigüe.</a:t>
            </a:r>
            <a:endParaRPr lang="fr-FR" sz="1100" dirty="0">
              <a:ln>
                <a:solidFill>
                  <a:srgbClr val="F2F2F2"/>
                </a:solidFill>
              </a:ln>
            </a:endParaRPr>
          </a:p>
          <a:p>
            <a:pPr marL="405057" lvl="1" indent="-172909">
              <a:lnSpc>
                <a:spcPct val="90000"/>
              </a:lnSpc>
              <a:buFont typeface="Arial" pitchFamily="34" charset="0"/>
              <a:buChar char="•"/>
            </a:pPr>
            <a:r>
              <a:rPr lang="en-US" sz="1100" dirty="0"/>
              <a:t>Pendant </a:t>
            </a:r>
            <a:r>
              <a:rPr sz="1100" dirty="0" err="1"/>
              <a:t>l'exercice</a:t>
            </a:r>
            <a:r>
              <a:rPr sz="1100" dirty="0"/>
              <a:t> </a:t>
            </a:r>
            <a:r>
              <a:rPr sz="1100" dirty="0" err="1"/>
              <a:t>ou</a:t>
            </a:r>
            <a:r>
              <a:rPr sz="1100" dirty="0"/>
              <a:t> </a:t>
            </a:r>
            <a:r>
              <a:rPr lang="en-US" sz="1100" dirty="0" err="1"/>
              <a:t>lors</a:t>
            </a:r>
            <a:r>
              <a:rPr lang="en-US" sz="1100" dirty="0"/>
              <a:t> </a:t>
            </a:r>
            <a:r>
              <a:rPr sz="1100" dirty="0" err="1"/>
              <a:t>d'une</a:t>
            </a:r>
            <a:r>
              <a:rPr sz="1100" dirty="0"/>
              <a:t> augmentation de l'activité physique, les </a:t>
            </a:r>
            <a:r>
              <a:rPr sz="1100" dirty="0" err="1"/>
              <a:t>stratégies</a:t>
            </a:r>
            <a:r>
              <a:rPr sz="1100" dirty="0"/>
              <a:t> </a:t>
            </a:r>
            <a:r>
              <a:rPr lang="en-US" sz="1100" dirty="0" err="1"/>
              <a:t>comprennent</a:t>
            </a:r>
            <a:r>
              <a:rPr sz="1100" dirty="0"/>
              <a:t> :</a:t>
            </a:r>
          </a:p>
          <a:p>
            <a:pPr marL="640405" lvl="2" indent="-172909">
              <a:lnSpc>
                <a:spcPct val="90000"/>
              </a:lnSpc>
              <a:buFont typeface="Arial" pitchFamily="34" charset="0"/>
              <a:buChar char="•"/>
            </a:pPr>
            <a:r>
              <a:rPr lang="en-US" sz="1100" dirty="0" err="1"/>
              <a:t>C</a:t>
            </a:r>
            <a:r>
              <a:rPr sz="1100" dirty="0" err="1"/>
              <a:t>ontrôle</a:t>
            </a:r>
            <a:r>
              <a:rPr lang="en-US" sz="1100" dirty="0" err="1"/>
              <a:t>r</a:t>
            </a:r>
            <a:r>
              <a:rPr sz="1100" dirty="0"/>
              <a:t> </a:t>
            </a:r>
            <a:r>
              <a:rPr lang="en-US" sz="1100" dirty="0"/>
              <a:t>le </a:t>
            </a:r>
            <a:r>
              <a:rPr lang="en-US" sz="1100" dirty="0" err="1"/>
              <a:t>taux</a:t>
            </a:r>
            <a:r>
              <a:rPr lang="en-US" sz="1100" dirty="0"/>
              <a:t> </a:t>
            </a:r>
            <a:r>
              <a:rPr sz="1100" dirty="0"/>
              <a:t>de glucose </a:t>
            </a:r>
            <a:r>
              <a:rPr sz="1100" dirty="0" err="1"/>
              <a:t>avant</a:t>
            </a:r>
            <a:r>
              <a:rPr sz="1100" dirty="0"/>
              <a:t> et après </a:t>
            </a:r>
            <a:r>
              <a:rPr sz="1100" dirty="0" err="1"/>
              <a:t>l'exercice</a:t>
            </a:r>
            <a:endParaRPr sz="1100" dirty="0"/>
          </a:p>
          <a:p>
            <a:pPr marL="640405" lvl="2" indent="-172909">
              <a:lnSpc>
                <a:spcPct val="90000"/>
              </a:lnSpc>
              <a:buFont typeface="Arial" pitchFamily="34" charset="0"/>
              <a:buChar char="•"/>
            </a:pPr>
            <a:r>
              <a:rPr sz="1100" dirty="0"/>
              <a:t>MANGER si le glucose dans le sang est inférieur à 5,5 </a:t>
            </a:r>
            <a:r>
              <a:rPr sz="1100" dirty="0" err="1"/>
              <a:t>mmol</a:t>
            </a:r>
            <a:r>
              <a:rPr sz="1100" dirty="0"/>
              <a:t>/</a:t>
            </a:r>
            <a:r>
              <a:rPr lang="en-US" sz="1100" dirty="0"/>
              <a:t>l</a:t>
            </a:r>
            <a:r>
              <a:rPr sz="1100" dirty="0"/>
              <a:t> (100 mg/d</a:t>
            </a:r>
            <a:r>
              <a:rPr lang="en-US" sz="1100" dirty="0"/>
              <a:t>l</a:t>
            </a:r>
            <a:r>
              <a:rPr sz="1100" dirty="0"/>
              <a:t>)</a:t>
            </a:r>
          </a:p>
          <a:p>
            <a:pPr marL="179273" lvl="1" indent="-172909">
              <a:lnSpc>
                <a:spcPct val="90000"/>
              </a:lnSpc>
              <a:buFont typeface="Arial" pitchFamily="34" charset="0"/>
              <a:buChar char="•"/>
            </a:pPr>
            <a:endParaRPr lang="fr-FR" sz="1100" dirty="0"/>
          </a:p>
          <a:p>
            <a:pPr>
              <a:lnSpc>
                <a:spcPct val="90000"/>
              </a:lnSpc>
            </a:pPr>
            <a:endParaRPr lang="fr-FR" sz="1100" b="1" dirty="0"/>
          </a:p>
          <a:p>
            <a:pPr defTabSz="922264">
              <a:lnSpc>
                <a:spcPct val="90000"/>
              </a:lnSpc>
              <a:defRPr/>
            </a:pPr>
            <a:r>
              <a:rPr sz="1100" dirty="0"/>
              <a:t>Remarque : L'hypoglycémie pendant l'exercice survient le plus souvent dans des exercices en aérobie d'une intensité faible à modérée. Lors des entraînements de haute intensité, il existe un risque d'hypoglycémie si les patients prennent leurs doses de correction après l'exercice. En outre, ces deux types d'exercice augmentent le risque d'hypoglycémie nocturne et cela doit donc être anticipé et surveillé.</a:t>
            </a:r>
            <a:endParaRPr lang="fr-FR" sz="1100" dirty="0"/>
          </a:p>
          <a:p>
            <a:pPr>
              <a:lnSpc>
                <a:spcPct val="90000"/>
              </a:lnSpc>
            </a:pPr>
            <a:endParaRPr lang="fr-FR" sz="1100" b="1" dirty="0"/>
          </a:p>
          <a:p>
            <a:pPr>
              <a:lnSpc>
                <a:spcPct val="90000"/>
              </a:lnSpc>
            </a:pPr>
            <a:r>
              <a:rPr lang="en-US" sz="1100" b="1" dirty="0"/>
              <a:t>Références</a:t>
            </a:r>
          </a:p>
          <a:p>
            <a:pPr>
              <a:lnSpc>
                <a:spcPct val="90000"/>
              </a:lnSpc>
            </a:pPr>
            <a:r>
              <a:rPr sz="1100" dirty="0"/>
              <a:t>Riddell MC et al. </a:t>
            </a:r>
            <a:r>
              <a:rPr lang="en-US" sz="1100" i="1" dirty="0"/>
              <a:t>Lancet Diabetes Endocrinol</a:t>
            </a:r>
            <a:r>
              <a:rPr sz="1100" dirty="0"/>
              <a:t> 2017;5:377–90</a:t>
            </a:r>
          </a:p>
          <a:p>
            <a:pPr>
              <a:lnSpc>
                <a:spcPct val="90000"/>
              </a:lnSpc>
            </a:pPr>
            <a:r>
              <a:rPr sz="1100" dirty="0"/>
              <a:t>Seaquist ER, et al. </a:t>
            </a:r>
            <a:r>
              <a:rPr lang="en-US" sz="1100" i="1" dirty="0"/>
              <a:t>Diabetes Care</a:t>
            </a:r>
            <a:r>
              <a:rPr sz="1100" dirty="0"/>
              <a:t>. 2013;36:1384</a:t>
            </a:r>
            <a:r>
              <a:rPr lang="en-US" altLang="zh-CN" sz="1100" dirty="0"/>
              <a:t>–</a:t>
            </a:r>
            <a:r>
              <a:rPr sz="1100" dirty="0"/>
              <a:t>95</a:t>
            </a:r>
          </a:p>
          <a:p>
            <a:pPr eaLnBrk="1" hangingPunct="1">
              <a:lnSpc>
                <a:spcPct val="90000"/>
              </a:lnSpc>
            </a:pPr>
            <a:endParaRPr lang="fr-FR" sz="1100" dirty="0"/>
          </a:p>
        </p:txBody>
      </p:sp>
    </p:spTree>
    <p:extLst>
      <p:ext uri="{BB962C8B-B14F-4D97-AF65-F5344CB8AC3E}">
        <p14:creationId xmlns:p14="http://schemas.microsoft.com/office/powerpoint/2010/main" val="16873860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Remarque : Le diabète de type 2 à haut risque fait référence au diabète de type 2 traité par des </a:t>
            </a:r>
            <a:r>
              <a:rPr dirty="0" err="1"/>
              <a:t>médica</a:t>
            </a:r>
            <a:r>
              <a:rPr lang="en-US" dirty="0" err="1"/>
              <a:t>ments</a:t>
            </a:r>
            <a:r>
              <a:rPr lang="en-US" dirty="0"/>
              <a:t> </a:t>
            </a:r>
            <a:r>
              <a:rPr dirty="0"/>
              <a:t>qui augmentent le risque d'hypoglycémie (par exemple, insuline, sulfonylurée).</a:t>
            </a:r>
          </a:p>
          <a:p>
            <a:endParaRPr lang="fr-FR" baseline="0" dirty="0"/>
          </a:p>
          <a:p>
            <a:r>
              <a:rPr dirty="0"/>
              <a:t>Il convient d'encourager les personnes sous </a:t>
            </a:r>
            <a:r>
              <a:rPr dirty="0" err="1"/>
              <a:t>sécrétagogues</a:t>
            </a:r>
            <a:r>
              <a:rPr dirty="0"/>
              <a:t> </a:t>
            </a:r>
            <a:r>
              <a:rPr dirty="0" err="1"/>
              <a:t>d'insuline</a:t>
            </a:r>
            <a:r>
              <a:rPr lang="zh-CN" altLang="en-US" dirty="0"/>
              <a:t> </a:t>
            </a:r>
            <a:r>
              <a:rPr dirty="0"/>
              <a:t>qui </a:t>
            </a:r>
            <a:r>
              <a:rPr dirty="0" err="1"/>
              <a:t>ont</a:t>
            </a:r>
            <a:r>
              <a:rPr dirty="0"/>
              <a:t> </a:t>
            </a:r>
            <a:r>
              <a:rPr lang="en-US" dirty="0"/>
              <a:t>fait </a:t>
            </a:r>
            <a:r>
              <a:rPr dirty="0"/>
              <a:t>de l'hypoglycémie à se procurer et utiliser un </a:t>
            </a:r>
            <a:r>
              <a:rPr dirty="0" err="1"/>
              <a:t>gluco</a:t>
            </a:r>
            <a:r>
              <a:rPr lang="en-US" dirty="0" err="1"/>
              <a:t>mètre</a:t>
            </a:r>
            <a:r>
              <a:rPr dirty="0"/>
              <a:t> pour </a:t>
            </a:r>
            <a:r>
              <a:rPr lang="en-US" dirty="0" err="1"/>
              <a:t>contrôler</a:t>
            </a:r>
            <a:r>
              <a:rPr lang="en-US" dirty="0"/>
              <a:t> la </a:t>
            </a:r>
            <a:r>
              <a:rPr lang="en-US" dirty="0" err="1"/>
              <a:t>glycémie</a:t>
            </a:r>
            <a:r>
              <a:rPr lang="en-US" dirty="0"/>
              <a:t> </a:t>
            </a:r>
            <a:r>
              <a:rPr dirty="0" err="1"/>
              <a:t>avant</a:t>
            </a:r>
            <a:r>
              <a:rPr dirty="0"/>
              <a:t> </a:t>
            </a:r>
            <a:r>
              <a:rPr lang="en-US" dirty="0"/>
              <a:t>de </a:t>
            </a:r>
            <a:r>
              <a:rPr lang="en-US" dirty="0" err="1"/>
              <a:t>conduire</a:t>
            </a:r>
            <a:r>
              <a:rPr dirty="0"/>
              <a:t>.</a:t>
            </a:r>
          </a:p>
          <a:p>
            <a:endParaRPr lang="fr-FR" baseline="0" dirty="0"/>
          </a:p>
          <a:p>
            <a:r>
              <a:rPr lang="en-US" dirty="0" err="1"/>
              <a:t>En</a:t>
            </a:r>
            <a:r>
              <a:rPr lang="en-US" dirty="0"/>
              <a:t> </a:t>
            </a:r>
            <a:r>
              <a:rPr lang="en-US" dirty="0" err="1"/>
              <a:t>mesurant</a:t>
            </a:r>
            <a:r>
              <a:rPr lang="en-US" dirty="0"/>
              <a:t> la </a:t>
            </a:r>
            <a:r>
              <a:rPr lang="en-US" dirty="0" err="1"/>
              <a:t>glycémie</a:t>
            </a:r>
            <a:r>
              <a:rPr lang="en-US" dirty="0"/>
              <a:t> </a:t>
            </a:r>
            <a:r>
              <a:rPr dirty="0" err="1"/>
              <a:t>avant</a:t>
            </a:r>
            <a:r>
              <a:rPr dirty="0"/>
              <a:t> de </a:t>
            </a:r>
            <a:r>
              <a:rPr dirty="0" err="1"/>
              <a:t>conduire</a:t>
            </a:r>
            <a:r>
              <a:rPr lang="en-US" dirty="0"/>
              <a:t>, on </a:t>
            </a:r>
            <a:r>
              <a:rPr lang="en-US" dirty="0" err="1"/>
              <a:t>peut</a:t>
            </a:r>
            <a:r>
              <a:rPr lang="en-US" dirty="0"/>
              <a:t> </a:t>
            </a:r>
            <a:r>
              <a:rPr dirty="0"/>
              <a:t>non </a:t>
            </a:r>
            <a:r>
              <a:rPr dirty="0" err="1"/>
              <a:t>seulement</a:t>
            </a:r>
            <a:r>
              <a:rPr dirty="0"/>
              <a:t> </a:t>
            </a:r>
            <a:r>
              <a:rPr dirty="0" err="1"/>
              <a:t>éviter</a:t>
            </a:r>
            <a:r>
              <a:rPr dirty="0"/>
              <a:t> les accidents liés à l'hypoglycémie, </a:t>
            </a:r>
            <a:r>
              <a:rPr dirty="0" err="1"/>
              <a:t>mais</a:t>
            </a:r>
            <a:r>
              <a:rPr dirty="0"/>
              <a:t> (</a:t>
            </a:r>
            <a:r>
              <a:rPr lang="en-US" dirty="0" err="1"/>
              <a:t>en</a:t>
            </a:r>
            <a:r>
              <a:rPr lang="en-US" dirty="0"/>
              <a:t> </a:t>
            </a:r>
            <a:r>
              <a:rPr lang="en-US" dirty="0" err="1"/>
              <a:t>cas</a:t>
            </a:r>
            <a:r>
              <a:rPr lang="en-US" dirty="0"/>
              <a:t> </a:t>
            </a:r>
            <a:r>
              <a:rPr lang="en-US" dirty="0" err="1"/>
              <a:t>d’</a:t>
            </a:r>
            <a:r>
              <a:rPr dirty="0" err="1"/>
              <a:t>accident</a:t>
            </a:r>
            <a:r>
              <a:rPr dirty="0"/>
              <a:t> de la route) </a:t>
            </a:r>
            <a:r>
              <a:rPr lang="en-US" dirty="0"/>
              <a:t>on </a:t>
            </a:r>
            <a:r>
              <a:rPr lang="en-US" dirty="0" err="1"/>
              <a:t>peut</a:t>
            </a:r>
            <a:r>
              <a:rPr lang="en-US" dirty="0"/>
              <a:t> </a:t>
            </a:r>
            <a:r>
              <a:rPr lang="en-US" dirty="0" err="1"/>
              <a:t>également</a:t>
            </a:r>
            <a:r>
              <a:rPr lang="en-US" dirty="0"/>
              <a:t> </a:t>
            </a:r>
            <a:r>
              <a:rPr dirty="0" err="1"/>
              <a:t>démontrer</a:t>
            </a:r>
            <a:r>
              <a:rPr dirty="0"/>
              <a:t> que l'hypoglycémie </a:t>
            </a:r>
            <a:r>
              <a:rPr dirty="0" err="1"/>
              <a:t>n'en</a:t>
            </a:r>
            <a:r>
              <a:rPr dirty="0"/>
              <a:t> </a:t>
            </a:r>
            <a:r>
              <a:rPr lang="en-US" dirty="0" err="1"/>
              <a:t>était</a:t>
            </a:r>
            <a:r>
              <a:rPr lang="en-US" dirty="0"/>
              <a:t> </a:t>
            </a:r>
            <a:r>
              <a:rPr dirty="0"/>
              <a:t>pas la cause.</a:t>
            </a:r>
            <a:r>
              <a:rPr lang="en-CA" b="0" baseline="0" dirty="0"/>
              <a:t> </a:t>
            </a:r>
          </a:p>
        </p:txBody>
      </p:sp>
      <p:sp>
        <p:nvSpPr>
          <p:cNvPr id="4" name="Slide Number Placeholder 3"/>
          <p:cNvSpPr>
            <a:spLocks noGrp="1"/>
          </p:cNvSpPr>
          <p:nvPr>
            <p:ph type="sldNum" sz="quarter" idx="10"/>
          </p:nvPr>
        </p:nvSpPr>
        <p:spPr/>
        <p:txBody>
          <a:bodyPr/>
          <a:lstStyle/>
          <a:p>
            <a:fld id="{BEF14A7D-F155-41DF-B356-CD1DD01E02CB}" type="slidenum">
              <a:rPr lang="en-US" smtClean="0">
                <a:solidFill>
                  <a:prstClr val="black"/>
                </a:solidFill>
              </a:rPr>
              <a:pPr/>
              <a:t>68</a:t>
            </a:fld>
            <a:endParaRPr lang="fr-FR">
              <a:solidFill>
                <a:prstClr val="black"/>
              </a:solidFill>
            </a:endParaRPr>
          </a:p>
        </p:txBody>
      </p:sp>
    </p:spTree>
    <p:extLst>
      <p:ext uri="{BB962C8B-B14F-4D97-AF65-F5344CB8AC3E}">
        <p14:creationId xmlns:p14="http://schemas.microsoft.com/office/powerpoint/2010/main" val="3906818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Indiquer</a:t>
            </a:r>
            <a:r>
              <a:rPr lang="en-US" dirty="0"/>
              <a:t> à la </a:t>
            </a:r>
            <a:r>
              <a:rPr dirty="0" err="1"/>
              <a:t>personne</a:t>
            </a:r>
            <a:r>
              <a:rPr dirty="0"/>
              <a:t> d'arrêter la voiture, </a:t>
            </a:r>
            <a:r>
              <a:rPr lang="en-US" dirty="0"/>
              <a:t>de </a:t>
            </a:r>
            <a:r>
              <a:rPr lang="en-US" dirty="0" err="1"/>
              <a:t>serrer</a:t>
            </a:r>
            <a:r>
              <a:rPr lang="en-US" dirty="0"/>
              <a:t> </a:t>
            </a:r>
            <a:r>
              <a:rPr dirty="0"/>
              <a:t>le frein à main (</a:t>
            </a:r>
            <a:r>
              <a:rPr lang="en-US" dirty="0"/>
              <a:t>hors </a:t>
            </a:r>
            <a:r>
              <a:rPr lang="en-US" dirty="0" err="1"/>
              <a:t>É</a:t>
            </a:r>
            <a:r>
              <a:rPr dirty="0" err="1"/>
              <a:t>tats</a:t>
            </a:r>
            <a:r>
              <a:rPr dirty="0"/>
              <a:t>-Unis), de </a:t>
            </a:r>
            <a:r>
              <a:rPr dirty="0" err="1"/>
              <a:t>sortir</a:t>
            </a:r>
            <a:r>
              <a:rPr dirty="0"/>
              <a:t> </a:t>
            </a:r>
            <a:r>
              <a:rPr lang="en-US" dirty="0"/>
              <a:t>du </a:t>
            </a:r>
            <a:r>
              <a:rPr lang="en-US" dirty="0" err="1"/>
              <a:t>siège</a:t>
            </a:r>
            <a:r>
              <a:rPr lang="en-US" baseline="0" dirty="0"/>
              <a:t> </a:t>
            </a:r>
            <a:r>
              <a:rPr dirty="0"/>
              <a:t>du conducteur et de prendre des glucides à action rapide. Ne pas reprendre le volant avant que le glucose dans le sang ne soit supérieur à 5 </a:t>
            </a:r>
            <a:r>
              <a:rPr dirty="0" err="1"/>
              <a:t>mmol</a:t>
            </a:r>
            <a:r>
              <a:rPr dirty="0"/>
              <a:t>/</a:t>
            </a:r>
            <a:r>
              <a:rPr lang="en-US" dirty="0"/>
              <a:t>l</a:t>
            </a:r>
            <a:r>
              <a:rPr dirty="0"/>
              <a:t> (90 mg/d</a:t>
            </a:r>
            <a:r>
              <a:rPr lang="en-US" dirty="0"/>
              <a:t>l</a:t>
            </a:r>
            <a:r>
              <a:rPr dirty="0"/>
              <a:t>) ou pendant 45 minutes, </a:t>
            </a:r>
            <a:r>
              <a:rPr lang="en-US" dirty="0"/>
              <a:t>le temps </a:t>
            </a:r>
            <a:r>
              <a:rPr lang="en-US" dirty="0" err="1"/>
              <a:t>nécessaire</a:t>
            </a:r>
            <a:r>
              <a:rPr lang="en-US" dirty="0"/>
              <a:t> le plus long </a:t>
            </a:r>
            <a:r>
              <a:rPr lang="en-US" dirty="0" err="1"/>
              <a:t>étant</a:t>
            </a:r>
            <a:r>
              <a:rPr lang="en-US" dirty="0"/>
              <a:t> </a:t>
            </a:r>
            <a:r>
              <a:rPr lang="en-US" dirty="0" err="1"/>
              <a:t>retenu</a:t>
            </a:r>
            <a:r>
              <a:rPr dirty="0"/>
              <a:t>.</a:t>
            </a:r>
            <a:r>
              <a:rPr lang="zh-CN" altLang="en-US" dirty="0"/>
              <a:t> </a:t>
            </a:r>
            <a:r>
              <a:rPr dirty="0"/>
              <a:t>Les directives peuvent varier selon les pays. Consultez la réglementation locale ou votre organisme de représentation pour des recommandations spécifiques. </a:t>
            </a: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69</a:t>
            </a:fld>
            <a:endParaRPr lang="fr-FR"/>
          </a:p>
        </p:txBody>
      </p:sp>
    </p:spTree>
    <p:extLst>
      <p:ext uri="{BB962C8B-B14F-4D97-AF65-F5344CB8AC3E}">
        <p14:creationId xmlns:p14="http://schemas.microsoft.com/office/powerpoint/2010/main" val="40123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US" dirty="0"/>
              <a:t>Il a </a:t>
            </a:r>
            <a:r>
              <a:rPr lang="en-US" dirty="0" err="1"/>
              <a:t>été</a:t>
            </a:r>
            <a:r>
              <a:rPr lang="en-US" dirty="0"/>
              <a:t> </a:t>
            </a:r>
            <a:r>
              <a:rPr lang="en-US" dirty="0" err="1"/>
              <a:t>prouvé</a:t>
            </a:r>
            <a:r>
              <a:rPr lang="en-US" baseline="0" dirty="0"/>
              <a:t> que </a:t>
            </a:r>
            <a:r>
              <a:rPr lang="en-US" baseline="0" dirty="0" err="1"/>
              <a:t>l’éducation</a:t>
            </a:r>
            <a:r>
              <a:rPr lang="en-US" baseline="0" dirty="0"/>
              <a:t> </a:t>
            </a:r>
            <a:r>
              <a:rPr dirty="0"/>
              <a:t>des patients à l'auto-gestion </a:t>
            </a:r>
            <a:r>
              <a:rPr dirty="0" err="1"/>
              <a:t>structurée</a:t>
            </a:r>
            <a:r>
              <a:rPr dirty="0"/>
              <a:t> </a:t>
            </a:r>
            <a:r>
              <a:rPr lang="en-US" dirty="0" err="1"/>
              <a:t>entraîne</a:t>
            </a:r>
            <a:r>
              <a:rPr lang="en-US" dirty="0"/>
              <a:t> </a:t>
            </a:r>
            <a:r>
              <a:rPr dirty="0"/>
              <a:t>des </a:t>
            </a:r>
            <a:r>
              <a:rPr dirty="0" err="1"/>
              <a:t>changements</a:t>
            </a:r>
            <a:r>
              <a:rPr dirty="0"/>
              <a:t> </a:t>
            </a:r>
            <a:r>
              <a:rPr dirty="0" err="1"/>
              <a:t>comportement</a:t>
            </a:r>
            <a:r>
              <a:rPr lang="en-US" dirty="0" err="1"/>
              <a:t>aux</a:t>
            </a:r>
            <a:r>
              <a:rPr dirty="0"/>
              <a:t> à long terme qui </a:t>
            </a:r>
            <a:r>
              <a:rPr lang="en-US" dirty="0" err="1"/>
              <a:t>peuvent</a:t>
            </a:r>
            <a:r>
              <a:rPr lang="en-US" baseline="0" dirty="0"/>
              <a:t> </a:t>
            </a:r>
            <a:r>
              <a:rPr lang="en-US" baseline="0" dirty="0" err="1"/>
              <a:t>améliorer</a:t>
            </a:r>
            <a:r>
              <a:rPr lang="en-US" baseline="0" dirty="0"/>
              <a:t> les </a:t>
            </a:r>
            <a:r>
              <a:rPr lang="en-US" baseline="0" dirty="0" err="1"/>
              <a:t>résultats</a:t>
            </a:r>
            <a:r>
              <a:rPr lang="en-US" baseline="0" dirty="0"/>
              <a:t> </a:t>
            </a:r>
            <a:r>
              <a:rPr lang="en-US" baseline="0" dirty="0" err="1"/>
              <a:t>tant</a:t>
            </a:r>
            <a:r>
              <a:rPr lang="en-US" baseline="0" dirty="0"/>
              <a:t> au </a:t>
            </a:r>
            <a:r>
              <a:rPr lang="en-US" baseline="0" dirty="0" err="1"/>
              <a:t>niveau</a:t>
            </a:r>
            <a:r>
              <a:rPr lang="en-US" baseline="0" dirty="0"/>
              <a:t> </a:t>
            </a:r>
            <a:r>
              <a:rPr dirty="0" err="1"/>
              <a:t>biomédica</a:t>
            </a:r>
            <a:r>
              <a:rPr lang="en-US" dirty="0" err="1"/>
              <a:t>l</a:t>
            </a:r>
            <a:r>
              <a:rPr dirty="0"/>
              <a:t> </a:t>
            </a:r>
            <a:r>
              <a:rPr lang="en-US" dirty="0"/>
              <a:t>que </a:t>
            </a:r>
            <a:r>
              <a:rPr dirty="0" err="1"/>
              <a:t>comportementa</a:t>
            </a:r>
            <a:r>
              <a:rPr lang="en-US" dirty="0" err="1"/>
              <a:t>l</a:t>
            </a:r>
            <a:r>
              <a:rPr lang="en-US" dirty="0"/>
              <a:t>.</a:t>
            </a:r>
            <a:endParaRPr dirty="0"/>
          </a:p>
          <a:p>
            <a:pPr marL="172924" indent="-172924">
              <a:buFont typeface="Arial" panose="020B0604020202020204" pitchFamily="34" charset="0"/>
              <a:buChar char="•"/>
            </a:pPr>
            <a:r>
              <a:rPr dirty="0"/>
              <a:t>Les études, telles que le </a:t>
            </a:r>
            <a:r>
              <a:rPr lang="en-US" dirty="0" err="1"/>
              <a:t>p</a:t>
            </a:r>
            <a:r>
              <a:rPr dirty="0" err="1"/>
              <a:t>rogramme</a:t>
            </a:r>
            <a:r>
              <a:rPr dirty="0"/>
              <a:t> </a:t>
            </a:r>
            <a:r>
              <a:rPr lang="en-US" dirty="0" err="1"/>
              <a:t>allemand</a:t>
            </a:r>
            <a:r>
              <a:rPr lang="en-US" dirty="0"/>
              <a:t> </a:t>
            </a:r>
            <a:r>
              <a:rPr dirty="0"/>
              <a:t>de formation et </a:t>
            </a:r>
            <a:r>
              <a:rPr lang="en-US" dirty="0"/>
              <a:t>de </a:t>
            </a:r>
            <a:r>
              <a:rPr dirty="0" err="1"/>
              <a:t>traitement</a:t>
            </a:r>
            <a:r>
              <a:rPr dirty="0"/>
              <a:t> </a:t>
            </a:r>
            <a:r>
              <a:rPr lang="en-US" dirty="0"/>
              <a:t>pour</a:t>
            </a:r>
            <a:r>
              <a:rPr lang="en-US" baseline="0" dirty="0"/>
              <a:t> le</a:t>
            </a:r>
            <a:r>
              <a:rPr dirty="0"/>
              <a:t> diabète (DTTP), le programme Dose Adjustment For Normal Eating (DAFNE), et le cours de gestion de l'insuline Tayside, une adaptation de la formation intensive de type 1 de Bournemouth (BERTIE), reposaient sur une formation structurée bien établie à l'auto-gestion de l'insuline.</a:t>
            </a:r>
          </a:p>
          <a:p>
            <a:pPr marL="172924" indent="-172924">
              <a:buFont typeface="Arial" panose="020B0604020202020204" pitchFamily="34" charset="0"/>
              <a:buChar char="•"/>
            </a:pPr>
            <a:r>
              <a:rPr dirty="0"/>
              <a:t>D'autres études reposaient sur des programmes psychoéducatifs tels que la formation à la perception du glucose dans le sang (BGAT)</a:t>
            </a:r>
          </a:p>
          <a:p>
            <a:pPr marL="172924" indent="-172924">
              <a:buFont typeface="Arial" panose="020B0604020202020204" pitchFamily="34" charset="0"/>
              <a:buChar char="•"/>
            </a:pPr>
            <a:r>
              <a:rPr dirty="0"/>
              <a:t>Toutes ces approches, basées sur les principes </a:t>
            </a:r>
            <a:r>
              <a:rPr dirty="0" err="1"/>
              <a:t>d'apprentissage</a:t>
            </a:r>
            <a:r>
              <a:rPr dirty="0"/>
              <a:t> </a:t>
            </a:r>
            <a:r>
              <a:rPr lang="en-US" dirty="0"/>
              <a:t>des </a:t>
            </a:r>
            <a:r>
              <a:rPr dirty="0" err="1"/>
              <a:t>adultes</a:t>
            </a:r>
            <a:r>
              <a:rPr dirty="0"/>
              <a:t>, ont généré des réductions importantes des taux de HS de 15 à 75 % dans quatre études, dont une a démontré une tendance à la diminution de la fréquence des relevés faibles de glucose dans le sang négligeables du point de vue statistique</a:t>
            </a:r>
          </a:p>
          <a:p>
            <a:pPr marL="172924" indent="-172924">
              <a:buFont typeface="Arial" panose="020B0604020202020204" pitchFamily="34" charset="0"/>
              <a:buChar char="•"/>
            </a:pPr>
            <a:r>
              <a:rPr dirty="0"/>
              <a:t>Le programme de formation PEDNID-LA pour les personnes atteintes de diabète de type 2 en Amérique latine a montré que ces programmes sont également valables pour le diabète de type 2 (Gagliardino JJ et al. Diabetes Care 2001;24:1001-7)</a:t>
            </a:r>
          </a:p>
          <a:p>
            <a:pPr marL="172924" indent="-172924">
              <a:buFont typeface="Arial" panose="020B0604020202020204" pitchFamily="34" charset="0"/>
              <a:buChar char="•"/>
            </a:pP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a:t>
            </a:fld>
            <a:endParaRPr lang="fr-FR"/>
          </a:p>
        </p:txBody>
      </p:sp>
    </p:spTree>
    <p:extLst>
      <p:ext uri="{BB962C8B-B14F-4D97-AF65-F5344CB8AC3E}">
        <p14:creationId xmlns:p14="http://schemas.microsoft.com/office/powerpoint/2010/main" val="11300688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70</a:t>
            </a:fld>
            <a:endParaRPr lang="fr-FR">
              <a:solidFill>
                <a:prstClr val="black"/>
              </a:solidFill>
            </a:endParaRPr>
          </a:p>
        </p:txBody>
      </p:sp>
    </p:spTree>
    <p:extLst>
      <p:ext uri="{BB962C8B-B14F-4D97-AF65-F5344CB8AC3E}">
        <p14:creationId xmlns:p14="http://schemas.microsoft.com/office/powerpoint/2010/main" val="29966529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0000"/>
              </a:lnSpc>
              <a:buFont typeface="Arial" panose="020B0604020202020204" pitchFamily="34" charset="0"/>
              <a:buChar char="•"/>
            </a:pPr>
            <a:r>
              <a:rPr lang="en-US" dirty="0" err="1"/>
              <a:t>É</a:t>
            </a:r>
            <a:r>
              <a:rPr dirty="0" err="1"/>
              <a:t>tant</a:t>
            </a:r>
            <a:r>
              <a:rPr dirty="0"/>
              <a:t> donné les désagréments de l'hypoglycémie et la nature </a:t>
            </a:r>
            <a:r>
              <a:rPr dirty="0" err="1"/>
              <a:t>potentiellement</a:t>
            </a:r>
            <a:r>
              <a:rPr dirty="0"/>
              <a:t> </a:t>
            </a:r>
            <a:r>
              <a:rPr lang="en-US" dirty="0" err="1"/>
              <a:t>mortelle</a:t>
            </a:r>
            <a:r>
              <a:rPr lang="en-US" dirty="0"/>
              <a:t> </a:t>
            </a:r>
            <a:r>
              <a:rPr dirty="0"/>
              <a:t>de l'hypoglycémie sévère, il n'est pas surprenant que de nombreux patients ayant un diabète de type 1 </a:t>
            </a:r>
            <a:r>
              <a:rPr dirty="0" err="1"/>
              <a:t>ou</a:t>
            </a:r>
            <a:r>
              <a:rPr dirty="0"/>
              <a:t> de type 2 traité à l'insuline développent </a:t>
            </a:r>
            <a:r>
              <a:rPr dirty="0" err="1"/>
              <a:t>une</a:t>
            </a:r>
            <a:r>
              <a:rPr dirty="0"/>
              <a:t> </a:t>
            </a:r>
            <a:r>
              <a:rPr lang="en-US" dirty="0" err="1"/>
              <a:t>peur</a:t>
            </a:r>
            <a:r>
              <a:rPr lang="en-US" dirty="0"/>
              <a:t> </a:t>
            </a:r>
            <a:r>
              <a:rPr dirty="0" err="1"/>
              <a:t>importante</a:t>
            </a:r>
            <a:r>
              <a:rPr dirty="0"/>
              <a:t> de </a:t>
            </a:r>
            <a:r>
              <a:rPr dirty="0" err="1"/>
              <a:t>l'hypoglycémie</a:t>
            </a:r>
            <a:r>
              <a:rPr lang="en-US" dirty="0"/>
              <a:t>.</a:t>
            </a:r>
            <a:endParaRPr dirty="0"/>
          </a:p>
          <a:p>
            <a:pPr marL="172924" indent="-172924">
              <a:lnSpc>
                <a:spcPct val="90000"/>
              </a:lnSpc>
              <a:buFont typeface="Arial" panose="020B0604020202020204" pitchFamily="34" charset="0"/>
              <a:buChar char="•"/>
            </a:pPr>
            <a:endParaRPr lang="fr-FR" dirty="0"/>
          </a:p>
          <a:p>
            <a:pPr marL="172924" indent="-172924">
              <a:lnSpc>
                <a:spcPct val="90000"/>
              </a:lnSpc>
              <a:buFont typeface="Arial" panose="020B0604020202020204" pitchFamily="34" charset="0"/>
              <a:buChar char="•"/>
            </a:pPr>
            <a:r>
              <a:rPr dirty="0"/>
              <a:t>La </a:t>
            </a:r>
            <a:r>
              <a:rPr lang="en-US" dirty="0" err="1"/>
              <a:t>peur</a:t>
            </a:r>
            <a:r>
              <a:rPr lang="en-US" dirty="0"/>
              <a:t> </a:t>
            </a:r>
            <a:r>
              <a:rPr dirty="0"/>
              <a:t>de </a:t>
            </a:r>
            <a:r>
              <a:rPr dirty="0" err="1"/>
              <a:t>l'hypoglycémie</a:t>
            </a:r>
            <a:r>
              <a:rPr dirty="0"/>
              <a:t> </a:t>
            </a:r>
            <a:r>
              <a:rPr lang="en-US" dirty="0" err="1"/>
              <a:t>semble</a:t>
            </a:r>
            <a:r>
              <a:rPr lang="en-US" dirty="0"/>
              <a:t> </a:t>
            </a:r>
            <a:r>
              <a:rPr dirty="0" err="1"/>
              <a:t>particulièrement</a:t>
            </a:r>
            <a:r>
              <a:rPr dirty="0"/>
              <a:t> </a:t>
            </a:r>
            <a:r>
              <a:rPr lang="en-US" dirty="0"/>
              <a:t>intense </a:t>
            </a:r>
            <a:r>
              <a:rPr dirty="0"/>
              <a:t>chez les patients qui </a:t>
            </a:r>
            <a:r>
              <a:rPr lang="en-US" dirty="0" err="1"/>
              <a:t>ont</a:t>
            </a:r>
            <a:r>
              <a:rPr lang="en-US" dirty="0"/>
              <a:t> des </a:t>
            </a:r>
            <a:r>
              <a:rPr lang="en-US" dirty="0" err="1"/>
              <a:t>antécédents</a:t>
            </a:r>
            <a:r>
              <a:rPr lang="en-US" dirty="0"/>
              <a:t> de crises </a:t>
            </a:r>
            <a:r>
              <a:rPr dirty="0" err="1"/>
              <a:t>d'hypoglycémie</a:t>
            </a:r>
            <a:r>
              <a:rPr dirty="0"/>
              <a:t> </a:t>
            </a:r>
            <a:r>
              <a:rPr dirty="0" err="1"/>
              <a:t>sévère</a:t>
            </a:r>
            <a:r>
              <a:rPr lang="en-US" dirty="0" err="1"/>
              <a:t>s</a:t>
            </a:r>
            <a:r>
              <a:rPr dirty="0"/>
              <a:t>, entraînant dans certains </a:t>
            </a:r>
            <a:r>
              <a:rPr dirty="0" err="1"/>
              <a:t>cas</a:t>
            </a:r>
            <a:r>
              <a:rPr dirty="0"/>
              <a:t> </a:t>
            </a:r>
            <a:r>
              <a:rPr lang="en-US" dirty="0"/>
              <a:t>la </a:t>
            </a:r>
            <a:r>
              <a:rPr dirty="0" err="1"/>
              <a:t>perte</a:t>
            </a:r>
            <a:r>
              <a:rPr dirty="0"/>
              <a:t> de conscience</a:t>
            </a:r>
            <a:r>
              <a:rPr lang="en-US" dirty="0"/>
              <a:t>.</a:t>
            </a:r>
            <a:endParaRPr dirty="0"/>
          </a:p>
          <a:p>
            <a:pPr marL="634056" lvl="1" indent="-172924">
              <a:lnSpc>
                <a:spcPct val="90000"/>
              </a:lnSpc>
              <a:buFont typeface="Arial" panose="020B0604020202020204" pitchFamily="34" charset="0"/>
              <a:buChar char="•"/>
            </a:pPr>
            <a:r>
              <a:rPr spc="-10" dirty="0"/>
              <a:t>Trois </a:t>
            </a:r>
            <a:r>
              <a:rPr spc="-10" dirty="0" err="1"/>
              <a:t>facteurs</a:t>
            </a:r>
            <a:r>
              <a:rPr spc="-10" dirty="0"/>
              <a:t> </a:t>
            </a:r>
            <a:r>
              <a:rPr lang="en-US" spc="-10" dirty="0" err="1"/>
              <a:t>ont</a:t>
            </a:r>
            <a:r>
              <a:rPr lang="en-US" spc="-10" dirty="0"/>
              <a:t> </a:t>
            </a:r>
            <a:r>
              <a:rPr lang="en-US" spc="-10" dirty="0" err="1"/>
              <a:t>une</a:t>
            </a:r>
            <a:r>
              <a:rPr lang="en-US" spc="-10" dirty="0"/>
              <a:t> </a:t>
            </a:r>
            <a:r>
              <a:rPr lang="en-US" spc="-10" dirty="0" err="1"/>
              <a:t>corrélation</a:t>
            </a:r>
            <a:r>
              <a:rPr lang="en-US" spc="-10" dirty="0"/>
              <a:t> </a:t>
            </a:r>
            <a:r>
              <a:rPr spc="-10" dirty="0" err="1"/>
              <a:t>importante</a:t>
            </a:r>
            <a:r>
              <a:rPr spc="-10" dirty="0"/>
              <a:t> et positive avec la </a:t>
            </a:r>
            <a:r>
              <a:rPr lang="en-US" spc="-10" dirty="0" err="1"/>
              <a:t>peur</a:t>
            </a:r>
            <a:r>
              <a:rPr lang="en-US" spc="-10" dirty="0"/>
              <a:t> </a:t>
            </a:r>
            <a:r>
              <a:rPr spc="-10" dirty="0"/>
              <a:t>de l'hypoglycémie, </a:t>
            </a:r>
            <a:r>
              <a:rPr spc="-10" dirty="0" err="1"/>
              <a:t>notamment</a:t>
            </a:r>
            <a:r>
              <a:rPr spc="-10" dirty="0"/>
              <a:t> : le temps écoulé depuis le premier traitement à l'insuline, la fréquence d'hospitalisation en raison de l'hypoglycémie et la fréquence de l'hypoglycémie ayant un impact sur </a:t>
            </a:r>
            <a:r>
              <a:rPr lang="en-US" spc="-10" dirty="0"/>
              <a:t>la vie </a:t>
            </a:r>
            <a:r>
              <a:rPr lang="en-US" spc="-10" dirty="0" err="1"/>
              <a:t>professionnelle</a:t>
            </a:r>
            <a:r>
              <a:rPr lang="en-US" spc="-10" dirty="0"/>
              <a:t>.</a:t>
            </a:r>
            <a:endParaRPr spc="-10" dirty="0"/>
          </a:p>
          <a:p>
            <a:pPr marL="634056" lvl="1" indent="-172924">
              <a:lnSpc>
                <a:spcPct val="90000"/>
              </a:lnSpc>
              <a:buFont typeface="Arial" panose="020B0604020202020204" pitchFamily="34" charset="0"/>
              <a:buChar char="•"/>
            </a:pPr>
            <a:r>
              <a:rPr lang="en-US" dirty="0" err="1"/>
              <a:t>Cela</a:t>
            </a:r>
            <a:r>
              <a:rPr lang="en-US" dirty="0"/>
              <a:t> </a:t>
            </a:r>
            <a:r>
              <a:rPr lang="en-US" dirty="0" err="1"/>
              <a:t>est</a:t>
            </a:r>
            <a:r>
              <a:rPr lang="en-US" dirty="0"/>
              <a:t> </a:t>
            </a:r>
            <a:r>
              <a:rPr lang="en-US" dirty="0" err="1"/>
              <a:t>logique</a:t>
            </a:r>
            <a:r>
              <a:rPr lang="en-US" dirty="0"/>
              <a:t>,</a:t>
            </a:r>
            <a:r>
              <a:rPr lang="en-US" baseline="0" dirty="0"/>
              <a:t> car </a:t>
            </a:r>
            <a:r>
              <a:rPr dirty="0"/>
              <a:t>plus l'événement est désagréable et traumatisant, plus une personne est susceptible de </a:t>
            </a:r>
            <a:r>
              <a:rPr lang="en-US" dirty="0" err="1"/>
              <a:t>devenir</a:t>
            </a:r>
            <a:r>
              <a:rPr lang="en-US" dirty="0"/>
              <a:t> </a:t>
            </a:r>
            <a:r>
              <a:rPr lang="en-US" dirty="0" err="1"/>
              <a:t>angoissée</a:t>
            </a:r>
            <a:r>
              <a:rPr lang="en-US" dirty="0"/>
              <a:t> à </a:t>
            </a:r>
            <a:r>
              <a:rPr lang="en-US" dirty="0" err="1"/>
              <a:t>l’idée</a:t>
            </a:r>
            <a:r>
              <a:rPr lang="en-US" dirty="0"/>
              <a:t> que la </a:t>
            </a:r>
            <a:r>
              <a:rPr lang="en-US" dirty="0" err="1"/>
              <a:t>crise</a:t>
            </a:r>
            <a:r>
              <a:rPr lang="en-US" dirty="0"/>
              <a:t> </a:t>
            </a:r>
            <a:r>
              <a:rPr lang="en-US" dirty="0" err="1"/>
              <a:t>puisse</a:t>
            </a:r>
            <a:r>
              <a:rPr lang="en-US" dirty="0"/>
              <a:t> se</a:t>
            </a:r>
            <a:r>
              <a:rPr lang="en-US" baseline="0" dirty="0"/>
              <a:t> </a:t>
            </a:r>
            <a:r>
              <a:rPr dirty="0" err="1"/>
              <a:t>reprodui</a:t>
            </a:r>
            <a:r>
              <a:rPr lang="en-US" dirty="0" err="1"/>
              <a:t>r</a:t>
            </a:r>
            <a:r>
              <a:rPr dirty="0" err="1"/>
              <a:t>e</a:t>
            </a:r>
            <a:r>
              <a:rPr lang="en-US" dirty="0"/>
              <a:t>.</a:t>
            </a:r>
            <a:endParaRPr dirty="0"/>
          </a:p>
          <a:p>
            <a:pPr marL="172924" indent="-172924">
              <a:lnSpc>
                <a:spcPct val="90000"/>
              </a:lnSpc>
              <a:buFont typeface="Arial" panose="020B0604020202020204" pitchFamily="34" charset="0"/>
              <a:buChar char="•"/>
            </a:pPr>
            <a:r>
              <a:rPr dirty="0"/>
              <a:t>Les patients qui </a:t>
            </a:r>
            <a:r>
              <a:rPr lang="en-US" dirty="0" err="1"/>
              <a:t>ont</a:t>
            </a:r>
            <a:r>
              <a:rPr lang="en-US" dirty="0"/>
              <a:t> </a:t>
            </a:r>
            <a:r>
              <a:rPr lang="en-US" dirty="0" err="1"/>
              <a:t>peur</a:t>
            </a:r>
            <a:r>
              <a:rPr lang="en-US" dirty="0"/>
              <a:t> de </a:t>
            </a:r>
            <a:r>
              <a:rPr dirty="0" err="1"/>
              <a:t>l'hypoglycémie</a:t>
            </a:r>
            <a:r>
              <a:rPr dirty="0"/>
              <a:t> peuvent </a:t>
            </a:r>
            <a:r>
              <a:rPr dirty="0" err="1"/>
              <a:t>prendre</a:t>
            </a:r>
            <a:r>
              <a:rPr dirty="0"/>
              <a:t> </a:t>
            </a:r>
            <a:r>
              <a:rPr lang="en-US" dirty="0"/>
              <a:t>des </a:t>
            </a:r>
            <a:r>
              <a:rPr lang="en-US" dirty="0" err="1"/>
              <a:t>mesures</a:t>
            </a:r>
            <a:r>
              <a:rPr lang="en-US" dirty="0"/>
              <a:t> </a:t>
            </a:r>
            <a:r>
              <a:rPr dirty="0"/>
              <a:t>corrective</a:t>
            </a:r>
            <a:r>
              <a:rPr lang="en-US" dirty="0"/>
              <a:t>s</a:t>
            </a:r>
            <a:r>
              <a:rPr dirty="0"/>
              <a:t> </a:t>
            </a:r>
            <a:r>
              <a:rPr dirty="0" err="1"/>
              <a:t>ou</a:t>
            </a:r>
            <a:r>
              <a:rPr dirty="0"/>
              <a:t> </a:t>
            </a:r>
            <a:r>
              <a:rPr lang="en-US" dirty="0" err="1"/>
              <a:t>neutralisantes</a:t>
            </a:r>
            <a:r>
              <a:rPr lang="en-US" dirty="0"/>
              <a:t> </a:t>
            </a:r>
            <a:r>
              <a:rPr dirty="0"/>
              <a:t>pour </a:t>
            </a:r>
            <a:r>
              <a:rPr lang="en-US" dirty="0" err="1"/>
              <a:t>empêcher</a:t>
            </a:r>
            <a:r>
              <a:rPr lang="en-US" baseline="0" dirty="0"/>
              <a:t> </a:t>
            </a:r>
            <a:r>
              <a:rPr dirty="0" err="1"/>
              <a:t>l'hypoglycémie</a:t>
            </a:r>
            <a:r>
              <a:rPr dirty="0"/>
              <a:t> </a:t>
            </a:r>
            <a:r>
              <a:rPr lang="en-US" dirty="0"/>
              <a:t>au </a:t>
            </a:r>
            <a:r>
              <a:rPr lang="en-US" dirty="0" err="1"/>
              <a:t>dépend</a:t>
            </a:r>
            <a:r>
              <a:rPr lang="en-US" baseline="0" dirty="0"/>
              <a:t> d’un </a:t>
            </a:r>
            <a:r>
              <a:rPr dirty="0"/>
              <a:t>bon </a:t>
            </a:r>
            <a:r>
              <a:rPr dirty="0" err="1"/>
              <a:t>contrôle</a:t>
            </a:r>
            <a:r>
              <a:rPr dirty="0"/>
              <a:t> </a:t>
            </a:r>
            <a:r>
              <a:rPr lang="en-US" dirty="0" err="1"/>
              <a:t>glycémique</a:t>
            </a:r>
            <a:r>
              <a:rPr lang="en-US" dirty="0"/>
              <a:t>.</a:t>
            </a:r>
            <a:endParaRPr lang="fr-FR" b="0" u="none" dirty="0"/>
          </a:p>
          <a:p>
            <a:pPr marL="172924" indent="-172924">
              <a:lnSpc>
                <a:spcPct val="90000"/>
              </a:lnSpc>
              <a:buFont typeface="Arial" panose="020B0604020202020204" pitchFamily="34" charset="0"/>
              <a:buChar char="•"/>
            </a:pPr>
            <a:r>
              <a:rPr lang="en-CA" b="0" u="none" spc="-10" dirty="0"/>
              <a:t>Notez qu'un petit nombre de </a:t>
            </a:r>
            <a:r>
              <a:rPr lang="en-CA" b="0" u="none" spc="-10" dirty="0" err="1"/>
              <a:t>personnes</a:t>
            </a:r>
            <a:r>
              <a:rPr lang="en-CA" b="0" u="none" spc="-10" dirty="0"/>
              <a:t> avec un </a:t>
            </a:r>
            <a:r>
              <a:rPr lang="en-CA" b="0" u="none" spc="-10" dirty="0" err="1"/>
              <a:t>diabète</a:t>
            </a:r>
            <a:r>
              <a:rPr lang="en-CA" b="0" u="none" spc="-10" dirty="0"/>
              <a:t> de type 1 et présentant une altération de la perception de l'hypoglycémie peuvent ne pas </a:t>
            </a:r>
            <a:r>
              <a:rPr lang="en-CA" b="0" u="none" spc="-10" dirty="0" err="1"/>
              <a:t>s’en</a:t>
            </a:r>
            <a:r>
              <a:rPr lang="en-CA" b="0" u="none" spc="-10" dirty="0"/>
              <a:t> </a:t>
            </a:r>
            <a:r>
              <a:rPr lang="en-CA" b="0" u="none" spc="-10" dirty="0" err="1"/>
              <a:t>inquiéter</a:t>
            </a:r>
            <a:r>
              <a:rPr lang="en-CA" b="0" u="none" spc="-10" dirty="0"/>
              <a:t>, car elles n'ont pas conscience des crises </a:t>
            </a:r>
            <a:r>
              <a:rPr lang="en-CA" b="0" u="none" spc="-10" dirty="0" err="1"/>
              <a:t>elles-mêmes</a:t>
            </a:r>
            <a:r>
              <a:rPr lang="en-CA" b="0" u="none" spc="-10" dirty="0"/>
              <a:t>.</a:t>
            </a:r>
            <a:endParaRPr lang="fr-FR" b="0" u="none" spc="-10" dirty="0"/>
          </a:p>
          <a:p>
            <a:pPr marL="172924" indent="-172924">
              <a:lnSpc>
                <a:spcPct val="90000"/>
              </a:lnSpc>
              <a:buFont typeface="Arial" panose="020B0604020202020204" pitchFamily="34" charset="0"/>
              <a:buChar char="•"/>
            </a:pPr>
            <a:endParaRPr lang="fr-FR" dirty="0"/>
          </a:p>
          <a:p>
            <a:pPr>
              <a:lnSpc>
                <a:spcPct val="90000"/>
              </a:lnSpc>
            </a:pPr>
            <a:r>
              <a:rPr dirty="0"/>
              <a:t>Wild D et al. </a:t>
            </a:r>
            <a:r>
              <a:rPr lang="en-US" i="1" dirty="0"/>
              <a:t>Pat Educ Cou</a:t>
            </a:r>
            <a:r>
              <a:rPr dirty="0"/>
              <a:t>nseling 2007; 68:10–15</a:t>
            </a:r>
          </a:p>
        </p:txBody>
      </p:sp>
      <p:sp>
        <p:nvSpPr>
          <p:cNvPr id="4" name="Slide Number Placeholder 3"/>
          <p:cNvSpPr>
            <a:spLocks noGrp="1"/>
          </p:cNvSpPr>
          <p:nvPr>
            <p:ph type="sldNum" sz="quarter" idx="10"/>
          </p:nvPr>
        </p:nvSpPr>
        <p:spPr/>
        <p:txBody>
          <a:bodyPr/>
          <a:lstStyle/>
          <a:p>
            <a:fld id="{BEF14A7D-F155-41DF-B356-CD1DD01E02CB}" type="slidenum">
              <a:rPr lang="en-US" smtClean="0"/>
              <a:pPr/>
              <a:t>71</a:t>
            </a:fld>
            <a:endParaRPr lang="fr-FR"/>
          </a:p>
        </p:txBody>
      </p:sp>
    </p:spTree>
    <p:extLst>
      <p:ext uri="{BB962C8B-B14F-4D97-AF65-F5344CB8AC3E}">
        <p14:creationId xmlns:p14="http://schemas.microsoft.com/office/powerpoint/2010/main" val="13398843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Remarque : Lorsque des agents à faible risque (par exemple, inhibiteurs DPP-4, agonistes GLP-1 et inhibiteurs SGLT2) sont combinés avec de l'insuline ou de la SU, le risque d'hypoglycémie demeure important.</a:t>
            </a:r>
          </a:p>
          <a:p>
            <a:pPr marL="172924" indent="-172924">
              <a:buFont typeface="Arial" panose="020B0604020202020204" pitchFamily="34" charset="0"/>
              <a:buChar char="•"/>
            </a:pPr>
            <a:r>
              <a:rPr dirty="0"/>
              <a:t>Les analogues de l'insuline modernes peuvent réduire le risque d'hypoglycémie. </a:t>
            </a:r>
          </a:p>
          <a:p>
            <a:pPr marL="172924" indent="-172924">
              <a:buFont typeface="Arial" panose="020B0604020202020204" pitchFamily="34" charset="0"/>
              <a:buChar char="•"/>
            </a:pPr>
            <a:r>
              <a:rPr dirty="0"/>
              <a:t>La perception de l'hypoglycémie peut être améliorée en évitant strictement l'hypoglycémie</a:t>
            </a:r>
          </a:p>
          <a:p>
            <a:pPr marL="634056" lvl="1" indent="-172924">
              <a:buFont typeface="Arial" panose="020B0604020202020204" pitchFamily="34" charset="0"/>
              <a:buChar char="•"/>
            </a:pPr>
            <a:r>
              <a:rPr dirty="0"/>
              <a:t>2 à 3 semaines sans </a:t>
            </a:r>
            <a:r>
              <a:rPr lang="en-US" dirty="0" err="1"/>
              <a:t>crise</a:t>
            </a:r>
            <a:r>
              <a:rPr dirty="0"/>
              <a:t> peuvent restaurer la perception de l'hypoglycémie et améliorer les réactions neuroendocriniennes à l'hypoglycémie.</a:t>
            </a:r>
          </a:p>
          <a:p>
            <a:endParaRPr lang="fr-FR" baseline="0" dirty="0"/>
          </a:p>
          <a:p>
            <a:r>
              <a:rPr dirty="0"/>
              <a:t>Walker TC and Yucha CB. </a:t>
            </a:r>
            <a:r>
              <a:rPr lang="en-US" i="1" dirty="0"/>
              <a:t>J Diabetes Sci Technol</a:t>
            </a:r>
            <a:r>
              <a:rPr dirty="0"/>
              <a:t> 2014;8:488–93</a:t>
            </a:r>
          </a:p>
          <a:p>
            <a:r>
              <a:rPr dirty="0"/>
              <a:t>Choudhary P et al. </a:t>
            </a:r>
            <a:r>
              <a:rPr lang="en-US" i="1" dirty="0"/>
              <a:t>Diabetes Care</a:t>
            </a:r>
            <a:r>
              <a:rPr dirty="0"/>
              <a:t> 2015;38:1016</a:t>
            </a:r>
            <a:r>
              <a:rPr lang="en-US" altLang="zh-CN" dirty="0"/>
              <a:t>–</a:t>
            </a:r>
            <a:r>
              <a:rPr dirty="0"/>
              <a:t>29</a:t>
            </a:r>
          </a:p>
          <a:p>
            <a:r>
              <a:rPr dirty="0"/>
              <a:t>Shuttlewood E et al. </a:t>
            </a:r>
            <a:r>
              <a:rPr lang="en-US" i="1" dirty="0"/>
              <a:t>Diabetes Res Clin</a:t>
            </a:r>
            <a:r>
              <a:rPr dirty="0"/>
              <a:t> </a:t>
            </a:r>
            <a:r>
              <a:rPr lang="en-US" i="1" dirty="0"/>
              <a:t>Pract</a:t>
            </a:r>
            <a:r>
              <a:rPr dirty="0"/>
              <a:t> 109:347–54</a:t>
            </a:r>
          </a:p>
          <a:p>
            <a:r>
              <a:rPr dirty="0"/>
              <a:t>Gonder-Frederick L et al. </a:t>
            </a:r>
            <a:r>
              <a:rPr lang="en-US" i="1" dirty="0"/>
              <a:t>Diabetes Care</a:t>
            </a:r>
            <a:r>
              <a:rPr dirty="0"/>
              <a:t> 1997;20:1543</a:t>
            </a:r>
            <a:r>
              <a:rPr lang="en-US" altLang="zh-CN" dirty="0"/>
              <a:t>–</a:t>
            </a:r>
            <a:r>
              <a:rPr dirty="0"/>
              <a:t>6</a:t>
            </a:r>
          </a:p>
          <a:p>
            <a:r>
              <a:rPr dirty="0"/>
              <a:t>Bonaventura A et al. </a:t>
            </a:r>
            <a:r>
              <a:rPr lang="en-US" i="1" dirty="0"/>
              <a:t>Endocr Connect</a:t>
            </a:r>
            <a:r>
              <a:rPr dirty="0"/>
              <a:t> 2015;4:R37–45.</a:t>
            </a:r>
          </a:p>
          <a:p>
            <a:endParaRPr lang="fr-FR" baseline="0" dirty="0"/>
          </a:p>
          <a:p>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72</a:t>
            </a:fld>
            <a:endParaRPr lang="fr-FR"/>
          </a:p>
        </p:txBody>
      </p:sp>
    </p:spTree>
    <p:extLst>
      <p:ext uri="{BB962C8B-B14F-4D97-AF65-F5344CB8AC3E}">
        <p14:creationId xmlns:p14="http://schemas.microsoft.com/office/powerpoint/2010/main" val="26034304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3113" y="1163638"/>
            <a:ext cx="5588000" cy="3143250"/>
          </a:xfrm>
        </p:spPr>
      </p:sp>
      <p:sp>
        <p:nvSpPr>
          <p:cNvPr id="3" name="Notes Placeholder 2"/>
          <p:cNvSpPr>
            <a:spLocks noGrp="1"/>
          </p:cNvSpPr>
          <p:nvPr>
            <p:ph type="body" idx="1"/>
          </p:nvPr>
        </p:nvSpPr>
        <p:spPr/>
        <p:txBody>
          <a:bodyPr/>
          <a:lstStyle/>
          <a:p>
            <a:r>
              <a:rPr dirty="0" err="1"/>
              <a:t>L'équipe</a:t>
            </a:r>
            <a:r>
              <a:rPr dirty="0"/>
              <a:t> </a:t>
            </a:r>
            <a:r>
              <a:rPr lang="en-US" dirty="0" err="1"/>
              <a:t>dirig</a:t>
            </a:r>
            <a:r>
              <a:rPr dirty="0" err="1"/>
              <a:t>ée</a:t>
            </a:r>
            <a:r>
              <a:rPr dirty="0"/>
              <a:t> par le médecin </a:t>
            </a:r>
            <a:r>
              <a:rPr dirty="0" err="1"/>
              <a:t>peut</a:t>
            </a:r>
            <a:r>
              <a:rPr dirty="0"/>
              <a:t> </a:t>
            </a:r>
            <a:r>
              <a:rPr lang="en-US" dirty="0"/>
              <a:t>devoir </a:t>
            </a:r>
            <a:r>
              <a:rPr dirty="0" err="1"/>
              <a:t>recruter</a:t>
            </a:r>
            <a:r>
              <a:rPr dirty="0"/>
              <a:t> des </a:t>
            </a:r>
            <a:r>
              <a:rPr dirty="0" err="1"/>
              <a:t>ressources</a:t>
            </a:r>
            <a:r>
              <a:rPr dirty="0"/>
              <a:t> </a:t>
            </a:r>
            <a:r>
              <a:rPr lang="en-US" dirty="0" err="1"/>
              <a:t>humaines</a:t>
            </a:r>
            <a:r>
              <a:rPr lang="en-US" dirty="0"/>
              <a:t> </a:t>
            </a:r>
            <a:r>
              <a:rPr dirty="0" err="1"/>
              <a:t>supplémentaires</a:t>
            </a:r>
            <a:r>
              <a:rPr dirty="0"/>
              <a:t> pour soutenir les patients et </a:t>
            </a:r>
            <a:r>
              <a:rPr dirty="0" err="1"/>
              <a:t>soignants</a:t>
            </a:r>
            <a:r>
              <a:rPr dirty="0"/>
              <a:t> qui </a:t>
            </a:r>
            <a:r>
              <a:rPr lang="en-US" dirty="0" err="1"/>
              <a:t>ont</a:t>
            </a:r>
            <a:r>
              <a:rPr lang="en-US" dirty="0"/>
              <a:t> </a:t>
            </a:r>
            <a:r>
              <a:rPr lang="en-US" dirty="0" err="1"/>
              <a:t>peur</a:t>
            </a:r>
            <a:r>
              <a:rPr lang="en-US" dirty="0"/>
              <a:t> </a:t>
            </a:r>
            <a:r>
              <a:rPr dirty="0"/>
              <a:t>de l'hypoglycémie. </a:t>
            </a:r>
            <a:r>
              <a:rPr lang="en-US" dirty="0"/>
              <a:t>Les </a:t>
            </a:r>
            <a:r>
              <a:rPr dirty="0" err="1"/>
              <a:t>conseils</a:t>
            </a:r>
            <a:r>
              <a:rPr dirty="0"/>
              <a:t> </a:t>
            </a:r>
            <a:r>
              <a:rPr lang="en-US" dirty="0"/>
              <a:t>d’</a:t>
            </a:r>
            <a:r>
              <a:rPr dirty="0"/>
              <a:t>un spécialiste de la santé </a:t>
            </a:r>
            <a:r>
              <a:rPr dirty="0" err="1"/>
              <a:t>comportementale</a:t>
            </a:r>
            <a:r>
              <a:rPr lang="en-US" dirty="0"/>
              <a:t>, d’un </a:t>
            </a:r>
            <a:r>
              <a:rPr dirty="0" err="1"/>
              <a:t>psychologue</a:t>
            </a:r>
            <a:r>
              <a:rPr dirty="0"/>
              <a:t> </a:t>
            </a:r>
            <a:r>
              <a:rPr dirty="0" err="1"/>
              <a:t>clinicien</a:t>
            </a:r>
            <a:r>
              <a:rPr lang="en-US" dirty="0"/>
              <a:t> </a:t>
            </a:r>
            <a:r>
              <a:rPr lang="en-US" dirty="0" err="1"/>
              <a:t>ou</a:t>
            </a:r>
            <a:r>
              <a:rPr lang="en-US" baseline="0" dirty="0"/>
              <a:t> d’un assistant </a:t>
            </a:r>
            <a:r>
              <a:rPr dirty="0"/>
              <a:t>social </a:t>
            </a:r>
            <a:r>
              <a:rPr lang="en-US" dirty="0" err="1"/>
              <a:t>pourraient</a:t>
            </a:r>
            <a:r>
              <a:rPr lang="en-US" baseline="0" dirty="0"/>
              <a:t> </a:t>
            </a:r>
            <a:r>
              <a:rPr lang="en-US" baseline="0" dirty="0" err="1"/>
              <a:t>être</a:t>
            </a:r>
            <a:r>
              <a:rPr lang="en-US" baseline="0" dirty="0"/>
              <a:t> </a:t>
            </a:r>
            <a:r>
              <a:rPr lang="en-US" baseline="0" dirty="0" err="1"/>
              <a:t>bénéfiques</a:t>
            </a:r>
            <a:r>
              <a:rPr lang="en-US" baseline="0" dirty="0"/>
              <a:t> aux </a:t>
            </a:r>
            <a:r>
              <a:rPr lang="fr-FR" dirty="0"/>
              <a:t>patients souffrant de crises d'hypoglycémie répétées, </a:t>
            </a:r>
            <a:r>
              <a:rPr dirty="0" err="1"/>
              <a:t>en</a:t>
            </a:r>
            <a:r>
              <a:rPr dirty="0"/>
              <a:t> plus de la formation complémentaire au diabète et d'autres services de </a:t>
            </a:r>
            <a:r>
              <a:rPr dirty="0" err="1"/>
              <a:t>soutien</a:t>
            </a:r>
            <a:r>
              <a:rPr dirty="0"/>
              <a:t>.</a:t>
            </a:r>
            <a:r>
              <a:rPr lang="zh-CN" altLang="en-US" dirty="0"/>
              <a:t> </a:t>
            </a:r>
            <a:endParaRPr dirty="0"/>
          </a:p>
        </p:txBody>
      </p:sp>
      <p:sp>
        <p:nvSpPr>
          <p:cNvPr id="4" name="Slide Number Placeholder 3"/>
          <p:cNvSpPr>
            <a:spLocks noGrp="1"/>
          </p:cNvSpPr>
          <p:nvPr>
            <p:ph type="sldNum" sz="quarter" idx="10"/>
          </p:nvPr>
        </p:nvSpPr>
        <p:spPr/>
        <p:txBody>
          <a:bodyPr/>
          <a:lstStyle/>
          <a:p>
            <a:fld id="{2E23933E-63CE-4535-8B9B-1A021C9B6B26}" type="slidenum">
              <a:rPr lang="en-US" smtClean="0">
                <a:solidFill>
                  <a:prstClr val="black"/>
                </a:solidFill>
              </a:rPr>
              <a:pPr/>
              <a:t>73</a:t>
            </a:fld>
            <a:endParaRPr lang="fr-FR">
              <a:solidFill>
                <a:prstClr val="black"/>
              </a:solidFill>
            </a:endParaRPr>
          </a:p>
        </p:txBody>
      </p:sp>
    </p:spTree>
    <p:extLst>
      <p:ext uri="{BB962C8B-B14F-4D97-AF65-F5344CB8AC3E}">
        <p14:creationId xmlns:p14="http://schemas.microsoft.com/office/powerpoint/2010/main" val="1736130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L'incapacité apparente d'éviter l'hypoglycémie sévère peut être le résultat de pensées et </a:t>
            </a:r>
            <a:r>
              <a:rPr dirty="0" err="1"/>
              <a:t>comportements</a:t>
            </a:r>
            <a:r>
              <a:rPr dirty="0"/>
              <a:t> </a:t>
            </a:r>
            <a:r>
              <a:rPr lang="en-US" dirty="0" err="1"/>
              <a:t>més</a:t>
            </a:r>
            <a:r>
              <a:rPr dirty="0" err="1"/>
              <a:t>adaptés</a:t>
            </a:r>
            <a:r>
              <a:rPr dirty="0"/>
              <a:t>, y compris, sans </a:t>
            </a:r>
            <a:r>
              <a:rPr lang="en-US" dirty="0" err="1"/>
              <a:t>s’y</a:t>
            </a:r>
            <a:r>
              <a:rPr lang="en-US" dirty="0"/>
              <a:t> limiter</a:t>
            </a:r>
            <a:r>
              <a:rPr dirty="0"/>
              <a:t> : </a:t>
            </a:r>
          </a:p>
          <a:p>
            <a:pPr>
              <a:spcAft>
                <a:spcPts val="1210"/>
              </a:spcAft>
            </a:pPr>
            <a:r>
              <a:rPr lang="en-US" dirty="0"/>
              <a:t>La sous-estimation des </a:t>
            </a:r>
            <a:r>
              <a:rPr dirty="0" err="1"/>
              <a:t>risques</a:t>
            </a:r>
            <a:r>
              <a:rPr dirty="0"/>
              <a:t> et conséquences</a:t>
            </a:r>
          </a:p>
          <a:p>
            <a:pPr>
              <a:spcAft>
                <a:spcPts val="1210"/>
              </a:spcAft>
            </a:pPr>
            <a:r>
              <a:rPr lang="en-US" spc="20" dirty="0"/>
              <a:t>La s</a:t>
            </a:r>
            <a:r>
              <a:rPr spc="20" dirty="0"/>
              <a:t>ous-estim</a:t>
            </a:r>
            <a:r>
              <a:rPr lang="en-US" spc="20" dirty="0"/>
              <a:t>ation</a:t>
            </a:r>
            <a:r>
              <a:rPr lang="en-US" spc="20" baseline="0" dirty="0"/>
              <a:t> et le </a:t>
            </a:r>
            <a:r>
              <a:rPr lang="en-US" spc="20" baseline="0" dirty="0" err="1"/>
              <a:t>déni</a:t>
            </a:r>
            <a:r>
              <a:rPr lang="en-US" spc="20" baseline="0" dirty="0"/>
              <a:t> de</a:t>
            </a:r>
            <a:r>
              <a:rPr spc="20" dirty="0"/>
              <a:t> l'impact sur les fonctions motrice et cognitive (« je vais bien à 2,5</a:t>
            </a:r>
            <a:r>
              <a:rPr lang="en-US" spc="20" dirty="0"/>
              <a:t> </a:t>
            </a:r>
            <a:r>
              <a:rPr lang="en-US" spc="20" dirty="0" err="1"/>
              <a:t>mmol</a:t>
            </a:r>
            <a:r>
              <a:rPr lang="en-US" spc="20" dirty="0"/>
              <a:t>/l</a:t>
            </a:r>
            <a:r>
              <a:rPr spc="20" dirty="0"/>
              <a:t> [45 mg/d</a:t>
            </a:r>
            <a:r>
              <a:rPr lang="en-US" spc="20" dirty="0"/>
              <a:t>l</a:t>
            </a:r>
            <a:r>
              <a:rPr spc="20" dirty="0"/>
              <a:t>] »)</a:t>
            </a:r>
          </a:p>
          <a:p>
            <a:pPr>
              <a:spcAft>
                <a:spcPts val="1210"/>
              </a:spcAft>
            </a:pPr>
            <a:r>
              <a:rPr lang="en-US" dirty="0"/>
              <a:t>La </a:t>
            </a:r>
            <a:r>
              <a:rPr lang="en-US" dirty="0" err="1"/>
              <a:t>peur</a:t>
            </a:r>
            <a:r>
              <a:rPr lang="en-US" dirty="0"/>
              <a:t> </a:t>
            </a:r>
            <a:r>
              <a:rPr dirty="0"/>
              <a:t>de l'hyperglycémie</a:t>
            </a:r>
          </a:p>
          <a:p>
            <a:pPr>
              <a:spcAft>
                <a:spcPts val="1210"/>
              </a:spcAft>
            </a:pPr>
            <a:r>
              <a:rPr lang="en-US" dirty="0" err="1"/>
              <a:t>L’u</a:t>
            </a:r>
            <a:r>
              <a:rPr dirty="0" err="1"/>
              <a:t>tilisation</a:t>
            </a:r>
            <a:r>
              <a:rPr dirty="0"/>
              <a:t> de sources de glucose à action lente pour </a:t>
            </a:r>
            <a:r>
              <a:rPr dirty="0" err="1"/>
              <a:t>l'auto</a:t>
            </a:r>
            <a:r>
              <a:rPr lang="en-US" dirty="0" err="1"/>
              <a:t>traitement</a:t>
            </a:r>
            <a:endParaRPr dirty="0"/>
          </a:p>
          <a:p>
            <a:pPr>
              <a:spcAft>
                <a:spcPts val="1210"/>
              </a:spcAft>
            </a:pPr>
            <a:r>
              <a:rPr lang="en-US" dirty="0"/>
              <a:t>Le r</a:t>
            </a:r>
            <a:r>
              <a:rPr dirty="0"/>
              <a:t>etard de traitement </a:t>
            </a:r>
            <a:r>
              <a:rPr dirty="0" err="1"/>
              <a:t>ou</a:t>
            </a:r>
            <a:r>
              <a:rPr dirty="0"/>
              <a:t> </a:t>
            </a:r>
            <a:r>
              <a:rPr lang="en-US" dirty="0"/>
              <a:t>un </a:t>
            </a:r>
            <a:r>
              <a:rPr dirty="0" err="1"/>
              <a:t>traitement</a:t>
            </a:r>
            <a:r>
              <a:rPr dirty="0"/>
              <a:t> insuffisant (trop peu de glucose)</a:t>
            </a:r>
          </a:p>
          <a:p>
            <a:pPr>
              <a:spcAft>
                <a:spcPts val="1210"/>
              </a:spcAft>
            </a:pPr>
            <a:r>
              <a:rPr lang="en-US" dirty="0" err="1"/>
              <a:t>Une</a:t>
            </a:r>
            <a:r>
              <a:rPr lang="en-US" dirty="0"/>
              <a:t> </a:t>
            </a:r>
            <a:r>
              <a:rPr lang="en-US" dirty="0" err="1"/>
              <a:t>d</a:t>
            </a:r>
            <a:r>
              <a:rPr dirty="0" err="1"/>
              <a:t>épendance</a:t>
            </a:r>
            <a:r>
              <a:rPr dirty="0"/>
              <a:t> excessive </a:t>
            </a:r>
            <a:r>
              <a:rPr lang="en-US" dirty="0"/>
              <a:t>à </a:t>
            </a:r>
            <a:r>
              <a:rPr lang="en-US" dirty="0" err="1"/>
              <a:t>l’assistance</a:t>
            </a:r>
            <a:r>
              <a:rPr lang="en-US" dirty="0"/>
              <a:t> des </a:t>
            </a:r>
            <a:r>
              <a:rPr dirty="0" err="1"/>
              <a:t>autres</a:t>
            </a:r>
            <a:endParaRPr lang="en-US" dirty="0"/>
          </a:p>
          <a:p>
            <a:pPr>
              <a:spcAft>
                <a:spcPts val="1210"/>
              </a:spcAft>
            </a:pPr>
            <a:r>
              <a:rPr lang="en-US" dirty="0"/>
              <a:t>Des </a:t>
            </a:r>
            <a:r>
              <a:rPr lang="en-US" dirty="0" err="1"/>
              <a:t>c</a:t>
            </a:r>
            <a:r>
              <a:rPr dirty="0" err="1"/>
              <a:t>onflits</a:t>
            </a:r>
            <a:r>
              <a:rPr dirty="0"/>
              <a:t> psychologiques (indépendance excessive)</a:t>
            </a:r>
          </a:p>
          <a:p>
            <a:pPr>
              <a:spcAft>
                <a:spcPts val="1210"/>
              </a:spcAft>
            </a:pPr>
            <a:endParaRPr lang="fr-FR" dirty="0"/>
          </a:p>
          <a:p>
            <a:pPr>
              <a:spcAft>
                <a:spcPts val="1210"/>
              </a:spcAft>
            </a:pPr>
            <a:r>
              <a:rPr dirty="0"/>
              <a:t>Pour résoudre ces problèmes et </a:t>
            </a:r>
            <a:r>
              <a:rPr lang="en-US" dirty="0" err="1"/>
              <a:t>préoccupations</a:t>
            </a:r>
            <a:r>
              <a:rPr dirty="0"/>
              <a:t>, </a:t>
            </a:r>
            <a:r>
              <a:rPr lang="en-US" dirty="0" err="1"/>
              <a:t>suivre</a:t>
            </a:r>
            <a:r>
              <a:rPr lang="en-US" baseline="0" dirty="0"/>
              <a:t> </a:t>
            </a:r>
            <a:r>
              <a:rPr dirty="0" err="1"/>
              <a:t>une</a:t>
            </a:r>
            <a:r>
              <a:rPr dirty="0"/>
              <a:t> approche collaborative </a:t>
            </a:r>
            <a:r>
              <a:rPr lang="en-US" dirty="0"/>
              <a:t>avec </a:t>
            </a:r>
            <a:r>
              <a:rPr dirty="0"/>
              <a:t>la personne diabétique, sa famille, le prestataire de soins de santé et </a:t>
            </a:r>
            <a:r>
              <a:rPr lang="en-US" dirty="0"/>
              <a:t>la participation </a:t>
            </a:r>
            <a:r>
              <a:rPr dirty="0"/>
              <a:t>d'un spécialiste de la santé comportementale. </a:t>
            </a:r>
          </a:p>
          <a:p>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74</a:t>
            </a:fld>
            <a:endParaRPr lang="fr-FR" dirty="0"/>
          </a:p>
        </p:txBody>
      </p:sp>
    </p:spTree>
    <p:extLst>
      <p:ext uri="{BB962C8B-B14F-4D97-AF65-F5344CB8AC3E}">
        <p14:creationId xmlns:p14="http://schemas.microsoft.com/office/powerpoint/2010/main" val="2454323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DAFNE est un programme qui a montré une réduction de l'hypoglycémie et une amélioration de la qualité de vie chez les personnes diabétiques. </a:t>
            </a:r>
          </a:p>
          <a:p>
            <a:endParaRPr lang="fr-FR" baseline="0" dirty="0"/>
          </a:p>
          <a:p>
            <a:r>
              <a:rPr dirty="0"/>
              <a:t>Des informations supplémentaires sur la structure et le contenu du programme sont disponibles en ligne.</a:t>
            </a:r>
          </a:p>
          <a:p>
            <a:endParaRPr lang="fr-FR" baseline="0" dirty="0"/>
          </a:p>
          <a:p>
            <a:r>
              <a:rPr dirty="0"/>
              <a:t>La formation au diabète et le soutien sont essentiels à la gestion du diabète, notamment pour la prévention et la gestion de l'hypoglycémie. </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75</a:t>
            </a:fld>
            <a:endParaRPr lang="fr-FR" dirty="0"/>
          </a:p>
        </p:txBody>
      </p:sp>
    </p:spTree>
    <p:extLst>
      <p:ext uri="{BB962C8B-B14F-4D97-AF65-F5344CB8AC3E}">
        <p14:creationId xmlns:p14="http://schemas.microsoft.com/office/powerpoint/2010/main" val="32364424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76</a:t>
            </a:fld>
            <a:endParaRPr lang="fr-FR">
              <a:solidFill>
                <a:prstClr val="black"/>
              </a:solidFill>
            </a:endParaRPr>
          </a:p>
        </p:txBody>
      </p:sp>
    </p:spTree>
    <p:extLst>
      <p:ext uri="{BB962C8B-B14F-4D97-AF65-F5344CB8AC3E}">
        <p14:creationId xmlns:p14="http://schemas.microsoft.com/office/powerpoint/2010/main" val="3011196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dirty="0"/>
              <a:t>Les effets de l'hypoglycémie ne se limitent pas au patient </a:t>
            </a:r>
          </a:p>
          <a:p>
            <a:pPr marL="172924" indent="-172924" defTabSz="922264">
              <a:buFont typeface="Arial" panose="020B0604020202020204" pitchFamily="34" charset="0"/>
              <a:buChar char="•"/>
              <a:defRPr/>
            </a:pPr>
            <a:r>
              <a:rPr dirty="0"/>
              <a:t>Les </a:t>
            </a:r>
            <a:r>
              <a:rPr dirty="0" err="1"/>
              <a:t>conjoints</a:t>
            </a:r>
            <a:r>
              <a:rPr dirty="0"/>
              <a:t> </a:t>
            </a:r>
            <a:r>
              <a:rPr lang="en-US" dirty="0" err="1"/>
              <a:t>ou</a:t>
            </a:r>
            <a:r>
              <a:rPr lang="en-US" dirty="0"/>
              <a:t> </a:t>
            </a:r>
            <a:r>
              <a:rPr lang="en-US" dirty="0" err="1"/>
              <a:t>partenaires</a:t>
            </a:r>
            <a:r>
              <a:rPr lang="en-US" dirty="0"/>
              <a:t> </a:t>
            </a:r>
            <a:r>
              <a:rPr dirty="0"/>
              <a:t>qui </a:t>
            </a:r>
            <a:r>
              <a:rPr dirty="0" err="1"/>
              <a:t>dispensent</a:t>
            </a:r>
            <a:r>
              <a:rPr dirty="0"/>
              <a:t> également des soins à leurs proches </a:t>
            </a:r>
            <a:r>
              <a:rPr spc="-10" dirty="0"/>
              <a:t>diabétiques </a:t>
            </a:r>
            <a:r>
              <a:rPr spc="-10" dirty="0" err="1"/>
              <a:t>éprouvent</a:t>
            </a:r>
            <a:r>
              <a:rPr spc="-10" dirty="0"/>
              <a:t> </a:t>
            </a:r>
            <a:r>
              <a:rPr lang="en-US" spc="-10" dirty="0"/>
              <a:t>du </a:t>
            </a:r>
            <a:r>
              <a:rPr spc="-10" dirty="0"/>
              <a:t>stress et </a:t>
            </a:r>
            <a:r>
              <a:rPr lang="en-US" spc="-10" dirty="0"/>
              <a:t>de </a:t>
            </a:r>
            <a:r>
              <a:rPr lang="en-US" spc="-10" dirty="0" err="1"/>
              <a:t>l’</a:t>
            </a:r>
            <a:r>
              <a:rPr spc="-10" dirty="0" err="1"/>
              <a:t>anxiété</a:t>
            </a:r>
            <a:r>
              <a:rPr spc="-10" dirty="0"/>
              <a:t> </a:t>
            </a:r>
            <a:r>
              <a:rPr lang="en-US" spc="-10" dirty="0" err="1"/>
              <a:t>lorsqu’il</a:t>
            </a:r>
            <a:r>
              <a:rPr lang="en-US" spc="-10" dirty="0"/>
              <a:t> </a:t>
            </a:r>
            <a:r>
              <a:rPr lang="en-US" spc="-10" dirty="0" err="1"/>
              <a:t>leur</a:t>
            </a:r>
            <a:r>
              <a:rPr lang="en-US" spc="-10" dirty="0"/>
              <a:t> </a:t>
            </a:r>
            <a:r>
              <a:rPr lang="en-US" spc="-10" dirty="0" err="1"/>
              <a:t>faut</a:t>
            </a:r>
            <a:r>
              <a:rPr lang="en-US" spc="-10" baseline="0" dirty="0"/>
              <a:t> </a:t>
            </a:r>
            <a:r>
              <a:rPr lang="en-US" spc="-10" baseline="0" dirty="0" err="1"/>
              <a:t>gérer</a:t>
            </a:r>
            <a:r>
              <a:rPr lang="en-US" spc="-10" baseline="0" dirty="0"/>
              <a:t> </a:t>
            </a:r>
            <a:r>
              <a:rPr spc="-10" dirty="0"/>
              <a:t>des </a:t>
            </a:r>
            <a:r>
              <a:rPr lang="en-US" spc="-10" dirty="0"/>
              <a:t>crises </a:t>
            </a:r>
            <a:r>
              <a:rPr spc="-10" dirty="0" err="1"/>
              <a:t>d'hypoglycémie</a:t>
            </a:r>
            <a:r>
              <a:rPr spc="-10" dirty="0"/>
              <a:t> ; </a:t>
            </a:r>
            <a:r>
              <a:rPr dirty="0"/>
              <a:t>ils doivent être inclus </a:t>
            </a:r>
            <a:r>
              <a:rPr dirty="0" err="1"/>
              <a:t>dans</a:t>
            </a:r>
            <a:r>
              <a:rPr dirty="0"/>
              <a:t> </a:t>
            </a:r>
            <a:r>
              <a:rPr lang="en-US" dirty="0"/>
              <a:t>la conversation.</a:t>
            </a:r>
            <a:endParaRPr dirty="0"/>
          </a:p>
          <a:p>
            <a:pPr marL="172924" indent="-172924">
              <a:buFont typeface="Arial" panose="020B0604020202020204" pitchFamily="34" charset="0"/>
              <a:buChar char="•"/>
            </a:pPr>
            <a:r>
              <a:rPr dirty="0"/>
              <a:t>Bien que l'implication du conjoint puisse varier, une anxiété importante (en particulier concernant l'hypoglycémie) et </a:t>
            </a:r>
            <a:r>
              <a:rPr dirty="0" err="1"/>
              <a:t>une</a:t>
            </a:r>
            <a:r>
              <a:rPr dirty="0"/>
              <a:t> </a:t>
            </a:r>
            <a:r>
              <a:rPr lang="en-US" dirty="0" err="1"/>
              <a:t>peur</a:t>
            </a:r>
            <a:r>
              <a:rPr lang="en-US" dirty="0"/>
              <a:t> </a:t>
            </a:r>
            <a:r>
              <a:rPr dirty="0"/>
              <a:t>(</a:t>
            </a:r>
            <a:r>
              <a:rPr dirty="0" err="1"/>
              <a:t>notamment</a:t>
            </a:r>
            <a:r>
              <a:rPr dirty="0"/>
              <a:t> des complications futures) pèsent sur eux et leurs relations.</a:t>
            </a:r>
          </a:p>
          <a:p>
            <a:pPr marL="172924" indent="-172924">
              <a:buFont typeface="Arial" panose="020B0604020202020204" pitchFamily="34" charset="0"/>
              <a:buChar char="•"/>
            </a:pPr>
            <a:r>
              <a:rPr dirty="0"/>
              <a:t>Chaque relation est unique et l'on ne peut supposer que tous les patients souhaitent un conjoint activement impliqué, ni que tous les conjoints soient débordés par la détresse liée au diabète</a:t>
            </a:r>
          </a:p>
          <a:p>
            <a:pPr marL="172924" indent="-172924">
              <a:buFont typeface="Arial" panose="020B0604020202020204" pitchFamily="34" charset="0"/>
              <a:buChar char="•"/>
            </a:pPr>
            <a:r>
              <a:rPr dirty="0"/>
              <a:t>Les relations évoluent et les </a:t>
            </a:r>
            <a:r>
              <a:rPr dirty="0" err="1"/>
              <a:t>besoins</a:t>
            </a:r>
            <a:r>
              <a:rPr dirty="0"/>
              <a:t> au cours de ces relations et de la maladie </a:t>
            </a:r>
            <a:r>
              <a:rPr dirty="0" err="1"/>
              <a:t>peuvent</a:t>
            </a:r>
            <a:r>
              <a:rPr dirty="0"/>
              <a:t> </a:t>
            </a:r>
            <a:r>
              <a:rPr lang="en-US" dirty="0" err="1"/>
              <a:t>varier</a:t>
            </a:r>
            <a:r>
              <a:rPr lang="en-US" baseline="0" dirty="0"/>
              <a:t> </a:t>
            </a:r>
            <a:r>
              <a:rPr lang="en-US" baseline="0" dirty="0" err="1"/>
              <a:t>grandement</a:t>
            </a:r>
            <a:r>
              <a:rPr lang="en-US" baseline="0" dirty="0"/>
              <a:t> </a:t>
            </a:r>
            <a:r>
              <a:rPr lang="en-US" baseline="0" dirty="0" err="1"/>
              <a:t>dans</a:t>
            </a:r>
            <a:r>
              <a:rPr lang="en-US" baseline="0" dirty="0"/>
              <a:t> le temps.</a:t>
            </a:r>
            <a:endParaRPr lang="fr-FR" baseline="0"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77</a:t>
            </a:fld>
            <a:endParaRPr lang="fr-FR" dirty="0"/>
          </a:p>
        </p:txBody>
      </p:sp>
    </p:spTree>
    <p:extLst>
      <p:ext uri="{BB962C8B-B14F-4D97-AF65-F5344CB8AC3E}">
        <p14:creationId xmlns:p14="http://schemas.microsoft.com/office/powerpoint/2010/main" val="39301055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4F629A-EA1C-443A-9752-1441F7277F7F}" type="slidenum">
              <a:rPr lang="en-US" smtClean="0"/>
              <a:t>78</a:t>
            </a:fld>
            <a:endParaRPr lang="fr-FR" dirty="0"/>
          </a:p>
        </p:txBody>
      </p:sp>
    </p:spTree>
    <p:extLst>
      <p:ext uri="{BB962C8B-B14F-4D97-AF65-F5344CB8AC3E}">
        <p14:creationId xmlns:p14="http://schemas.microsoft.com/office/powerpoint/2010/main" val="37467291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5000"/>
              </a:lnSpc>
              <a:buFont typeface="Arial" panose="020B0604020202020204" pitchFamily="34" charset="0"/>
              <a:buChar char="•"/>
            </a:pPr>
            <a:r>
              <a:rPr dirty="0"/>
              <a:t>Une étude menée par Jøgensen et al</a:t>
            </a:r>
            <a:r>
              <a:rPr lang="en-US" dirty="0"/>
              <a:t>.</a:t>
            </a:r>
            <a:r>
              <a:rPr dirty="0"/>
              <a:t> a utilisé un questionnaire </a:t>
            </a:r>
            <a:r>
              <a:rPr lang="en-US" dirty="0"/>
              <a:t>transversal </a:t>
            </a:r>
            <a:r>
              <a:rPr dirty="0" err="1"/>
              <a:t>apparié</a:t>
            </a:r>
            <a:r>
              <a:rPr dirty="0"/>
              <a:t> sur l'hypoglycémie et sa perception afin de comparer les affirmations des patients et de leurs proches sur les taux et l'état de perception de l'hypoglycémie sévère</a:t>
            </a:r>
          </a:p>
          <a:p>
            <a:pPr marL="172924" indent="-172924">
              <a:lnSpc>
                <a:spcPct val="95000"/>
              </a:lnSpc>
              <a:buFont typeface="Arial" panose="020B0604020202020204" pitchFamily="34" charset="0"/>
              <a:buChar char="•"/>
            </a:pPr>
            <a:r>
              <a:rPr dirty="0"/>
              <a:t>L'écart de signalement de l'hypoglycémie entre les patients et les conjoints peut être dû aux différentes perceptions des </a:t>
            </a:r>
            <a:r>
              <a:rPr lang="en-US" dirty="0"/>
              <a:t>crises </a:t>
            </a:r>
            <a:r>
              <a:rPr dirty="0" err="1"/>
              <a:t>d'hypoglycémie</a:t>
            </a:r>
            <a:r>
              <a:rPr dirty="0"/>
              <a:t> entre ces groupes</a:t>
            </a:r>
          </a:p>
          <a:p>
            <a:pPr marL="634056" lvl="1" indent="-172924">
              <a:lnSpc>
                <a:spcPct val="95000"/>
              </a:lnSpc>
              <a:buFont typeface="Arial" panose="020B0604020202020204" pitchFamily="34" charset="0"/>
              <a:buChar char="•"/>
            </a:pPr>
            <a:r>
              <a:rPr dirty="0"/>
              <a:t>Par exemple, </a:t>
            </a:r>
            <a:r>
              <a:rPr dirty="0" err="1"/>
              <a:t>un</a:t>
            </a:r>
            <a:r>
              <a:rPr lang="en-US" dirty="0" err="1"/>
              <a:t>e</a:t>
            </a:r>
            <a:r>
              <a:rPr lang="en-US" dirty="0"/>
              <a:t> </a:t>
            </a:r>
            <a:r>
              <a:rPr lang="en-US" dirty="0" err="1"/>
              <a:t>crise</a:t>
            </a:r>
            <a:r>
              <a:rPr dirty="0"/>
              <a:t> </a:t>
            </a:r>
            <a:r>
              <a:rPr dirty="0" err="1"/>
              <a:t>dans</a:t>
            </a:r>
            <a:r>
              <a:rPr dirty="0"/>
              <a:t> lequel un proche s'inquiète d'une hypoglycémie imminente et sert un en-cas à une personne diabétique, peut être signalé comme sévère tandis que le patient peut le considérer </a:t>
            </a:r>
            <a:r>
              <a:rPr dirty="0" err="1"/>
              <a:t>comme</a:t>
            </a:r>
            <a:r>
              <a:rPr dirty="0"/>
              <a:t> </a:t>
            </a:r>
            <a:r>
              <a:rPr dirty="0" err="1"/>
              <a:t>un</a:t>
            </a:r>
            <a:r>
              <a:rPr lang="en-US" dirty="0" err="1"/>
              <a:t>e</a:t>
            </a:r>
            <a:r>
              <a:rPr lang="en-US" baseline="0" dirty="0"/>
              <a:t> </a:t>
            </a:r>
            <a:r>
              <a:rPr lang="en-US" dirty="0" err="1"/>
              <a:t>crise</a:t>
            </a:r>
            <a:r>
              <a:rPr lang="en-US" dirty="0"/>
              <a:t> </a:t>
            </a:r>
            <a:r>
              <a:rPr dirty="0"/>
              <a:t>banal car il est convaincu qu'il aurait été capable de gérer la situation sans interférence</a:t>
            </a:r>
          </a:p>
          <a:p>
            <a:pPr marL="634056" lvl="1" indent="-172924">
              <a:lnSpc>
                <a:spcPct val="95000"/>
              </a:lnSpc>
              <a:buFont typeface="Arial" panose="020B0604020202020204" pitchFamily="34" charset="0"/>
              <a:buChar char="•"/>
            </a:pPr>
            <a:r>
              <a:rPr dirty="0"/>
              <a:t>Les patients peuvent également sous-estimer le </a:t>
            </a:r>
            <a:r>
              <a:rPr dirty="0" err="1"/>
              <a:t>nombre</a:t>
            </a:r>
            <a:r>
              <a:rPr dirty="0"/>
              <a:t> </a:t>
            </a:r>
            <a:r>
              <a:rPr lang="en-US" dirty="0"/>
              <a:t>de crises </a:t>
            </a:r>
            <a:r>
              <a:rPr dirty="0" err="1"/>
              <a:t>d'hypoglycémie</a:t>
            </a:r>
            <a:r>
              <a:rPr dirty="0"/>
              <a:t> en raison d'une altération temporaire de leurs facultés mentales ou oublier délibérément des </a:t>
            </a:r>
            <a:r>
              <a:rPr lang="en-US" dirty="0"/>
              <a:t>crises </a:t>
            </a:r>
            <a:r>
              <a:rPr dirty="0"/>
              <a:t>par gêne ou peur d'un retrait de permis de conduire</a:t>
            </a:r>
          </a:p>
          <a:p>
            <a:pPr marL="172924" indent="-172924">
              <a:lnSpc>
                <a:spcPct val="95000"/>
              </a:lnSpc>
              <a:buFont typeface="Arial" panose="020B0604020202020204" pitchFamily="34" charset="0"/>
              <a:buChar char="•"/>
            </a:pPr>
            <a:r>
              <a:rPr lang="en-US" dirty="0" err="1"/>
              <a:t>É</a:t>
            </a:r>
            <a:r>
              <a:rPr dirty="0" err="1"/>
              <a:t>tant</a:t>
            </a:r>
            <a:r>
              <a:rPr dirty="0"/>
              <a:t> donné que les parents gèrent la plus grande partie, sinon tous les soins dispensés à leurs jeunes enfants diabétiques, la crainte de l'hypoglycémie peut augmenter le stress parental, la charge parentale perçue et peut générer des réveils nocturnes plus fréquents pour </a:t>
            </a:r>
            <a:r>
              <a:rPr lang="en-US" dirty="0" err="1"/>
              <a:t>contrôler</a:t>
            </a:r>
            <a:r>
              <a:rPr lang="en-US" dirty="0"/>
              <a:t> le </a:t>
            </a:r>
            <a:r>
              <a:rPr lang="en-US" dirty="0" err="1"/>
              <a:t>taux</a:t>
            </a:r>
            <a:r>
              <a:rPr lang="en-US" dirty="0"/>
              <a:t> </a:t>
            </a:r>
            <a:r>
              <a:rPr dirty="0"/>
              <a:t>de glucose dans le sang (GS)</a:t>
            </a:r>
          </a:p>
          <a:p>
            <a:pPr marL="634056" lvl="1" indent="-172924">
              <a:lnSpc>
                <a:spcPct val="95000"/>
              </a:lnSpc>
              <a:buFont typeface="Arial" panose="020B0604020202020204" pitchFamily="34" charset="0"/>
              <a:buChar char="•"/>
            </a:pPr>
            <a:r>
              <a:rPr dirty="0"/>
              <a:t>Le</a:t>
            </a:r>
            <a:r>
              <a:rPr lang="en-US" dirty="0"/>
              <a:t> </a:t>
            </a:r>
            <a:r>
              <a:rPr lang="en-US" dirty="0" err="1"/>
              <a:t>niveau</a:t>
            </a:r>
            <a:r>
              <a:rPr lang="en-US" dirty="0"/>
              <a:t> de </a:t>
            </a:r>
            <a:r>
              <a:rPr lang="en-US" dirty="0" err="1"/>
              <a:t>peur</a:t>
            </a:r>
            <a:r>
              <a:rPr lang="en-US" dirty="0"/>
              <a:t> de </a:t>
            </a:r>
            <a:r>
              <a:rPr lang="en-US" dirty="0" err="1"/>
              <a:t>l'hypoglycémie</a:t>
            </a:r>
            <a:r>
              <a:rPr lang="en-US" dirty="0"/>
              <a:t> chez les</a:t>
            </a:r>
            <a:r>
              <a:rPr dirty="0"/>
              <a:t> mères d'enfants atteints de diabète de type 1 </a:t>
            </a:r>
            <a:r>
              <a:rPr lang="en-US" dirty="0" err="1"/>
              <a:t>était</a:t>
            </a:r>
            <a:r>
              <a:rPr lang="en-US" dirty="0"/>
              <a:t> </a:t>
            </a:r>
            <a:r>
              <a:rPr dirty="0" err="1"/>
              <a:t>supérieur</a:t>
            </a:r>
            <a:r>
              <a:rPr dirty="0"/>
              <a:t> à </a:t>
            </a:r>
            <a:r>
              <a:rPr lang="en-US" dirty="0" err="1"/>
              <a:t>celui</a:t>
            </a:r>
            <a:r>
              <a:rPr lang="en-US" dirty="0"/>
              <a:t> </a:t>
            </a:r>
            <a:r>
              <a:rPr dirty="0"/>
              <a:t>d</a:t>
            </a:r>
            <a:r>
              <a:rPr lang="en-US" dirty="0"/>
              <a:t>es </a:t>
            </a:r>
            <a:r>
              <a:rPr dirty="0" err="1"/>
              <a:t>adultes</a:t>
            </a:r>
            <a:r>
              <a:rPr dirty="0"/>
              <a:t> atteints de diabète de type 1</a:t>
            </a:r>
          </a:p>
          <a:p>
            <a:pPr marL="172924" indent="-172924">
              <a:lnSpc>
                <a:spcPct val="95000"/>
              </a:lnSpc>
              <a:buFont typeface="Arial" panose="020B0604020202020204" pitchFamily="34" charset="0"/>
              <a:buChar char="•"/>
            </a:pPr>
            <a:endParaRPr lang="fr-FR" dirty="0"/>
          </a:p>
          <a:p>
            <a:pPr>
              <a:lnSpc>
                <a:spcPct val="95000"/>
              </a:lnSpc>
            </a:pPr>
            <a:r>
              <a:rPr dirty="0"/>
              <a:t>Jørgensen HV et al</a:t>
            </a:r>
            <a:r>
              <a:rPr lang="en-CA" i="1" dirty="0"/>
              <a:t>. Diabetes Care </a:t>
            </a:r>
            <a:r>
              <a:rPr dirty="0"/>
              <a:t>2003;26:1106-9</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79</a:t>
            </a:fld>
            <a:endParaRPr lang="fr-FR" dirty="0"/>
          </a:p>
        </p:txBody>
      </p:sp>
    </p:spTree>
    <p:extLst>
      <p:ext uri="{BB962C8B-B14F-4D97-AF65-F5344CB8AC3E}">
        <p14:creationId xmlns:p14="http://schemas.microsoft.com/office/powerpoint/2010/main" val="1397146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8</a:t>
            </a:fld>
            <a:endParaRPr lang="fr-FR">
              <a:solidFill>
                <a:prstClr val="black"/>
              </a:solidFill>
            </a:endParaRPr>
          </a:p>
        </p:txBody>
      </p:sp>
    </p:spTree>
    <p:extLst>
      <p:ext uri="{BB962C8B-B14F-4D97-AF65-F5344CB8AC3E}">
        <p14:creationId xmlns:p14="http://schemas.microsoft.com/office/powerpoint/2010/main" val="39311531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La publication de Lawton et al. reposait sur un concept ouvert, exploratoire et qualitatif permettant d'identifier un groupe de soignants « dans l'ombre du patient » ayant besoin de plus d'informations et d'un </a:t>
            </a:r>
            <a:r>
              <a:rPr dirty="0" err="1"/>
              <a:t>soutien</a:t>
            </a:r>
            <a:r>
              <a:rPr dirty="0"/>
              <a:t> </a:t>
            </a:r>
            <a:r>
              <a:rPr dirty="0" err="1"/>
              <a:t>émotionnel</a:t>
            </a:r>
            <a:r>
              <a:rPr lang="en-US" dirty="0"/>
              <a:t>.</a:t>
            </a:r>
            <a:endParaRPr dirty="0"/>
          </a:p>
          <a:p>
            <a:pPr marL="172924" indent="-172924">
              <a:buFont typeface="Arial" panose="020B0604020202020204" pitchFamily="34" charset="0"/>
              <a:buChar char="•"/>
            </a:pPr>
            <a:endParaRPr lang="fr-FR" dirty="0"/>
          </a:p>
          <a:p>
            <a:pPr marL="172924" indent="-172924">
              <a:buFont typeface="Arial" panose="020B0604020202020204" pitchFamily="34" charset="0"/>
              <a:buChar char="•"/>
            </a:pPr>
            <a:r>
              <a:rPr dirty="0"/>
              <a:t>L'impact du manque de perception de l'hypoglycémie par un patient et de l'hypoglycémie qui en résulte s'est étendu aux membres de la famille qui ont décrit qu'ils ont </a:t>
            </a:r>
            <a:r>
              <a:rPr dirty="0" err="1"/>
              <a:t>dû</a:t>
            </a:r>
            <a:r>
              <a:rPr dirty="0"/>
              <a:t> </a:t>
            </a:r>
            <a:r>
              <a:rPr lang="en-US" dirty="0"/>
              <a:t>imposer</a:t>
            </a:r>
            <a:r>
              <a:rPr lang="en-US" baseline="0" dirty="0"/>
              <a:t> </a:t>
            </a:r>
            <a:r>
              <a:rPr lang="en-US" baseline="0" dirty="0" err="1"/>
              <a:t>certaines</a:t>
            </a:r>
            <a:r>
              <a:rPr lang="en-US" baseline="0" dirty="0"/>
              <a:t> </a:t>
            </a:r>
            <a:r>
              <a:rPr lang="en-US" baseline="0" dirty="0" err="1"/>
              <a:t>limites</a:t>
            </a:r>
            <a:r>
              <a:rPr lang="en-US" baseline="0" dirty="0"/>
              <a:t> </a:t>
            </a:r>
            <a:r>
              <a:rPr dirty="0" err="1"/>
              <a:t>dans</a:t>
            </a:r>
            <a:r>
              <a:rPr dirty="0"/>
              <a:t> </a:t>
            </a:r>
            <a:r>
              <a:rPr dirty="0" err="1"/>
              <a:t>leur</a:t>
            </a:r>
            <a:r>
              <a:rPr lang="en-US" baseline="0" dirty="0"/>
              <a:t> </a:t>
            </a:r>
            <a:r>
              <a:rPr lang="en-US" baseline="0" dirty="0" err="1"/>
              <a:t>propre</a:t>
            </a:r>
            <a:r>
              <a:rPr lang="en-US" baseline="0" dirty="0"/>
              <a:t> </a:t>
            </a:r>
            <a:r>
              <a:rPr dirty="0"/>
              <a:t>vie pour aider à la détection et au traitement, et </a:t>
            </a:r>
            <a:r>
              <a:rPr lang="en-US" dirty="0"/>
              <a:t>faire</a:t>
            </a:r>
            <a:r>
              <a:rPr lang="en-US" baseline="0" dirty="0"/>
              <a:t> face à </a:t>
            </a:r>
            <a:r>
              <a:rPr dirty="0"/>
              <a:t>des changements comportementaux parfois violents de </a:t>
            </a:r>
            <a:r>
              <a:rPr lang="en-US" dirty="0" err="1"/>
              <a:t>leur</a:t>
            </a:r>
            <a:r>
              <a:rPr lang="en-US" dirty="0"/>
              <a:t> </a:t>
            </a:r>
            <a:r>
              <a:rPr lang="en-US" dirty="0" err="1"/>
              <a:t>proche</a:t>
            </a:r>
            <a:r>
              <a:rPr lang="en-US" dirty="0"/>
              <a:t>.</a:t>
            </a:r>
            <a:endParaRPr dirty="0"/>
          </a:p>
          <a:p>
            <a:pPr marL="172924" indent="-172924">
              <a:buFont typeface="Arial" panose="020B0604020202020204" pitchFamily="34" charset="0"/>
              <a:buChar char="•"/>
            </a:pPr>
            <a:endParaRPr lang="fr-FR" dirty="0"/>
          </a:p>
          <a:p>
            <a:pPr marL="172924" indent="-172924">
              <a:buFont typeface="Arial" panose="020B0604020202020204" pitchFamily="34" charset="0"/>
              <a:buChar char="•"/>
            </a:pPr>
            <a:r>
              <a:rPr dirty="0"/>
              <a:t>Certains membres de la famille ont </a:t>
            </a:r>
            <a:r>
              <a:rPr dirty="0" err="1"/>
              <a:t>souligné</a:t>
            </a:r>
            <a:r>
              <a:rPr dirty="0"/>
              <a:t> </a:t>
            </a:r>
            <a:r>
              <a:rPr lang="en-US" dirty="0" err="1"/>
              <a:t>leur</a:t>
            </a:r>
            <a:r>
              <a:rPr lang="en-US" dirty="0"/>
              <a:t> grand </a:t>
            </a:r>
            <a:r>
              <a:rPr dirty="0" err="1"/>
              <a:t>besoin</a:t>
            </a:r>
            <a:r>
              <a:rPr dirty="0"/>
              <a:t> de formation et </a:t>
            </a:r>
            <a:r>
              <a:rPr lang="en-US" dirty="0"/>
              <a:t>de </a:t>
            </a:r>
            <a:r>
              <a:rPr dirty="0" err="1"/>
              <a:t>soutien</a:t>
            </a:r>
            <a:r>
              <a:rPr dirty="0"/>
              <a:t> non </a:t>
            </a:r>
            <a:r>
              <a:rPr dirty="0" err="1"/>
              <a:t>satisfait</a:t>
            </a:r>
            <a:r>
              <a:rPr lang="en-US" dirty="0"/>
              <a:t>,</a:t>
            </a:r>
            <a:r>
              <a:rPr dirty="0"/>
              <a:t> mais </a:t>
            </a:r>
            <a:r>
              <a:rPr dirty="0" err="1"/>
              <a:t>d'autres</a:t>
            </a:r>
            <a:r>
              <a:rPr dirty="0"/>
              <a:t> </a:t>
            </a:r>
            <a:r>
              <a:rPr lang="en-US" dirty="0" err="1"/>
              <a:t>ont</a:t>
            </a:r>
            <a:r>
              <a:rPr lang="en-US" dirty="0"/>
              <a:t> du mal à </a:t>
            </a:r>
            <a:r>
              <a:rPr dirty="0" err="1"/>
              <a:t>reconnaître</a:t>
            </a:r>
            <a:r>
              <a:rPr dirty="0"/>
              <a:t> et accepter </a:t>
            </a:r>
            <a:r>
              <a:rPr dirty="0" err="1"/>
              <a:t>leur</a:t>
            </a:r>
            <a:r>
              <a:rPr dirty="0"/>
              <a:t> </a:t>
            </a:r>
            <a:r>
              <a:rPr lang="en-US" dirty="0" err="1"/>
              <a:t>propre</a:t>
            </a:r>
            <a:r>
              <a:rPr lang="en-US" dirty="0"/>
              <a:t> </a:t>
            </a:r>
            <a:r>
              <a:rPr dirty="0" err="1"/>
              <a:t>besoin</a:t>
            </a:r>
            <a:r>
              <a:rPr dirty="0"/>
              <a:t> d'</a:t>
            </a:r>
            <a:r>
              <a:rPr lang="en-US" dirty="0"/>
              <a:t>être </a:t>
            </a:r>
            <a:r>
              <a:rPr dirty="0" err="1"/>
              <a:t>aid</a:t>
            </a:r>
            <a:r>
              <a:rPr lang="en-US" dirty="0" err="1"/>
              <a:t>é</a:t>
            </a:r>
            <a:r>
              <a:rPr lang="en-US" dirty="0"/>
              <a:t>.</a:t>
            </a:r>
            <a:endParaRP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80</a:t>
            </a:fld>
            <a:endParaRPr lang="fr-FR" dirty="0"/>
          </a:p>
        </p:txBody>
      </p:sp>
    </p:spTree>
    <p:extLst>
      <p:ext uri="{BB962C8B-B14F-4D97-AF65-F5344CB8AC3E}">
        <p14:creationId xmlns:p14="http://schemas.microsoft.com/office/powerpoint/2010/main" val="301859728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Les études montrent que le groupe en charge des soins a besoin d'informations et d'un soutien émotionnel </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81</a:t>
            </a:fld>
            <a:endParaRPr lang="fr-FR" dirty="0"/>
          </a:p>
        </p:txBody>
      </p:sp>
    </p:spTree>
    <p:extLst>
      <p:ext uri="{BB962C8B-B14F-4D97-AF65-F5344CB8AC3E}">
        <p14:creationId xmlns:p14="http://schemas.microsoft.com/office/powerpoint/2010/main" val="12164829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L'article de Lawton a évalué l'impact de l'altération de la perception de l'hypoglycémie sur l</a:t>
            </a:r>
            <a:r>
              <a:rPr lang="en-US" dirty="0"/>
              <a:t>a</a:t>
            </a:r>
            <a:r>
              <a:rPr dirty="0"/>
              <a:t> vie des membres de la famille, leur implication à empêcher et gérer l'hypoglycémie et ce qu'ils considèrent </a:t>
            </a:r>
            <a:r>
              <a:rPr dirty="0" err="1"/>
              <a:t>comme</a:t>
            </a:r>
            <a:r>
              <a:rPr dirty="0"/>
              <a:t> </a:t>
            </a:r>
            <a:r>
              <a:rPr lang="en-US" dirty="0" err="1"/>
              <a:t>leurs</a:t>
            </a:r>
            <a:r>
              <a:rPr lang="en-US" dirty="0"/>
              <a:t> </a:t>
            </a:r>
            <a:r>
              <a:rPr dirty="0" err="1"/>
              <a:t>besoins</a:t>
            </a:r>
            <a:r>
              <a:rPr dirty="0"/>
              <a:t> de soutien et de formation. Il s'agit d'une petite étude </a:t>
            </a:r>
            <a:r>
              <a:rPr dirty="0" err="1"/>
              <a:t>mais</a:t>
            </a:r>
            <a:r>
              <a:rPr dirty="0"/>
              <a:t> </a:t>
            </a:r>
            <a:r>
              <a:rPr lang="en-US" dirty="0" err="1"/>
              <a:t>il</a:t>
            </a:r>
            <a:r>
              <a:rPr lang="en-US" dirty="0"/>
              <a:t> </a:t>
            </a:r>
            <a:r>
              <a:rPr lang="en-US" dirty="0" err="1"/>
              <a:t>est</a:t>
            </a:r>
            <a:r>
              <a:rPr lang="en-US" dirty="0"/>
              <a:t> </a:t>
            </a:r>
            <a:r>
              <a:rPr lang="en-US" dirty="0" err="1"/>
              <a:t>clair</a:t>
            </a:r>
            <a:r>
              <a:rPr lang="en-US" dirty="0"/>
              <a:t> </a:t>
            </a:r>
            <a:r>
              <a:rPr dirty="0"/>
              <a:t>que l'hypoglycémie a un impact sur la famille et les autres. </a:t>
            </a:r>
          </a:p>
          <a:p>
            <a:endParaRPr lang="fr-FR" baseline="0" dirty="0"/>
          </a:p>
          <a:p>
            <a:r>
              <a:rPr lang="en-US" dirty="0"/>
              <a:t>La </a:t>
            </a:r>
            <a:r>
              <a:rPr lang="en-US" dirty="0" err="1"/>
              <a:t>négativité</a:t>
            </a:r>
            <a:r>
              <a:rPr lang="en-US" dirty="0"/>
              <a:t> de</a:t>
            </a:r>
            <a:r>
              <a:rPr lang="en-US" baseline="0" dirty="0"/>
              <a:t> la </a:t>
            </a:r>
            <a:r>
              <a:rPr dirty="0" err="1"/>
              <a:t>famille</a:t>
            </a:r>
            <a:r>
              <a:rPr dirty="0"/>
              <a:t> </a:t>
            </a:r>
            <a:r>
              <a:rPr dirty="0" err="1"/>
              <a:t>augmente</a:t>
            </a:r>
            <a:r>
              <a:rPr dirty="0"/>
              <a:t> l'impact de l'altération de la perception de l'hypoglycémie et de l'hypoglycémie sévère, et non du </a:t>
            </a:r>
            <a:r>
              <a:rPr dirty="0" err="1"/>
              <a:t>seul</a:t>
            </a:r>
            <a:r>
              <a:rPr dirty="0"/>
              <a:t> </a:t>
            </a:r>
            <a:r>
              <a:rPr dirty="0" err="1"/>
              <a:t>diabète</a:t>
            </a:r>
            <a:r>
              <a:rPr lang="en-US" dirty="0"/>
              <a:t>.</a:t>
            </a:r>
            <a:endParaRPr lang="fr-FR" dirty="0"/>
          </a:p>
        </p:txBody>
      </p:sp>
      <p:sp>
        <p:nvSpPr>
          <p:cNvPr id="4" name="Slide Number Placeholder 3"/>
          <p:cNvSpPr>
            <a:spLocks noGrp="1"/>
          </p:cNvSpPr>
          <p:nvPr>
            <p:ph type="sldNum" sz="quarter" idx="10"/>
          </p:nvPr>
        </p:nvSpPr>
        <p:spPr/>
        <p:txBody>
          <a:bodyPr/>
          <a:lstStyle/>
          <a:p>
            <a:fld id="{FF44760E-B906-4233-9EFF-D14AB3C71E44}" type="slidenum">
              <a:rPr lang="en-US" smtClean="0"/>
              <a:pPr/>
              <a:t>82</a:t>
            </a:fld>
            <a:endParaRPr lang="fr-FR" dirty="0"/>
          </a:p>
        </p:txBody>
      </p:sp>
    </p:spTree>
    <p:extLst>
      <p:ext uri="{BB962C8B-B14F-4D97-AF65-F5344CB8AC3E}">
        <p14:creationId xmlns:p14="http://schemas.microsoft.com/office/powerpoint/2010/main" val="7533948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lnSpc>
                <a:spcPct val="95000"/>
              </a:lnSpc>
              <a:buFont typeface="Arial" panose="020B0604020202020204" pitchFamily="34" charset="0"/>
              <a:buChar char="•"/>
            </a:pPr>
            <a:r>
              <a:rPr dirty="0"/>
              <a:t>Pour </a:t>
            </a:r>
            <a:r>
              <a:rPr dirty="0" err="1"/>
              <a:t>répondre</a:t>
            </a:r>
            <a:r>
              <a:rPr dirty="0"/>
              <a:t> </a:t>
            </a:r>
            <a:r>
              <a:rPr lang="en-US" dirty="0"/>
              <a:t>à </a:t>
            </a:r>
            <a:r>
              <a:rPr lang="en-US" dirty="0" err="1"/>
              <a:t>leurs</a:t>
            </a:r>
            <a:r>
              <a:rPr lang="en-US" dirty="0"/>
              <a:t> </a:t>
            </a:r>
            <a:r>
              <a:rPr dirty="0" err="1"/>
              <a:t>besoins</a:t>
            </a:r>
            <a:r>
              <a:rPr dirty="0"/>
              <a:t> non satisfaits, presque tous les membres de la famille ont indiqué </a:t>
            </a:r>
            <a:r>
              <a:rPr dirty="0" err="1"/>
              <a:t>qu'ils</a:t>
            </a:r>
            <a:r>
              <a:rPr dirty="0"/>
              <a:t> </a:t>
            </a:r>
            <a:r>
              <a:rPr lang="en-US" dirty="0" err="1"/>
              <a:t>avaient</a:t>
            </a:r>
            <a:r>
              <a:rPr lang="en-US" dirty="0"/>
              <a:t> </a:t>
            </a:r>
            <a:r>
              <a:rPr lang="en-US" dirty="0" err="1"/>
              <a:t>besoin</a:t>
            </a:r>
            <a:r>
              <a:rPr lang="en-US" dirty="0"/>
              <a:t> de </a:t>
            </a:r>
            <a:r>
              <a:rPr dirty="0"/>
              <a:t>plus d'informations et de formation, certains manifestant également le souhait de pouvoir </a:t>
            </a:r>
            <a:r>
              <a:rPr dirty="0" err="1"/>
              <a:t>accompagner</a:t>
            </a:r>
            <a:r>
              <a:rPr dirty="0"/>
              <a:t> la personne présentant une altération de la perception de </a:t>
            </a:r>
            <a:r>
              <a:rPr dirty="0" err="1"/>
              <a:t>l'hypoglycémie</a:t>
            </a:r>
            <a:r>
              <a:rPr lang="en-US" dirty="0"/>
              <a:t> </a:t>
            </a:r>
            <a:r>
              <a:rPr lang="en-US" dirty="0" err="1"/>
              <a:t>lors</a:t>
            </a:r>
            <a:r>
              <a:rPr lang="en-US" dirty="0"/>
              <a:t> </a:t>
            </a:r>
            <a:r>
              <a:rPr lang="fr-FR" dirty="0"/>
              <a:t>des consultations concernant le diabète</a:t>
            </a:r>
            <a:r>
              <a:rPr dirty="0"/>
              <a:t>. </a:t>
            </a:r>
          </a:p>
          <a:p>
            <a:pPr marL="172924" indent="-172924">
              <a:lnSpc>
                <a:spcPct val="95000"/>
              </a:lnSpc>
              <a:buFont typeface="Arial" panose="020B0604020202020204" pitchFamily="34" charset="0"/>
              <a:buChar char="•"/>
            </a:pPr>
            <a:r>
              <a:rPr dirty="0"/>
              <a:t>Ils pourraient alors non seulement recevoir des directives et des conseils de professionnels de la santé, mais également calmer leur inquiétude que sous l'effet d'une mémoire défaillante, la personne présentant une altération de la perception de l'hypoglycémie sous-estime </a:t>
            </a:r>
            <a:r>
              <a:rPr dirty="0" err="1"/>
              <a:t>ses</a:t>
            </a:r>
            <a:r>
              <a:rPr dirty="0"/>
              <a:t> </a:t>
            </a:r>
            <a:r>
              <a:rPr lang="en-US" dirty="0"/>
              <a:t>crise</a:t>
            </a:r>
            <a:r>
              <a:rPr dirty="0"/>
              <a:t>s d'hypoglycémie sévère. </a:t>
            </a:r>
          </a:p>
          <a:p>
            <a:pPr marL="172924" indent="-172924">
              <a:lnSpc>
                <a:spcPct val="95000"/>
              </a:lnSpc>
              <a:buFont typeface="Arial" panose="020B0604020202020204" pitchFamily="34" charset="0"/>
              <a:buChar char="•"/>
            </a:pPr>
            <a:r>
              <a:rPr lang="en-US" dirty="0" err="1"/>
              <a:t>En</a:t>
            </a:r>
            <a:r>
              <a:rPr lang="en-US" dirty="0"/>
              <a:t> </a:t>
            </a:r>
            <a:r>
              <a:rPr lang="en-US" dirty="0" err="1"/>
              <a:t>parallèle</a:t>
            </a:r>
            <a:r>
              <a:rPr lang="en-US" dirty="0"/>
              <a:t> à </a:t>
            </a:r>
            <a:r>
              <a:rPr dirty="0"/>
              <a:t>la formation, la plupart des </a:t>
            </a:r>
            <a:r>
              <a:rPr lang="en-US" dirty="0" err="1"/>
              <a:t>personnes</a:t>
            </a:r>
            <a:r>
              <a:rPr lang="en-US" dirty="0"/>
              <a:t> </a:t>
            </a:r>
            <a:r>
              <a:rPr lang="en-US" dirty="0" err="1"/>
              <a:t>interrogées</a:t>
            </a:r>
            <a:r>
              <a:rPr lang="en-US" baseline="0" dirty="0"/>
              <a:t> </a:t>
            </a:r>
            <a:r>
              <a:rPr dirty="0" err="1"/>
              <a:t>ont</a:t>
            </a:r>
            <a:r>
              <a:rPr dirty="0"/>
              <a:t> décrit un </a:t>
            </a:r>
            <a:r>
              <a:rPr dirty="0" err="1"/>
              <a:t>besoin</a:t>
            </a:r>
            <a:r>
              <a:rPr dirty="0"/>
              <a:t> d</a:t>
            </a:r>
            <a:r>
              <a:rPr lang="en-US" dirty="0"/>
              <a:t>‘être </a:t>
            </a:r>
            <a:r>
              <a:rPr lang="en-US" dirty="0" err="1"/>
              <a:t>rassurées</a:t>
            </a:r>
            <a:r>
              <a:rPr dirty="0"/>
              <a:t>, de </a:t>
            </a:r>
            <a:r>
              <a:rPr lang="en-US" dirty="0" err="1"/>
              <a:t>recevoir</a:t>
            </a:r>
            <a:r>
              <a:rPr lang="en-US" dirty="0"/>
              <a:t> un </a:t>
            </a:r>
            <a:r>
              <a:rPr dirty="0"/>
              <a:t>retour, et </a:t>
            </a:r>
            <a:r>
              <a:rPr lang="en-US" dirty="0" err="1"/>
              <a:t>d’avoir</a:t>
            </a:r>
            <a:r>
              <a:rPr lang="en-US" dirty="0"/>
              <a:t> un </a:t>
            </a:r>
            <a:r>
              <a:rPr dirty="0" err="1"/>
              <a:t>soutien</a:t>
            </a:r>
            <a:r>
              <a:rPr dirty="0"/>
              <a:t> émotionnel de la part de patients dans la même situation pour les aider à </a:t>
            </a:r>
            <a:r>
              <a:rPr dirty="0" err="1"/>
              <a:t>surmonter</a:t>
            </a:r>
            <a:r>
              <a:rPr dirty="0"/>
              <a:t> </a:t>
            </a:r>
            <a:r>
              <a:rPr lang="en-US" dirty="0" err="1"/>
              <a:t>leur</a:t>
            </a:r>
            <a:r>
              <a:rPr lang="en-US" dirty="0"/>
              <a:t> impression </a:t>
            </a:r>
            <a:r>
              <a:rPr dirty="0" err="1"/>
              <a:t>d'isolement</a:t>
            </a:r>
            <a:r>
              <a:rPr dirty="0"/>
              <a:t>, de ressentiment et parfois de </a:t>
            </a:r>
            <a:r>
              <a:rPr dirty="0" err="1"/>
              <a:t>culpabilité</a:t>
            </a:r>
            <a:r>
              <a:rPr lang="en-US" dirty="0"/>
              <a:t>.</a:t>
            </a:r>
            <a:endParaRPr dirty="0"/>
          </a:p>
          <a:p>
            <a:pPr marL="172924" indent="-172924">
              <a:lnSpc>
                <a:spcPct val="95000"/>
              </a:lnSpc>
              <a:buFont typeface="Arial" panose="020B0604020202020204" pitchFamily="34" charset="0"/>
              <a:buChar char="•"/>
            </a:pPr>
            <a:r>
              <a:rPr dirty="0"/>
              <a:t>Il est important de s'assurer que les personnes soignantes ne sont pas oubliées et qu'elles sont tenues </a:t>
            </a:r>
            <a:r>
              <a:rPr dirty="0" err="1"/>
              <a:t>informées</a:t>
            </a:r>
            <a:r>
              <a:rPr lang="en-US" dirty="0"/>
              <a:t>.</a:t>
            </a:r>
            <a:endParaRPr dirty="0"/>
          </a:p>
          <a:p>
            <a:pPr>
              <a:lnSpc>
                <a:spcPct val="95000"/>
              </a:lnSpc>
            </a:pPr>
            <a:endParaRPr lang="fr-FR" dirty="0"/>
          </a:p>
          <a:p>
            <a:pPr>
              <a:lnSpc>
                <a:spcPct val="95000"/>
              </a:lnSpc>
            </a:pPr>
            <a:r>
              <a:rPr dirty="0"/>
              <a:t>Motifs des questions :</a:t>
            </a:r>
          </a:p>
          <a:p>
            <a:pPr>
              <a:lnSpc>
                <a:spcPct val="95000"/>
              </a:lnSpc>
            </a:pPr>
            <a:r>
              <a:rPr dirty="0"/>
              <a:t>1) Les changements cognitifs dus à l'hypoglycémie peuvent entraîner un comportement agressif et violent</a:t>
            </a:r>
            <a:r>
              <a:rPr lang="en-US" dirty="0"/>
              <a:t>.</a:t>
            </a:r>
            <a:endParaRPr dirty="0"/>
          </a:p>
          <a:p>
            <a:pPr>
              <a:lnSpc>
                <a:spcPct val="95000"/>
              </a:lnSpc>
            </a:pPr>
            <a:r>
              <a:rPr dirty="0"/>
              <a:t>2) </a:t>
            </a:r>
            <a:r>
              <a:rPr lang="en-US" dirty="0"/>
              <a:t>Les </a:t>
            </a:r>
            <a:r>
              <a:rPr dirty="0" err="1"/>
              <a:t>personnes</a:t>
            </a:r>
            <a:r>
              <a:rPr dirty="0"/>
              <a:t> </a:t>
            </a:r>
            <a:r>
              <a:rPr dirty="0" err="1"/>
              <a:t>soignantes</a:t>
            </a:r>
            <a:r>
              <a:rPr dirty="0"/>
              <a:t> </a:t>
            </a:r>
            <a:r>
              <a:rPr lang="en-US" dirty="0" err="1"/>
              <a:t>doivent</a:t>
            </a:r>
            <a:r>
              <a:rPr lang="en-US" dirty="0"/>
              <a:t> </a:t>
            </a:r>
            <a:r>
              <a:rPr dirty="0" err="1"/>
              <a:t>conna</a:t>
            </a:r>
            <a:r>
              <a:rPr lang="en-US" dirty="0" err="1"/>
              <a:t>ître</a:t>
            </a:r>
            <a:r>
              <a:rPr lang="en-US" baseline="0" dirty="0"/>
              <a:t> </a:t>
            </a:r>
            <a:r>
              <a:rPr dirty="0"/>
              <a:t>les signes et symptômes de l'hypoglycémie étant donné que le patient chez qui la perception de l'hypoglycémie est altérée peut ne pas </a:t>
            </a:r>
            <a:r>
              <a:rPr dirty="0" err="1"/>
              <a:t>reconnaître</a:t>
            </a:r>
            <a:r>
              <a:rPr dirty="0"/>
              <a:t> </a:t>
            </a:r>
            <a:r>
              <a:rPr lang="en-US" dirty="0" err="1"/>
              <a:t>une</a:t>
            </a:r>
            <a:r>
              <a:rPr lang="en-US" dirty="0"/>
              <a:t> </a:t>
            </a:r>
            <a:r>
              <a:rPr lang="en-US" dirty="0" err="1"/>
              <a:t>crise</a:t>
            </a:r>
            <a:r>
              <a:rPr lang="en-US" dirty="0"/>
              <a:t>.</a:t>
            </a:r>
            <a:endParaRPr dirty="0"/>
          </a:p>
          <a:p>
            <a:pPr>
              <a:lnSpc>
                <a:spcPct val="95000"/>
              </a:lnSpc>
            </a:pPr>
            <a:r>
              <a:rPr dirty="0"/>
              <a:t>3) Il est recommandé que les personnes </a:t>
            </a:r>
            <a:r>
              <a:rPr dirty="0" err="1"/>
              <a:t>soignantes</a:t>
            </a:r>
            <a:r>
              <a:rPr dirty="0"/>
              <a:t> </a:t>
            </a:r>
            <a:r>
              <a:rPr lang="en-US" dirty="0" err="1"/>
              <a:t>sachent</a:t>
            </a:r>
            <a:r>
              <a:rPr lang="en-US" dirty="0"/>
              <a:t> </a:t>
            </a:r>
            <a:r>
              <a:rPr lang="en-US" dirty="0" err="1"/>
              <a:t>traiter</a:t>
            </a:r>
            <a:r>
              <a:rPr lang="en-US" dirty="0"/>
              <a:t> les </a:t>
            </a:r>
            <a:r>
              <a:rPr dirty="0" err="1"/>
              <a:t>cas</a:t>
            </a:r>
            <a:r>
              <a:rPr dirty="0"/>
              <a:t> </a:t>
            </a:r>
            <a:r>
              <a:rPr dirty="0" err="1"/>
              <a:t>d'hypoglycémie</a:t>
            </a:r>
            <a:r>
              <a:rPr dirty="0"/>
              <a:t> </a:t>
            </a:r>
            <a:r>
              <a:rPr dirty="0" err="1"/>
              <a:t>sévère</a:t>
            </a:r>
            <a:r>
              <a:rPr lang="en-US" dirty="0"/>
              <a:t>.</a:t>
            </a:r>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83</a:t>
            </a:fld>
            <a:endParaRPr lang="fr-FR" dirty="0"/>
          </a:p>
        </p:txBody>
      </p:sp>
    </p:spTree>
    <p:extLst>
      <p:ext uri="{BB962C8B-B14F-4D97-AF65-F5344CB8AC3E}">
        <p14:creationId xmlns:p14="http://schemas.microsoft.com/office/powerpoint/2010/main" val="27365535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Cette diapositive est consacrée à la formation des personnes soignantes. </a:t>
            </a: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84</a:t>
            </a:fld>
            <a:endParaRPr lang="fr-FR" dirty="0"/>
          </a:p>
        </p:txBody>
      </p:sp>
    </p:spTree>
    <p:extLst>
      <p:ext uri="{BB962C8B-B14F-4D97-AF65-F5344CB8AC3E}">
        <p14:creationId xmlns:p14="http://schemas.microsoft.com/office/powerpoint/2010/main" val="3071646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5E6FD3C-18ED-4BEC-9ECA-2B9CA815A96B}" type="slidenum">
              <a:rPr lang="da-DK" smtClean="0">
                <a:solidFill>
                  <a:prstClr val="black"/>
                </a:solidFill>
              </a:rPr>
              <a:pPr/>
              <a:t>85</a:t>
            </a:fld>
            <a:endParaRPr lang="fr-FR">
              <a:solidFill>
                <a:prstClr val="black"/>
              </a:solidFill>
            </a:endParaRPr>
          </a:p>
        </p:txBody>
      </p:sp>
    </p:spTree>
    <p:extLst>
      <p:ext uri="{BB962C8B-B14F-4D97-AF65-F5344CB8AC3E}">
        <p14:creationId xmlns:p14="http://schemas.microsoft.com/office/powerpoint/2010/main" val="16159551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463550" y="698500"/>
            <a:ext cx="6208713"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Tableau 3 - Liste de contrôle du prestataire de soins pour réduire l'hypoglycémie</a:t>
            </a:r>
          </a:p>
          <a:p>
            <a:r>
              <a:rPr lang="en-US" dirty="0">
                <a:latin typeface="Calibri" charset="0"/>
              </a:rPr>
              <a:t>Cette liste de contrôle a été créée par le groupe de travail de l'ADA et de la Endocrine Society sur l'hypoglycémie. </a:t>
            </a:r>
          </a:p>
          <a:p>
            <a:endParaRPr lang="fr-FR" dirty="0">
              <a:latin typeface="Calibri" charset="0"/>
            </a:endParaRPr>
          </a:p>
          <a:p>
            <a:pPr defTabSz="922264">
              <a:defRPr/>
            </a:pPr>
            <a:r>
              <a:rPr dirty="0"/>
              <a:t>Seaquist ER, Anderson J, Childs B, et al. </a:t>
            </a:r>
            <a:r>
              <a:rPr lang="en-US" dirty="0">
                <a:hlinkClick r:id="rId3"/>
              </a:rPr>
              <a:t>Hypoglycaemia and diabetes: a report of a workgroup of the American Diabetes Association and the Endocrine Society.</a:t>
            </a:r>
            <a:r>
              <a:rPr dirty="0"/>
              <a:t> </a:t>
            </a:r>
            <a:r>
              <a:rPr lang="en-US" i="1" dirty="0"/>
              <a:t>Diabetes Care</a:t>
            </a:r>
            <a:r>
              <a:rPr dirty="0"/>
              <a:t>. 2013;36:1384-1495.</a:t>
            </a:r>
          </a:p>
          <a:p>
            <a:endParaRPr lang="fr-FR" dirty="0">
              <a:latin typeface="Calibri" charset="0"/>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9339" indent="-288207" eaLnBrk="0" hangingPunct="0">
              <a:defRPr>
                <a:solidFill>
                  <a:schemeClr val="tx1"/>
                </a:solidFill>
                <a:latin typeface="Arial" charset="0"/>
                <a:ea typeface="ＭＳ Ｐゴシック" charset="0"/>
              </a:defRPr>
            </a:lvl2pPr>
            <a:lvl3pPr marL="1152830" indent="-230566" eaLnBrk="0" hangingPunct="0">
              <a:defRPr>
                <a:solidFill>
                  <a:schemeClr val="tx1"/>
                </a:solidFill>
                <a:latin typeface="Arial" charset="0"/>
                <a:ea typeface="ＭＳ Ｐゴシック" charset="0"/>
              </a:defRPr>
            </a:lvl3pPr>
            <a:lvl4pPr marL="1613962" indent="-230566" eaLnBrk="0" hangingPunct="0">
              <a:defRPr>
                <a:solidFill>
                  <a:schemeClr val="tx1"/>
                </a:solidFill>
                <a:latin typeface="Arial" charset="0"/>
                <a:ea typeface="ＭＳ Ｐゴシック" charset="0"/>
              </a:defRPr>
            </a:lvl4pPr>
            <a:lvl5pPr marL="2075094" indent="-230566" eaLnBrk="0" hangingPunct="0">
              <a:defRPr>
                <a:solidFill>
                  <a:schemeClr val="tx1"/>
                </a:solidFill>
                <a:latin typeface="Arial" charset="0"/>
                <a:ea typeface="ＭＳ Ｐゴシック" charset="0"/>
              </a:defRPr>
            </a:lvl5pPr>
            <a:lvl6pPr marL="2536226" indent="-230566" eaLnBrk="0" fontAlgn="base" hangingPunct="0">
              <a:spcBef>
                <a:spcPct val="0"/>
              </a:spcBef>
              <a:spcAft>
                <a:spcPct val="0"/>
              </a:spcAft>
              <a:defRPr>
                <a:solidFill>
                  <a:schemeClr val="tx1"/>
                </a:solidFill>
                <a:latin typeface="Arial" charset="0"/>
                <a:ea typeface="ＭＳ Ｐゴシック" charset="0"/>
              </a:defRPr>
            </a:lvl6pPr>
            <a:lvl7pPr marL="2997357" indent="-230566" eaLnBrk="0" fontAlgn="base" hangingPunct="0">
              <a:spcBef>
                <a:spcPct val="0"/>
              </a:spcBef>
              <a:spcAft>
                <a:spcPct val="0"/>
              </a:spcAft>
              <a:defRPr>
                <a:solidFill>
                  <a:schemeClr val="tx1"/>
                </a:solidFill>
                <a:latin typeface="Arial" charset="0"/>
                <a:ea typeface="ＭＳ Ｐゴシック" charset="0"/>
              </a:defRPr>
            </a:lvl7pPr>
            <a:lvl8pPr marL="3458489" indent="-230566" eaLnBrk="0" fontAlgn="base" hangingPunct="0">
              <a:spcBef>
                <a:spcPct val="0"/>
              </a:spcBef>
              <a:spcAft>
                <a:spcPct val="0"/>
              </a:spcAft>
              <a:defRPr>
                <a:solidFill>
                  <a:schemeClr val="tx1"/>
                </a:solidFill>
                <a:latin typeface="Arial" charset="0"/>
                <a:ea typeface="ＭＳ Ｐゴシック" charset="0"/>
              </a:defRPr>
            </a:lvl8pPr>
            <a:lvl9pPr marL="3919621" indent="-230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30CBF4-0271-6D43-9361-F9B7D1EE3518}" type="slidenum">
              <a:rPr lang="en-US">
                <a:solidFill>
                  <a:prstClr val="black"/>
                </a:solidFill>
              </a:rPr>
              <a:pPr eaLnBrk="1" hangingPunct="1"/>
              <a:t>86</a:t>
            </a:fld>
            <a:endParaRPr lang="fr-FR">
              <a:solidFill>
                <a:prstClr val="black"/>
              </a:solidFill>
            </a:endParaRPr>
          </a:p>
        </p:txBody>
      </p:sp>
    </p:spTree>
    <p:extLst>
      <p:ext uri="{BB962C8B-B14F-4D97-AF65-F5344CB8AC3E}">
        <p14:creationId xmlns:p14="http://schemas.microsoft.com/office/powerpoint/2010/main" val="14154390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rPr>
              <a:t>Tableau 2 - Cette liste de contrôle a été créée par le groupe de travail de l'ADA et de l'Endocrine Society sur l'hypoglycémie. </a:t>
            </a:r>
          </a:p>
          <a:p>
            <a:endParaRPr lang="fr-FR" dirty="0">
              <a:latin typeface="Calibri" charset="0"/>
            </a:endParaRPr>
          </a:p>
          <a:p>
            <a:pPr defTabSz="922264">
              <a:defRPr/>
            </a:pPr>
            <a:r>
              <a:rPr dirty="0"/>
              <a:t>Seaquist ER, Anderson J, Childs B, et al. </a:t>
            </a:r>
            <a:r>
              <a:rPr lang="en-US" dirty="0">
                <a:hlinkClick r:id="rId3"/>
              </a:rPr>
              <a:t>Hypoglycaemia and diabetes: a report of a workgroup of the American Diabetes Association and the Endocrine Society.</a:t>
            </a:r>
            <a:r>
              <a:rPr dirty="0"/>
              <a:t> </a:t>
            </a:r>
            <a:r>
              <a:rPr lang="en-US" i="1" dirty="0"/>
              <a:t>Diabetes Care</a:t>
            </a:r>
            <a:r>
              <a:rPr dirty="0"/>
              <a:t>. 2013;36:1384-1495.</a:t>
            </a:r>
          </a:p>
          <a:p>
            <a:endParaRPr lang="fr-FR" dirty="0"/>
          </a:p>
        </p:txBody>
      </p:sp>
      <p:sp>
        <p:nvSpPr>
          <p:cNvPr id="4" name="Slide Number Placeholder 3"/>
          <p:cNvSpPr>
            <a:spLocks noGrp="1"/>
          </p:cNvSpPr>
          <p:nvPr>
            <p:ph type="sldNum" sz="quarter" idx="10"/>
          </p:nvPr>
        </p:nvSpPr>
        <p:spPr/>
        <p:txBody>
          <a:bodyPr/>
          <a:lstStyle/>
          <a:p>
            <a:fld id="{BEF14A7D-F155-41DF-B356-CD1DD01E02CB}" type="slidenum">
              <a:rPr lang="en-US" smtClean="0"/>
              <a:pPr/>
              <a:t>87</a:t>
            </a:fld>
            <a:endParaRPr lang="fr-FR"/>
          </a:p>
        </p:txBody>
      </p:sp>
    </p:spTree>
    <p:extLst>
      <p:ext uri="{BB962C8B-B14F-4D97-AF65-F5344CB8AC3E}">
        <p14:creationId xmlns:p14="http://schemas.microsoft.com/office/powerpoint/2010/main" val="35368392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dirty="0"/>
              <a:t>[ANIMATION DE LA DIAPOSITIVE]</a:t>
            </a:r>
          </a:p>
          <a:p>
            <a:endParaRPr lang="fr-FR" dirty="0"/>
          </a:p>
          <a:p>
            <a:pPr defTabSz="922264">
              <a:defRPr/>
            </a:pPr>
            <a:r>
              <a:rPr lang="en-US" dirty="0">
                <a:solidFill>
                  <a:srgbClr val="000000"/>
                </a:solidFill>
                <a:latin typeface="Open Sans"/>
              </a:rPr>
              <a:t>La méthode Gold pose la question « savez-vous quand </a:t>
            </a:r>
            <a:r>
              <a:rPr lang="en-US" dirty="0" err="1">
                <a:solidFill>
                  <a:srgbClr val="000000"/>
                </a:solidFill>
                <a:latin typeface="Open Sans"/>
              </a:rPr>
              <a:t>vos</a:t>
            </a:r>
            <a:r>
              <a:rPr lang="en-US" dirty="0">
                <a:solidFill>
                  <a:srgbClr val="000000"/>
                </a:solidFill>
                <a:latin typeface="Open Sans"/>
              </a:rPr>
              <a:t> crises d'hypoglycémie commencent ? » La personne interrogée remplit ensuite une échelle Likert à 7 niveaux, 1 représentant « je le sais toujours » et 7 représentant « je ne le sais jamais ». Un score ≥4 implique une altération de la perception de l'hypoglycémie et une augmentation du risque d'hypoglycémie sévère – multiplié par six chez les patients atteints de diabète de type 1 et par 17 chez les patients atteints de diabète de type 2 traités à l'insuline</a:t>
            </a:r>
          </a:p>
          <a:p>
            <a:pPr defTabSz="922264">
              <a:defRPr/>
            </a:pPr>
            <a:endParaRPr lang="fr-FR" dirty="0">
              <a:solidFill>
                <a:srgbClr val="000000"/>
              </a:solidFill>
              <a:latin typeface="Open Sans"/>
            </a:endParaRPr>
          </a:p>
          <a:p>
            <a:pPr defTabSz="922264">
              <a:defRPr/>
            </a:pPr>
            <a:r>
              <a:rPr dirty="0"/>
              <a:t>Gold AE et al. </a:t>
            </a:r>
            <a:r>
              <a:rPr lang="en-US" i="1" dirty="0"/>
              <a:t>Diabetes Care</a:t>
            </a:r>
            <a:r>
              <a:rPr dirty="0"/>
              <a:t> 1994 17:697–703.</a:t>
            </a:r>
          </a:p>
          <a:p>
            <a:pPr defTabSz="922264">
              <a:defRPr/>
            </a:pP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88</a:t>
            </a:fld>
            <a:endParaRPr lang="fr-FR"/>
          </a:p>
        </p:txBody>
      </p:sp>
    </p:spTree>
    <p:extLst>
      <p:ext uri="{BB962C8B-B14F-4D97-AF65-F5344CB8AC3E}">
        <p14:creationId xmlns:p14="http://schemas.microsoft.com/office/powerpoint/2010/main" val="18343421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dirty="0"/>
              <a:t>[ANIMATION DE LA DIAPOSITIVE]</a:t>
            </a:r>
          </a:p>
          <a:p>
            <a:endParaRPr lang="fr-FR" dirty="0"/>
          </a:p>
          <a:p>
            <a:pPr defTabSz="922264">
              <a:defRPr/>
            </a:pPr>
            <a:r>
              <a:rPr lang="en-US" dirty="0">
                <a:solidFill>
                  <a:srgbClr val="000000"/>
                </a:solidFill>
                <a:latin typeface="Open Sans"/>
              </a:rPr>
              <a:t>La méthode Gold pose la question « savez-vous quand </a:t>
            </a:r>
            <a:r>
              <a:rPr lang="en-US" dirty="0" err="1">
                <a:solidFill>
                  <a:srgbClr val="000000"/>
                </a:solidFill>
                <a:latin typeface="Open Sans"/>
              </a:rPr>
              <a:t>vos</a:t>
            </a:r>
            <a:r>
              <a:rPr lang="en-US" dirty="0">
                <a:solidFill>
                  <a:srgbClr val="000000"/>
                </a:solidFill>
                <a:latin typeface="Open Sans"/>
              </a:rPr>
              <a:t> crises d'hypoglycémie commencent ? » La personne interrogée remplit ensuite une échelle Likert à 7 niveaux, 1 représentant « je le sais toujours » et 7 représentant « je ne le sais jamais ». Un score ≥4 implique une altération de la perception de l'hypoglycémie et une augmentation du risque d'hypoglycémie sévère – multiplié par six chez les patients atteints de diabète de type 1 et par 17 chez les patients atteints de diabète de type 2 traités à l'insuline</a:t>
            </a:r>
          </a:p>
          <a:p>
            <a:pPr defTabSz="922264">
              <a:defRPr/>
            </a:pPr>
            <a:endParaRPr lang="fr-FR" dirty="0">
              <a:solidFill>
                <a:srgbClr val="000000"/>
              </a:solidFill>
              <a:latin typeface="Open Sans"/>
            </a:endParaRPr>
          </a:p>
          <a:p>
            <a:pPr defTabSz="922264">
              <a:defRPr/>
            </a:pPr>
            <a:r>
              <a:rPr dirty="0"/>
              <a:t>Gold AE et al. </a:t>
            </a:r>
            <a:r>
              <a:rPr lang="en-US" i="1" dirty="0"/>
              <a:t>Diabetes Care</a:t>
            </a:r>
            <a:r>
              <a:rPr dirty="0"/>
              <a:t> 1994 17:697–703.</a:t>
            </a:r>
          </a:p>
          <a:p>
            <a:pPr defTabSz="922264">
              <a:defRPr/>
            </a:pP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89</a:t>
            </a:fld>
            <a:endParaRPr lang="fr-FR"/>
          </a:p>
        </p:txBody>
      </p:sp>
    </p:spTree>
    <p:extLst>
      <p:ext uri="{BB962C8B-B14F-4D97-AF65-F5344CB8AC3E}">
        <p14:creationId xmlns:p14="http://schemas.microsoft.com/office/powerpoint/2010/main" val="3628673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Lire les points </a:t>
            </a:r>
            <a:r>
              <a:rPr dirty="0"/>
              <a:t>de l'étude de cas présentée.</a:t>
            </a:r>
          </a:p>
          <a:p>
            <a:endParaRPr lang="fr-FR" dirty="0"/>
          </a:p>
          <a:p>
            <a:r>
              <a:rPr dirty="0"/>
              <a:t>Image : copyright 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893187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dirty="0"/>
              <a:t>[ANIMATION DE LA DIAPOSITIVE]</a:t>
            </a:r>
          </a:p>
          <a:p>
            <a:endParaRPr lang="fr-FR" dirty="0"/>
          </a:p>
          <a:p>
            <a:pPr defTabSz="922264">
              <a:defRPr/>
            </a:pPr>
            <a:r>
              <a:rPr lang="en-US" dirty="0">
                <a:solidFill>
                  <a:srgbClr val="000000"/>
                </a:solidFill>
                <a:latin typeface="Open Sans"/>
              </a:rPr>
              <a:t>La méthode Gold pose la question « savez-vous quand </a:t>
            </a:r>
            <a:r>
              <a:rPr lang="en-US" dirty="0" err="1">
                <a:solidFill>
                  <a:srgbClr val="000000"/>
                </a:solidFill>
                <a:latin typeface="Open Sans"/>
              </a:rPr>
              <a:t>vos</a:t>
            </a:r>
            <a:r>
              <a:rPr lang="en-US" dirty="0">
                <a:solidFill>
                  <a:srgbClr val="000000"/>
                </a:solidFill>
                <a:latin typeface="Open Sans"/>
              </a:rPr>
              <a:t> crises d'hypoglycémie commencent ? » La personne interrogée remplit ensuite une échelle Likert à 7 niveaux, 1 représentant « je le sais toujours » et 7 représentant « je ne le sais jamais ». Un score ≥4 implique une altération de la perception de l'hypoglycémie et une augmentation du risque d'hypoglycémie sévère – multiplié par six chez les patients atteints de diabète de type 1 et par 17 chez les patients atteints de diabète de type 2 traités à l'insuline</a:t>
            </a:r>
          </a:p>
          <a:p>
            <a:pPr defTabSz="922264">
              <a:defRPr/>
            </a:pPr>
            <a:endParaRPr lang="fr-FR" dirty="0">
              <a:solidFill>
                <a:srgbClr val="000000"/>
              </a:solidFill>
              <a:latin typeface="Open Sans"/>
            </a:endParaRPr>
          </a:p>
          <a:p>
            <a:pPr defTabSz="922264">
              <a:defRPr/>
            </a:pPr>
            <a:r>
              <a:rPr dirty="0"/>
              <a:t>Gold AE et al. </a:t>
            </a:r>
            <a:r>
              <a:rPr lang="en-US" i="1" dirty="0"/>
              <a:t>Diabetes Care</a:t>
            </a:r>
            <a:r>
              <a:rPr dirty="0"/>
              <a:t> 1994 17:697–703.</a:t>
            </a:r>
          </a:p>
          <a:p>
            <a:pPr defTabSz="922264">
              <a:defRPr/>
            </a:pPr>
            <a:endParaRPr lang="fr-FR" dirty="0"/>
          </a:p>
        </p:txBody>
      </p:sp>
      <p:sp>
        <p:nvSpPr>
          <p:cNvPr id="4" name="Slide Number Placeholder 3"/>
          <p:cNvSpPr>
            <a:spLocks noGrp="1"/>
          </p:cNvSpPr>
          <p:nvPr>
            <p:ph type="sldNum" sz="quarter" idx="10"/>
          </p:nvPr>
        </p:nvSpPr>
        <p:spPr/>
        <p:txBody>
          <a:bodyPr/>
          <a:lstStyle/>
          <a:p>
            <a:fld id="{0D4F629A-EA1C-443A-9752-1441F7277F7F}" type="slidenum">
              <a:rPr lang="en-US" smtClean="0"/>
              <a:t>90</a:t>
            </a:fld>
            <a:endParaRPr lang="fr-FR"/>
          </a:p>
        </p:txBody>
      </p:sp>
    </p:spTree>
    <p:extLst>
      <p:ext uri="{BB962C8B-B14F-4D97-AF65-F5344CB8AC3E}">
        <p14:creationId xmlns:p14="http://schemas.microsoft.com/office/powerpoint/2010/main" val="401239994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Cette notation est une évaluation de l'hypoglycémie en trois questions qui est utilisée dans la base de données nationale DAFNE. Elle interroge les patients pour évaluer leur perception de l'hypoglycémie. Ils indiquent qu'ils reconnaissent habituellement qu'ils sont en hypoglycémie à une concentration de glucose dans le sang :</a:t>
            </a:r>
          </a:p>
          <a:p>
            <a:pPr marL="172924" indent="-172924">
              <a:buFont typeface="Arial" panose="020B0604020202020204" pitchFamily="34" charset="0"/>
              <a:buChar char="•"/>
            </a:pPr>
            <a:r>
              <a:rPr dirty="0"/>
              <a:t>supérieure ou égale à 3 </a:t>
            </a:r>
            <a:r>
              <a:rPr dirty="0" err="1"/>
              <a:t>mmol</a:t>
            </a:r>
            <a:r>
              <a:rPr dirty="0"/>
              <a:t>/</a:t>
            </a:r>
            <a:r>
              <a:rPr lang="en-US" dirty="0"/>
              <a:t>l</a:t>
            </a:r>
            <a:endParaRPr dirty="0"/>
          </a:p>
          <a:p>
            <a:pPr marL="172924" indent="-172924">
              <a:buFont typeface="Arial" panose="020B0604020202020204" pitchFamily="34" charset="0"/>
              <a:buChar char="•"/>
            </a:pPr>
            <a:r>
              <a:rPr dirty="0"/>
              <a:t>inférieure à 3 </a:t>
            </a:r>
            <a:r>
              <a:rPr dirty="0" err="1"/>
              <a:t>mmol</a:t>
            </a:r>
            <a:r>
              <a:rPr dirty="0"/>
              <a:t>/</a:t>
            </a:r>
            <a:r>
              <a:rPr lang="en-US" dirty="0"/>
              <a:t>l</a:t>
            </a:r>
            <a:endParaRPr dirty="0"/>
          </a:p>
          <a:p>
            <a:pPr marL="172924" indent="-172924">
              <a:buFont typeface="Arial" panose="020B0604020202020204" pitchFamily="34" charset="0"/>
              <a:buChar char="•"/>
            </a:pPr>
            <a:r>
              <a:rPr dirty="0"/>
              <a:t>pas du tout</a:t>
            </a:r>
          </a:p>
          <a:p>
            <a:endParaRPr lang="fr-FR" dirty="0"/>
          </a:p>
          <a:p>
            <a:r>
              <a:rPr dirty="0"/>
              <a:t>Les patients s'évaluant dans les catégories 2 et 3 ont été définis comme présentant une altération de la perception de l'hypoglycémie et ont signalé une moyenne de 3,6 </a:t>
            </a:r>
            <a:r>
              <a:rPr lang="en-US" dirty="0"/>
              <a:t>crises </a:t>
            </a:r>
            <a:r>
              <a:rPr dirty="0" err="1"/>
              <a:t>d'hypoglycémie</a:t>
            </a:r>
            <a:r>
              <a:rPr dirty="0"/>
              <a:t> sévère au cours de l'année précédente ; comparée à 0,87 chez les patients s'évaluant comme conscients de l'hypoglycémie à des concentrations de glucose dans le sang de 3 </a:t>
            </a:r>
            <a:r>
              <a:rPr dirty="0" err="1"/>
              <a:t>mmol</a:t>
            </a:r>
            <a:r>
              <a:rPr dirty="0"/>
              <a:t>/</a:t>
            </a:r>
            <a:r>
              <a:rPr lang="en-US" dirty="0"/>
              <a:t>l</a:t>
            </a:r>
            <a:r>
              <a:rPr dirty="0"/>
              <a:t> ou supérieures</a:t>
            </a:r>
          </a:p>
          <a:p>
            <a:endParaRPr lang="fr-FR" dirty="0"/>
          </a:p>
          <a:p>
            <a:r>
              <a:rPr dirty="0"/>
              <a:t>Hopkins D et al. </a:t>
            </a:r>
            <a:r>
              <a:rPr lang="en-CA" i="1" dirty="0"/>
              <a:t>Diabetes Care </a:t>
            </a:r>
            <a:r>
              <a:rPr dirty="0"/>
              <a:t>2012;35:1638</a:t>
            </a:r>
            <a:r>
              <a:rPr lang="en-US" altLang="zh-CN" dirty="0"/>
              <a:t>–</a:t>
            </a:r>
            <a:r>
              <a:rPr dirty="0"/>
              <a:t>42.</a:t>
            </a:r>
          </a:p>
        </p:txBody>
      </p:sp>
      <p:sp>
        <p:nvSpPr>
          <p:cNvPr id="4" name="Slide Number Placeholder 3"/>
          <p:cNvSpPr>
            <a:spLocks noGrp="1"/>
          </p:cNvSpPr>
          <p:nvPr>
            <p:ph type="sldNum" sz="quarter" idx="10"/>
          </p:nvPr>
        </p:nvSpPr>
        <p:spPr/>
        <p:txBody>
          <a:bodyPr/>
          <a:lstStyle/>
          <a:p>
            <a:fld id="{0D4F629A-EA1C-443A-9752-1441F7277F7F}" type="slidenum">
              <a:rPr lang="en-US" smtClean="0"/>
              <a:t>91</a:t>
            </a:fld>
            <a:endParaRPr lang="fr-FR"/>
          </a:p>
        </p:txBody>
      </p:sp>
    </p:spTree>
    <p:extLst>
      <p:ext uri="{BB962C8B-B14F-4D97-AF65-F5344CB8AC3E}">
        <p14:creationId xmlns:p14="http://schemas.microsoft.com/office/powerpoint/2010/main" val="10227400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Cette notation est une évaluation de l'hypoglycémie en trois questions qui est utilisée dans la base de données nationale DAFNE. Elle interroge les patients pour évaluer leur perception de l'hypoglycémie. Ils indiquent qu'ils reconnaissent habituellement qu'ils sont en hypoglycémie à une concentration de glucose dans le sang :</a:t>
            </a:r>
          </a:p>
          <a:p>
            <a:pPr marL="172924" indent="-172924">
              <a:buFont typeface="Arial" panose="020B0604020202020204" pitchFamily="34" charset="0"/>
              <a:buChar char="•"/>
            </a:pPr>
            <a:r>
              <a:rPr dirty="0"/>
              <a:t>supérieure ou égale à 3 </a:t>
            </a:r>
            <a:r>
              <a:rPr dirty="0" err="1"/>
              <a:t>mmol</a:t>
            </a:r>
            <a:r>
              <a:rPr dirty="0"/>
              <a:t>/</a:t>
            </a:r>
            <a:r>
              <a:rPr lang="en-US" dirty="0"/>
              <a:t>l</a:t>
            </a:r>
            <a:endParaRPr dirty="0"/>
          </a:p>
          <a:p>
            <a:pPr marL="172924" indent="-172924">
              <a:buFont typeface="Arial" panose="020B0604020202020204" pitchFamily="34" charset="0"/>
              <a:buChar char="•"/>
            </a:pPr>
            <a:r>
              <a:rPr dirty="0"/>
              <a:t>inférieure à 3 </a:t>
            </a:r>
            <a:r>
              <a:rPr dirty="0" err="1"/>
              <a:t>mmol</a:t>
            </a:r>
            <a:r>
              <a:rPr dirty="0"/>
              <a:t>/</a:t>
            </a:r>
            <a:r>
              <a:rPr lang="en-US" dirty="0"/>
              <a:t>l</a:t>
            </a:r>
            <a:endParaRPr dirty="0"/>
          </a:p>
          <a:p>
            <a:pPr marL="172924" indent="-172924">
              <a:buFont typeface="Arial" panose="020B0604020202020204" pitchFamily="34" charset="0"/>
              <a:buChar char="•"/>
            </a:pPr>
            <a:r>
              <a:rPr dirty="0"/>
              <a:t>pas du tout</a:t>
            </a:r>
          </a:p>
          <a:p>
            <a:endParaRPr lang="fr-FR" dirty="0"/>
          </a:p>
          <a:p>
            <a:r>
              <a:rPr dirty="0"/>
              <a:t>Les patients s'évaluant dans les catégories 2 et 3 ont été définis comme présentant une altération de la perception de l'hypoglycémie et ont signalé une moyenne de 3,6 </a:t>
            </a:r>
            <a:r>
              <a:rPr lang="en-US" dirty="0"/>
              <a:t>crises </a:t>
            </a:r>
            <a:r>
              <a:rPr dirty="0" err="1"/>
              <a:t>d'hypoglycémie</a:t>
            </a:r>
            <a:r>
              <a:rPr dirty="0"/>
              <a:t> sévère au cours de l'année précédente ; comparée à 0,87 chez les patients s'évaluant comme conscients de l'hypoglycémie à des concentrations de glucose dans le sang de 3 </a:t>
            </a:r>
            <a:r>
              <a:rPr dirty="0" err="1"/>
              <a:t>mmol</a:t>
            </a:r>
            <a:r>
              <a:rPr dirty="0"/>
              <a:t>/</a:t>
            </a:r>
            <a:r>
              <a:rPr lang="en-US" dirty="0"/>
              <a:t>l</a:t>
            </a:r>
            <a:r>
              <a:rPr dirty="0"/>
              <a:t> ou supérieures</a:t>
            </a:r>
          </a:p>
          <a:p>
            <a:endParaRPr lang="fr-FR" dirty="0"/>
          </a:p>
          <a:p>
            <a:r>
              <a:rPr dirty="0"/>
              <a:t>Hopkins D et al. </a:t>
            </a:r>
            <a:r>
              <a:rPr lang="en-CA" i="1" dirty="0"/>
              <a:t>Diabetes Care </a:t>
            </a:r>
            <a:r>
              <a:rPr dirty="0"/>
              <a:t>2012;35:1638</a:t>
            </a:r>
            <a:r>
              <a:rPr lang="en-US" altLang="zh-CN" dirty="0"/>
              <a:t>–</a:t>
            </a:r>
            <a:r>
              <a:rPr dirty="0"/>
              <a:t>42.</a:t>
            </a:r>
          </a:p>
        </p:txBody>
      </p:sp>
      <p:sp>
        <p:nvSpPr>
          <p:cNvPr id="4" name="Slide Number Placeholder 3"/>
          <p:cNvSpPr>
            <a:spLocks noGrp="1"/>
          </p:cNvSpPr>
          <p:nvPr>
            <p:ph type="sldNum" sz="quarter" idx="10"/>
          </p:nvPr>
        </p:nvSpPr>
        <p:spPr/>
        <p:txBody>
          <a:bodyPr/>
          <a:lstStyle/>
          <a:p>
            <a:fld id="{0D4F629A-EA1C-443A-9752-1441F7277F7F}" type="slidenum">
              <a:rPr lang="en-US" smtClean="0"/>
              <a:t>92</a:t>
            </a:fld>
            <a:endParaRPr lang="fr-FR"/>
          </a:p>
        </p:txBody>
      </p:sp>
    </p:spTree>
    <p:extLst>
      <p:ext uri="{BB962C8B-B14F-4D97-AF65-F5344CB8AC3E}">
        <p14:creationId xmlns:p14="http://schemas.microsoft.com/office/powerpoint/2010/main" val="42639809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dirty="0"/>
              <a:t>En 2018, l'IHSG a développé des graphiques d'évaluation des risques qui serviront d'outil de formation à la fois pour les médecins et les patients</a:t>
            </a:r>
          </a:p>
          <a:p>
            <a:pPr marL="172924" indent="-172924">
              <a:buFont typeface="Arial" panose="020B0604020202020204" pitchFamily="34" charset="0"/>
              <a:buChar char="•"/>
            </a:pPr>
            <a:endParaRPr lang="fr-FR" dirty="0"/>
          </a:p>
          <a:p>
            <a:pPr marL="172924" indent="-172924">
              <a:buFont typeface="Arial" panose="020B0604020202020204" pitchFamily="34" charset="0"/>
              <a:buChar char="•"/>
            </a:pPr>
            <a:r>
              <a:rPr dirty="0"/>
              <a:t>Cette infographie souligne les caractéristiques des patients qui présentent un risque d'hypoglycémie faible, modéré et élevé, et donne des recommandations sur la façon de gérer ou de réduire le risque d'hypoglycémie des patients</a:t>
            </a:r>
          </a:p>
          <a:p>
            <a:pPr marL="172924" indent="-172924">
              <a:buFont typeface="Arial" panose="020B0604020202020204" pitchFamily="34" charset="0"/>
              <a:buChar char="•"/>
            </a:pPr>
            <a:endParaRPr lang="fr-FR" dirty="0"/>
          </a:p>
          <a:p>
            <a:pPr marL="172924" indent="-172924">
              <a:buFont typeface="Arial" panose="020B0604020202020204" pitchFamily="34" charset="0"/>
              <a:buChar char="•"/>
            </a:pPr>
            <a:r>
              <a:rPr dirty="0"/>
              <a:t>Ces outils sont disponibles sur le site Web de </a:t>
            </a:r>
            <a:r>
              <a:rPr dirty="0" err="1"/>
              <a:t>l'IHSG</a:t>
            </a:r>
            <a:r>
              <a:rPr lang="zh-CN" altLang="en-US" dirty="0"/>
              <a:t> </a:t>
            </a:r>
            <a:r>
              <a:rPr dirty="0"/>
              <a:t>(www.ihsgonline.com) dans l'onglet Ressources</a:t>
            </a:r>
          </a:p>
        </p:txBody>
      </p:sp>
      <p:sp>
        <p:nvSpPr>
          <p:cNvPr id="4" name="Slide Number Placeholder 3"/>
          <p:cNvSpPr>
            <a:spLocks noGrp="1"/>
          </p:cNvSpPr>
          <p:nvPr>
            <p:ph type="sldNum" sz="quarter" idx="10"/>
          </p:nvPr>
        </p:nvSpPr>
        <p:spPr/>
        <p:txBody>
          <a:bodyPr/>
          <a:lstStyle/>
          <a:p>
            <a:fld id="{0D4F629A-EA1C-443A-9752-1441F7277F7F}" type="slidenum">
              <a:rPr lang="en-US" smtClean="0"/>
              <a:pPr/>
              <a:t>93</a:t>
            </a:fld>
            <a:endParaRPr lang="fr-FR"/>
          </a:p>
        </p:txBody>
      </p:sp>
    </p:spTree>
    <p:extLst>
      <p:ext uri="{BB962C8B-B14F-4D97-AF65-F5344CB8AC3E}">
        <p14:creationId xmlns:p14="http://schemas.microsoft.com/office/powerpoint/2010/main" val="411555435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D4F629A-EA1C-443A-9752-1441F7277F7F}" type="slidenum">
              <a:rPr lang="en-US" smtClean="0"/>
              <a:t>94</a:t>
            </a:fld>
            <a:endParaRPr lang="fr-FR"/>
          </a:p>
        </p:txBody>
      </p:sp>
    </p:spTree>
    <p:extLst>
      <p:ext uri="{BB962C8B-B14F-4D97-AF65-F5344CB8AC3E}">
        <p14:creationId xmlns:p14="http://schemas.microsoft.com/office/powerpoint/2010/main" val="3363218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F629A-EA1C-443A-9752-1441F7277F7F}" type="slidenum">
              <a:rPr lang="en-US" smtClean="0"/>
              <a:t>95</a:t>
            </a:fld>
            <a:endParaRPr lang="fr-FR"/>
          </a:p>
        </p:txBody>
      </p:sp>
    </p:spTree>
    <p:extLst>
      <p:ext uri="{BB962C8B-B14F-4D97-AF65-F5344CB8AC3E}">
        <p14:creationId xmlns:p14="http://schemas.microsoft.com/office/powerpoint/2010/main" val="2057599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2678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8324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304800" y="900114"/>
            <a:ext cx="4191000" cy="3620690"/>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900113"/>
            <a:ext cx="4038600" cy="3620691"/>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5">
            <a:extLst>
              <a:ext uri="{FF2B5EF4-FFF2-40B4-BE49-F238E27FC236}">
                <a16:creationId xmlns:a16="http://schemas.microsoft.com/office/drawing/2014/main" id="{E607DBC8-568E-44D7-BEF9-9A29B2C6468C}"/>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83701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895350"/>
            <a:ext cx="5111750" cy="3625454"/>
          </a:xfrm>
        </p:spPr>
        <p:txBody>
          <a:bodyPr/>
          <a:lstStyle>
            <a:lvl1pPr>
              <a:defRPr sz="1600"/>
            </a:lvl1pPr>
            <a:lvl2pPr>
              <a:defRPr sz="1400"/>
            </a:lvl2pPr>
            <a:lvl3pPr>
              <a:defRPr sz="1200"/>
            </a:lvl3pPr>
            <a:lvl4pPr>
              <a:defRPr sz="1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304802" y="895350"/>
            <a:ext cx="3160714" cy="3625454"/>
          </a:xfrm>
        </p:spPr>
        <p:txBody>
          <a:bodyPr>
            <a:normAutofit/>
          </a:bodyPr>
          <a:lstStyle>
            <a:lvl1pPr marL="0" indent="0">
              <a:buNone/>
              <a:defRPr sz="2000">
                <a:solidFill>
                  <a:srgbClr val="D22027"/>
                </a:solidFill>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8" name="Title 1"/>
          <p:cNvSpPr>
            <a:spLocks noGrp="1"/>
          </p:cNvSpPr>
          <p:nvPr>
            <p:ph type="title"/>
          </p:nvPr>
        </p:nvSpPr>
        <p:spPr>
          <a:xfrm>
            <a:off x="304800" y="133351"/>
            <a:ext cx="8229600" cy="308371"/>
          </a:xfrm>
        </p:spPr>
        <p:txBody>
          <a:bodyPr/>
          <a:lstStyle/>
          <a:p>
            <a:r>
              <a:rPr lang="en-US" dirty="0"/>
              <a:t>Click to edit Master title style</a:t>
            </a:r>
          </a:p>
        </p:txBody>
      </p:sp>
      <p:sp>
        <p:nvSpPr>
          <p:cNvPr id="5" name="Text Placeholder 5">
            <a:extLst>
              <a:ext uri="{FF2B5EF4-FFF2-40B4-BE49-F238E27FC236}">
                <a16:creationId xmlns:a16="http://schemas.microsoft.com/office/drawing/2014/main" id="{98489B13-ADB5-4C0A-87F0-3E74F06EE5E3}"/>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22364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524000" y="1733550"/>
            <a:ext cx="5867400" cy="1295400"/>
          </a:xfrm>
        </p:spPr>
        <p:txBody>
          <a:bodyPr>
            <a:noAutofit/>
          </a:bodyPr>
          <a:lstStyle>
            <a:lvl1pPr marL="0" indent="0">
              <a:buNone/>
              <a:defRPr sz="2400" b="1">
                <a:solidFill>
                  <a:schemeClr val="bg1"/>
                </a:solidFill>
              </a:defRPr>
            </a:lvl1pPr>
          </a:lstStyle>
          <a:p>
            <a:pPr lvl="0"/>
            <a:r>
              <a:rPr lang="en-US" dirty="0"/>
              <a:t>Click to add title </a:t>
            </a:r>
          </a:p>
        </p:txBody>
      </p:sp>
      <p:sp>
        <p:nvSpPr>
          <p:cNvPr id="10" name="Text Placeholder 9"/>
          <p:cNvSpPr>
            <a:spLocks noGrp="1"/>
          </p:cNvSpPr>
          <p:nvPr>
            <p:ph type="body" sz="quarter" idx="11" hasCustomPrompt="1"/>
          </p:nvPr>
        </p:nvSpPr>
        <p:spPr>
          <a:xfrm>
            <a:off x="1524000" y="3105150"/>
            <a:ext cx="5867400" cy="533400"/>
          </a:xfrm>
        </p:spPr>
        <p:txBody>
          <a:bodyPr>
            <a:noAutofit/>
          </a:bodyPr>
          <a:lstStyle>
            <a:lvl1pPr marL="0" indent="0">
              <a:buNone/>
              <a:defRPr sz="1800">
                <a:solidFill>
                  <a:schemeClr val="bg1"/>
                </a:solidFill>
              </a:defRPr>
            </a:lvl1pPr>
            <a:lvl2pPr marL="457189" indent="0">
              <a:buNone/>
              <a:defRPr/>
            </a:lvl2pPr>
            <a:lvl3pPr marL="914378" indent="0">
              <a:buNone/>
              <a:defRPr/>
            </a:lvl3pPr>
            <a:lvl4pPr marL="1371566" indent="0">
              <a:buNone/>
              <a:defRPr/>
            </a:lvl4pPr>
          </a:lstStyle>
          <a:p>
            <a:pPr lvl="0"/>
            <a:r>
              <a:rPr lang="en-US" dirty="0"/>
              <a:t>Click to edit Master text styles</a:t>
            </a:r>
          </a:p>
        </p:txBody>
      </p:sp>
    </p:spTree>
    <p:extLst>
      <p:ext uri="{BB962C8B-B14F-4D97-AF65-F5344CB8AC3E}">
        <p14:creationId xmlns:p14="http://schemas.microsoft.com/office/powerpoint/2010/main" val="365999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028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IHGS_ppt4.jpg"/>
          <p:cNvPicPr>
            <a:picLocks noChangeAspect="1"/>
          </p:cNvPicPr>
          <p:nvPr userDrawn="1"/>
        </p:nvPicPr>
        <p:blipFill>
          <a:blip r:embed="rId8"/>
          <a:stretch>
            <a:fillRect/>
          </a:stretch>
        </p:blipFill>
        <p:spPr>
          <a:xfrm>
            <a:off x="0" y="0"/>
            <a:ext cx="9220200" cy="5143500"/>
          </a:xfrm>
          <a:prstGeom prst="rect">
            <a:avLst/>
          </a:prstGeom>
        </p:spPr>
      </p:pic>
      <p:sp>
        <p:nvSpPr>
          <p:cNvPr id="2" name="Title Placeholder 1"/>
          <p:cNvSpPr>
            <a:spLocks noGrp="1"/>
          </p:cNvSpPr>
          <p:nvPr>
            <p:ph type="title"/>
          </p:nvPr>
        </p:nvSpPr>
        <p:spPr>
          <a:xfrm>
            <a:off x="304800" y="133351"/>
            <a:ext cx="8229600" cy="308371"/>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304800" y="895350"/>
            <a:ext cx="8382000" cy="37338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89774939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xStyles>
    <p:titleStyle>
      <a:lvl1pPr algn="l" defTabSz="457189" rtl="0" eaLnBrk="1" latinLnBrk="0" hangingPunct="1">
        <a:spcBef>
          <a:spcPct val="0"/>
        </a:spcBef>
        <a:buNone/>
        <a:defRPr sz="2000" b="1" kern="1200">
          <a:solidFill>
            <a:schemeClr val="bg1"/>
          </a:solidFill>
          <a:latin typeface="Calibri"/>
          <a:ea typeface="+mj-ea"/>
          <a:cs typeface="Calibri"/>
        </a:defRPr>
      </a:lvl1pPr>
    </p:titleStyle>
    <p:bodyStyle>
      <a:lvl1pPr marL="342892" indent="-342892" algn="l" defTabSz="457189" rtl="0" eaLnBrk="1" latinLnBrk="0" hangingPunct="1">
        <a:spcBef>
          <a:spcPct val="20000"/>
        </a:spcBef>
        <a:buClr>
          <a:srgbClr val="D22027"/>
        </a:buClr>
        <a:buFont typeface="Arial"/>
        <a:buChar char="•"/>
        <a:defRPr sz="1600" kern="1200">
          <a:solidFill>
            <a:srgbClr val="4D4D4F"/>
          </a:solidFill>
          <a:latin typeface="Calibri"/>
          <a:ea typeface="+mn-ea"/>
          <a:cs typeface="Calibri"/>
        </a:defRPr>
      </a:lvl1pPr>
      <a:lvl2pPr marL="742931" indent="-285743" algn="l" defTabSz="457189" rtl="0" eaLnBrk="1" latinLnBrk="0" hangingPunct="1">
        <a:spcBef>
          <a:spcPct val="20000"/>
        </a:spcBef>
        <a:buClr>
          <a:srgbClr val="D22027"/>
        </a:buClr>
        <a:buFont typeface="Arial"/>
        <a:buChar char="•"/>
        <a:defRPr sz="1400" kern="1200">
          <a:solidFill>
            <a:srgbClr val="4D4D4F"/>
          </a:solidFill>
          <a:latin typeface="Calibri"/>
          <a:ea typeface="+mn-ea"/>
          <a:cs typeface="Calibri"/>
        </a:defRPr>
      </a:lvl2pPr>
      <a:lvl3pPr marL="1142972" indent="-228594" algn="l" defTabSz="457189" rtl="0" eaLnBrk="1" latinLnBrk="0" hangingPunct="1">
        <a:spcBef>
          <a:spcPct val="20000"/>
        </a:spcBef>
        <a:buClr>
          <a:srgbClr val="D22027"/>
        </a:buClr>
        <a:buFont typeface="Arial"/>
        <a:buChar char="•"/>
        <a:defRPr sz="1200" kern="1200">
          <a:solidFill>
            <a:srgbClr val="4D4D4F"/>
          </a:solidFill>
          <a:latin typeface="Calibri"/>
          <a:ea typeface="+mn-ea"/>
          <a:cs typeface="Calibri"/>
        </a:defRPr>
      </a:lvl3pPr>
      <a:lvl4pPr marL="1600160" indent="-228594" algn="l" defTabSz="457189" rtl="0" eaLnBrk="1" latinLnBrk="0" hangingPunct="1">
        <a:spcBef>
          <a:spcPct val="20000"/>
        </a:spcBef>
        <a:buClr>
          <a:srgbClr val="D22027"/>
        </a:buClr>
        <a:buFont typeface="Arial"/>
        <a:buChar char="•"/>
        <a:defRPr sz="1000" kern="1200">
          <a:solidFill>
            <a:srgbClr val="4D4D4F"/>
          </a:solidFill>
          <a:latin typeface="Calibri"/>
          <a:ea typeface="+mn-ea"/>
          <a:cs typeface="Calibri"/>
        </a:defRPr>
      </a:lvl4pPr>
      <a:lvl5pPr marL="2057348" indent="-228594" algn="l" defTabSz="457189" rtl="0" eaLnBrk="1" latinLnBrk="0" hangingPunct="1">
        <a:spcBef>
          <a:spcPct val="20000"/>
        </a:spcBef>
        <a:buFont typeface="Arial"/>
        <a:buNone/>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F411BCE-43AF-439D-BB7C-A4B59B4993BF}"/>
              </a:ext>
            </a:extLst>
          </p:cNvPr>
          <p:cNvSpPr>
            <a:spLocks noGrp="1"/>
          </p:cNvSpPr>
          <p:nvPr>
            <p:ph type="body" sz="quarter" idx="10"/>
          </p:nvPr>
        </p:nvSpPr>
        <p:spPr/>
        <p:txBody>
          <a:bodyPr/>
          <a:lstStyle/>
          <a:p>
            <a:endParaRPr lang="en-US"/>
          </a:p>
        </p:txBody>
      </p:sp>
      <p:sp>
        <p:nvSpPr>
          <p:cNvPr id="7" name="Text Placeholder 6">
            <a:extLst>
              <a:ext uri="{FF2B5EF4-FFF2-40B4-BE49-F238E27FC236}">
                <a16:creationId xmlns:a16="http://schemas.microsoft.com/office/drawing/2014/main" id="{4351BA04-FCB7-4120-AE25-5A09624453AB}"/>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B71FC1C3-40D6-4F5F-80F8-3E6A7EE90CD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88122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A2EA88-22F9-4A73-866A-6EA4F52BBC45}"/>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CCC105B3-72AC-4404-8EAF-9C16B86C85C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87204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392BA0-F0E2-4D46-9641-63B0C557119B}"/>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9EFB53C7-3DF0-4DEC-AB62-D84854EC489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86926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888667-88E3-4072-AF7B-7747C20E7B00}"/>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474622CC-5576-4CAA-A747-3EE85A0C4658}"/>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C91CA344-E380-44BD-8906-CB68BEE46A6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6979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EB219E0-839A-49D7-9A22-9FFB9D796151}"/>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3FF4C953-6976-4D53-9A0C-14DC05470571}"/>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75F06EE5-3FE8-4C6A-8F54-0198421E633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21413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347F3B-DF5A-439A-9C24-12F7ED31A103}"/>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58A8F1F8-2F12-410B-BACF-EF16CA5334D4}"/>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9CD17535-B536-4CE9-8AF1-18683AD1E37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92938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3AFE38-6CD2-4635-8B55-13627717E62A}"/>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CF5C276E-0D98-4139-971D-FA2DE2B425D4}"/>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DB2AD330-EA4D-4130-9200-C0EB4E2D375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067629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FCED45-608F-4E43-ACDD-89FC3C107552}"/>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CBB54F6E-E6A4-458F-A00F-DAACA4AD33DA}"/>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C5F128FD-A98A-48A0-B36F-2F40FAC16E5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686430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B02C4E-37D6-4634-BD0C-EC4913697D38}"/>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9DAB9DB8-860B-4648-8F39-D8E9DCCC7CE9}"/>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754314C1-8F8C-42B8-9042-F16DF798348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598581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2A93CE-0141-48D4-A590-0330B8A973C1}"/>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2E368755-7F62-45A0-9231-DD3AE4E342D3}"/>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9C4060E0-9190-47A0-9455-D7B1FE4CB99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174769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41D68B-D9AF-44D7-946A-4ACB05A57BB3}"/>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6C870F49-2D07-46A3-AB7A-58A82B6E634F}"/>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B6A1D502-BD4D-4E96-A409-7866B49EE63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30298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7900AFC7-7E6C-498B-AD8E-05A8B325DDCF}"/>
              </a:ext>
            </a:extLst>
          </p:cNvPr>
          <p:cNvSpPr>
            <a:spLocks noGrp="1"/>
          </p:cNvSpPr>
          <p:nvPr>
            <p:ph type="title"/>
          </p:nvPr>
        </p:nvSpPr>
        <p:spPr/>
        <p:txBody>
          <a:bodyPr/>
          <a:lstStyle/>
          <a:p>
            <a:endParaRPr lang="en-US"/>
          </a:p>
        </p:txBody>
      </p:sp>
      <p:pic>
        <p:nvPicPr>
          <p:cNvPr id="15" name="Picture 14">
            <a:extLst>
              <a:ext uri="{FF2B5EF4-FFF2-40B4-BE49-F238E27FC236}">
                <a16:creationId xmlns:a16="http://schemas.microsoft.com/office/drawing/2014/main" id="{61105CC2-DAC1-498A-A29E-8B4A063C157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02388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096CC25-C216-483E-8A81-D5891EE0B189}"/>
              </a:ext>
            </a:extLst>
          </p:cNvPr>
          <p:cNvSpPr>
            <a:spLocks noGrp="1"/>
          </p:cNvSpPr>
          <p:nvPr>
            <p:ph type="title"/>
          </p:nvPr>
        </p:nvSpPr>
        <p:spPr/>
        <p:txBody>
          <a:bodyPr/>
          <a:lstStyle/>
          <a:p>
            <a:endParaRPr lang="en-US"/>
          </a:p>
        </p:txBody>
      </p:sp>
      <p:pic>
        <p:nvPicPr>
          <p:cNvPr id="22" name="Picture 21">
            <a:extLst>
              <a:ext uri="{FF2B5EF4-FFF2-40B4-BE49-F238E27FC236}">
                <a16:creationId xmlns:a16="http://schemas.microsoft.com/office/drawing/2014/main" id="{9B7B3CEF-491C-4F0F-993B-D59D7AF40DB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19079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B92AE6-E8D2-43CF-9A57-60A754CBC24B}"/>
              </a:ext>
            </a:extLst>
          </p:cNvPr>
          <p:cNvSpPr>
            <a:spLocks noGrp="1"/>
          </p:cNvSpPr>
          <p:nvPr>
            <p:ph type="title"/>
          </p:nvPr>
        </p:nvSpPr>
        <p:spPr/>
        <p:txBody>
          <a:bodyPr/>
          <a:lstStyle/>
          <a:p>
            <a:endParaRPr lang="en-US"/>
          </a:p>
        </p:txBody>
      </p:sp>
      <p:pic>
        <p:nvPicPr>
          <p:cNvPr id="13" name="Picture 12">
            <a:extLst>
              <a:ext uri="{FF2B5EF4-FFF2-40B4-BE49-F238E27FC236}">
                <a16:creationId xmlns:a16="http://schemas.microsoft.com/office/drawing/2014/main" id="{78B2C626-0ADE-4F30-82CC-15E2EBD0E9D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83894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3D2B6D7-3275-49BA-9E2F-C94D4E2A1276}"/>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27C5B827-6C43-48D6-A3A0-8EBDFB6641D2}"/>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1C3823D7-355A-4198-B415-EFF18A68D0D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28987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0EF5440-B0AB-4F13-83BC-2C3BB95ADFFD}"/>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9F8EA3ED-3062-4F56-9A4A-17CD28CA7E83}"/>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F9269983-7A4D-47A5-ACE3-8EF4B7CBE16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903473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07F28B-6C2F-4AFC-A0F6-D4040A25D421}"/>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F1729906-951C-4844-8DF1-48036858983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13833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B0237A04-2B57-4BFC-9D01-662A3B649601}"/>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82392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F3100F-074E-45D3-BECF-1909BB612BA1}"/>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5B013375-AC41-4E46-9482-6DBC11D71F9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88223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E42913-ADDF-408B-A19D-146F5DCAA581}"/>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2BF1AB58-2DB2-4B3A-A861-D7E7C672FEDD}"/>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E334EE10-26AE-424D-B0B7-585FAF3F3EE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9038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E3C3B1-03F4-45B0-8A73-8C1E14143807}"/>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E09B4F95-8988-4559-9851-174A7C48D63C}"/>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3BEB9E65-0099-481A-BDBD-37BD7CB7CAF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0337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4081573-5FAF-4CEF-94B8-95325CBAC8F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396E434A-C6DC-4438-920E-53977585EB5D}"/>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26876507-16A5-475A-A9F6-7E5C47579EF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5468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0056E8C7-B1F2-4477-8B0C-B6B958D0C01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317955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A17EABC-E595-4EA4-923C-4127F46B3239}"/>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5F610CE8-E878-4C71-AB92-8366FD889099}"/>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1DF06763-0326-465B-A7A8-2E25643DCE2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71742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3C80750-C979-46FE-9BCF-C36B21733A42}"/>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19BE93EB-3383-4FB8-9D5E-30F3E32F7797}"/>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FD164301-0367-4B4C-BFF4-0CB641CC8CC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375617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CBDD6AB-C845-477A-9433-4B0CC35D87D0}"/>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44713E62-6392-4714-856D-8E51FAE594BB}"/>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498914ED-FA6E-4B46-A650-41249B812A1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479224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E91BF-D1D1-44C7-B38E-854374982657}"/>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D62ED6B2-227A-47EE-A37E-F8EF7CD1715C}"/>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7A81E4CF-9B36-4849-8A15-00D6851376D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1379039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B238729-F1EE-4F97-8B7E-35E7EDCF893A}"/>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312C5232-4F23-41F3-AA33-617B10A5A9C3}"/>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144831B9-12F1-42C9-BC18-EE960663739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442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019D14D-3E37-4690-9689-EB137C44E71D}"/>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DAD693BB-DDCB-49B7-BB3A-8764DC31E264}"/>
              </a:ext>
            </a:extLst>
          </p:cNvPr>
          <p:cNvSpPr>
            <a:spLocks noGrp="1"/>
          </p:cNvSpPr>
          <p:nvPr>
            <p:ph type="body" sz="quarter" idx="10"/>
          </p:nvPr>
        </p:nvSpPr>
        <p:spPr/>
        <p:txBody>
          <a:bodyPr/>
          <a:lstStyle/>
          <a:p>
            <a:endParaRPr lang="en-US"/>
          </a:p>
        </p:txBody>
      </p:sp>
      <p:pic>
        <p:nvPicPr>
          <p:cNvPr id="15" name="Picture 14">
            <a:extLst>
              <a:ext uri="{FF2B5EF4-FFF2-40B4-BE49-F238E27FC236}">
                <a16:creationId xmlns:a16="http://schemas.microsoft.com/office/drawing/2014/main" id="{93DF5DDA-335C-4DCE-A406-5715C25B9E0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58728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05365E3-3B71-43A5-88FD-6370E78C910D}"/>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5AC3BA33-AF59-483F-BA36-B9B3887D955D}"/>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E1E6BDC5-1AD1-4204-AC83-B653C6093C5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03381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10365A-9FD1-4810-A737-AA80A734D09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DC75F4F0-E0D8-4351-9EA9-BBAC002BBAF9}"/>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A46DC078-EA28-4514-870B-EA4AEB27D79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74680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9CA061-64A7-412D-B7B5-FB2216530B89}"/>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8A2758E4-C1B1-48DE-881A-7DA999706812}"/>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7A511FDB-5408-499B-92F4-C99E905ACC4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56157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D1E523-097B-4BDA-8398-E7E8A0F1B6DB}"/>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FC0F3650-B397-428A-8720-AF4C154D14FC}"/>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B7A2C792-F864-46E0-800F-D329BB24171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48944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E2E9979-A23C-4AAD-AB9B-3AF86761866A}"/>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ED7B4CD6-0947-461F-9722-9F5078917CB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765126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B504A16-DF3C-4B54-82A7-4B147BE56AC9}"/>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3BBA0187-6566-4A36-ADFA-838F2277FF46}"/>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A43CC47A-99D0-44EF-9A97-0F06D0D33D7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2197294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1C6DBC-603D-4EFA-BCD3-F2F85C1D6D55}"/>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AA80ED0D-DAFD-476A-B5B5-C6AE91F22842}"/>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742860A4-8D71-47AF-B682-E3E0A6878CA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587992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97D407-2F26-4AA3-8498-1F029E9E7807}"/>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61665B37-0B7E-4AA4-8381-626B1539311A}"/>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08C81057-33F9-455E-B59E-52EB46C1330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63854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C98A14F4-E151-4634-982E-22EC61584A6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307134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A546F2-7DAF-4531-89EB-9B9BCFCDD6B1}"/>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628E833-4D3B-44C1-9B35-D0B8A6696C8A}"/>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8890A573-C4D9-4208-A89A-CA5BA493047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868513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A0B260-2ABB-45A6-93BF-B1900034885E}"/>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95ACC9DC-05C4-4AA0-B5EC-50DEFE1899D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69300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1C9EFD30-1B98-4E19-9A9F-7CA3FBA8388C}"/>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3578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D5DB7-2E80-4057-A362-34801C4DD617}"/>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CC90B0CA-8912-4DEC-8135-D5AA9D49A0E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515541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C5E462D-BBE1-4F17-A618-CFF2AE58F74B}"/>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902EE478-6261-458C-AA02-05664D4A2FED}"/>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BDF964E0-1F78-4617-833A-29958C5CA3D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719547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9A7E24-91EC-4B32-967F-E06C04BC93F0}"/>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87DA3C8E-CCF4-47C0-8C99-86E7D727A92B}"/>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377A0FBC-0543-4E5C-BA45-BE5835036DB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9698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6FC922E-4E83-43C3-96CC-2CB4FF836FF0}"/>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55321F4D-7BFC-4C5E-8B6C-62C708D72BE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5237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F34CF769-DA5D-40AB-A9C5-259130BD8A7F}"/>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49431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2042636-D1B2-4313-9911-AC0578DCC525}"/>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997D3D58-BA08-4038-8E33-82933C151A09}"/>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889FAD1F-2738-4610-BD24-1F16FFC3293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5583731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CED041-3DB9-449C-9FBC-3948C0148772}"/>
              </a:ext>
            </a:extLst>
          </p:cNvPr>
          <p:cNvSpPr>
            <a:spLocks noGrp="1"/>
          </p:cNvSpPr>
          <p:nvPr>
            <p:ph type="title"/>
          </p:nvPr>
        </p:nvSpPr>
        <p:spPr/>
        <p:txBody>
          <a:bodyPr/>
          <a:lstStyle/>
          <a:p>
            <a:endParaRPr lang="en-US"/>
          </a:p>
        </p:txBody>
      </p:sp>
      <p:pic>
        <p:nvPicPr>
          <p:cNvPr id="23" name="Picture 22">
            <a:extLst>
              <a:ext uri="{FF2B5EF4-FFF2-40B4-BE49-F238E27FC236}">
                <a16:creationId xmlns:a16="http://schemas.microsoft.com/office/drawing/2014/main" id="{EB52CB0F-1D28-497A-82D6-102A3938EA4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062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C095D2-428B-4939-93B5-D738D9917356}"/>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id="{5DE55EAE-42F2-4FD7-A50C-821767158E3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472667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66B94C-3C9F-49EE-86BF-CE5E89F3F2CB}"/>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A1ABAA0F-0DD0-424C-8AC5-109E59F7E103}"/>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572AF4F8-C118-4F02-8EA7-ED5852E7E53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56943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9BFB56B3-5731-4A1A-9907-5FCE4201A257}"/>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62F268F3-5F60-41A2-9967-4A3E645B03D6}"/>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2EED04E7-8033-4A10-B7ED-017538C479F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12265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244992-288C-46EE-8E93-F6CC21B78F5A}"/>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CC45339B-6C57-4EE4-92A6-6E665F7A2C0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07819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7A7C48-CD6D-4850-80D6-E8CDA374638C}"/>
              </a:ext>
            </a:extLst>
          </p:cNvPr>
          <p:cNvSpPr>
            <a:spLocks noGrp="1"/>
          </p:cNvSpPr>
          <p:nvPr>
            <p:ph type="title"/>
          </p:nvPr>
        </p:nvSpPr>
        <p:spPr/>
        <p:txBody>
          <a:bodyPr/>
          <a:lstStyle/>
          <a:p>
            <a:endParaRPr lang="en-US"/>
          </a:p>
        </p:txBody>
      </p:sp>
      <p:pic>
        <p:nvPicPr>
          <p:cNvPr id="21" name="Picture 20">
            <a:extLst>
              <a:ext uri="{FF2B5EF4-FFF2-40B4-BE49-F238E27FC236}">
                <a16:creationId xmlns:a16="http://schemas.microsoft.com/office/drawing/2014/main" id="{E059CB23-28FD-4A27-8E23-BD9CC2333BD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391268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12E26A-E46A-4605-ACDB-0EC177E1F193}"/>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F707B7A1-A388-4BC7-B2F6-0D5DD773283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635158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D98CA0-91C0-457C-963C-D144B96D742A}"/>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DF7F2409-61FD-4C4C-8B85-22B04E2B36B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8649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0036AA-CEB6-483A-95A6-818EBC939D86}"/>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id="{A1A57736-63E7-479F-B0F0-ABAFB2D51A2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622464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8414912-B51B-4A2D-97C7-E6D604B76E95}"/>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25C626FB-D82C-4802-9D2D-9937FD74B688}"/>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7E1A4222-8736-40D0-8307-FD500291CD3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917198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F021796D-92D8-4E3D-ACE2-B90880960BB9}"/>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21555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12C5968B-CDCC-4A5C-8077-AFEA4FBBB268}"/>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9386333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435C9E1-1755-4EB7-8A8A-54E0F83AF763}"/>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08F4BE6C-80DD-4227-A141-D8B0CBB5D14A}"/>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098CDC3C-BA23-4851-AE60-9FD9DBE34FE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9168117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D941BC-FCE4-4FAF-ABBD-93F97170C317}"/>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FFD39289-CAF0-4BA3-A75E-246A2C3784F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304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FCFFEB-C895-4660-981F-9E1D0438EFA2}"/>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79537B29-C628-426F-B0B5-874F8A6FAEED}"/>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F442C92C-ACA0-4837-BA71-15808CFB845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84515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86B7E690-5F08-43FC-8B1C-6D09F5034E41}"/>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2818471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6C68867-914F-4C62-8746-C07B809AC495}"/>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A588BA78-D961-484C-9A4B-B8A15950F4E4}"/>
              </a:ext>
            </a:extLst>
          </p:cNvPr>
          <p:cNvSpPr>
            <a:spLocks noGrp="1"/>
          </p:cNvSpPr>
          <p:nvPr>
            <p:ph type="body" sz="quarter" idx="10"/>
          </p:nvPr>
        </p:nvSpPr>
        <p:spPr/>
        <p:txBody>
          <a:bodyPr/>
          <a:lstStyle/>
          <a:p>
            <a:endParaRPr lang="en-US"/>
          </a:p>
        </p:txBody>
      </p:sp>
      <p:pic>
        <p:nvPicPr>
          <p:cNvPr id="20" name="Picture 19">
            <a:extLst>
              <a:ext uri="{FF2B5EF4-FFF2-40B4-BE49-F238E27FC236}">
                <a16:creationId xmlns:a16="http://schemas.microsoft.com/office/drawing/2014/main" id="{0E88C51E-A92E-4597-BF31-AFCAA695427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7701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BBF34E-82BA-47EC-B528-7E68F828A3E4}"/>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AD28F00E-CC8E-4680-A9F3-54BBBE170FDE}"/>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0CA6DD2E-6E8C-4E86-9256-0D9FCB92DEE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147442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2D174A1-0547-4869-A003-78F8E991B821}"/>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1E56E43D-39E5-422E-ADC6-847FAE0FDD01}"/>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5199844A-2CC2-474F-9465-B7E3CA85353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8143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4F0D5C8F-06BF-47A4-8EAA-B2856F439836}"/>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8778267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310EAB-84A6-49C1-A007-F8D693055E77}"/>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0EFB5891-8150-4E46-8FE3-3A1BAA1006A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577925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8D9C6E-ADDE-4BD4-A56F-CDA28DFE92A6}"/>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8FAB6276-5A14-4ED4-8017-E8810AFE2D33}"/>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271CA91F-832C-4348-9AAF-F655B4FA06F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527220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6A4DF8E-6B47-48D6-8E2B-1813A5B35C9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000453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D58EF2E8-A1AC-41CF-9A66-A53F7049EC54}"/>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3863091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3F3AF301-30A4-4986-B0A6-6506449649F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4478288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2545992E-6AD9-4AA7-ABE7-D95AA34EFF14}"/>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5199025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BDA45-6448-4185-9E61-20D532B6A6E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6A1768F8-E30D-4E6B-9E69-962F9109BCF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5470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5ACF63-41B4-4531-9339-09115F4DB02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488EA56E-8C99-4D52-A356-176F5FEC75F2}"/>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A1490A67-D080-4E15-91A1-B2DC65F7FCD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377219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3C210B15-3511-4C74-949A-30EA1EABE509}"/>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4595382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9D303618-FE36-4B2A-9EE8-450476DAF5E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464175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67066F-8CC0-404D-BE2B-616BA94FBE0C}"/>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1E210A46-EA19-4C95-BE49-AA609492E08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305671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DDC9546E-BC9D-4A04-B364-9D7F6657DD1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6004537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9AA48D-ABBB-4811-AC4A-31DCDB8DC894}"/>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0F179E39-E486-49C0-B948-F1A7AFF8C6D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21609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A250CD8E-9FAD-4487-AB6C-14B75E71FE28}"/>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724343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CF38F9-2A89-4E38-8EA8-254FED9EBDAA}"/>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219FB30E-5749-4C7D-A356-FDF0AFD8C82F}"/>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375DE0D8-9840-422F-AD82-1141040260F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4391034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7E78194-BEB0-4F00-8B15-492D530B5963}"/>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840541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0C7ABA2-DABE-4480-98BA-3032475E5B61}"/>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43537A88-5957-4108-A1E2-8793BBA8D86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7829835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68AE01-93F8-4CC5-A3CB-319E2D6B34B0}"/>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70F3395A-C7F9-4102-A21B-2D8A68586E44}"/>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0755CC45-710F-4DA2-86DD-3462A911E7D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328709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C32045-AF2A-4456-BD14-41B74417FF8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76D63443-FB9C-4543-A2B2-F3A047A1D560}"/>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EA8D244C-0386-4027-9255-EBE3CCEED4D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6811593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58210F-B28E-4CD9-95EA-897E3B089147}"/>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C9AB47C2-5B0A-4798-9F14-ED891F041867}"/>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876D0A41-980A-4B20-90B6-EDDB17D6460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308236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CE993A0-C47F-49FB-BBD0-6D55F72DF18E}"/>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518E24BD-D3E4-4DBD-81A8-B28E51A2895E}"/>
              </a:ext>
            </a:extLst>
          </p:cNvPr>
          <p:cNvSpPr>
            <a:spLocks noGrp="1"/>
          </p:cNvSpPr>
          <p:nvPr>
            <p:ph type="body" sz="quarter" idx="10"/>
          </p:nvPr>
        </p:nvSpPr>
        <p:spPr/>
        <p:txBody>
          <a:bodyPr/>
          <a:lstStyle/>
          <a:p>
            <a:endParaRPr lang="en-US"/>
          </a:p>
        </p:txBody>
      </p:sp>
      <p:pic>
        <p:nvPicPr>
          <p:cNvPr id="21" name="Picture 20">
            <a:extLst>
              <a:ext uri="{FF2B5EF4-FFF2-40B4-BE49-F238E27FC236}">
                <a16:creationId xmlns:a16="http://schemas.microsoft.com/office/drawing/2014/main" id="{F9509357-AF3F-47E5-9740-D90361CB2D5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3047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25936B42-EE79-45DE-9ACD-E0103FED751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182087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DFCD6FE-3AD7-47DC-84F9-1A42FEC1913A}"/>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0B66A473-004C-4164-BF30-5F33815728F7}"/>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E237BCF0-B497-4852-A79B-1788B40D095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8437468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CBF72A3-5C60-4B87-8EA0-22FB0B9627CE}"/>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EB275A84-35D6-43B7-AB63-0F9D6457F683}"/>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C6FF53FA-0FE4-49D7-9D8C-6DCAE3950D56}"/>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5467583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B162E3-FA9C-4C84-BE93-F032A9B8431A}"/>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E91D67CC-8334-4C04-85D2-076A3B983B53}"/>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26FEAE2F-9264-4313-BBE7-3206A00329F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0533534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BD45A2E-0E9D-422D-A9C5-98A11E3DE903}"/>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91B70220-FCCD-4968-92B2-AACED256A22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12001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1E50CD26-F639-4B33-8C93-8E6F219DC741}"/>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5729874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8EE2EC-35DD-4ECF-BB05-96FF411410B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726947194"/>
      </p:ext>
    </p:extLst>
  </p:cSld>
  <p:clrMapOvr>
    <a:masterClrMapping/>
  </p:clrMapOvr>
</p:sld>
</file>

<file path=ppt/theme/theme1.xml><?xml version="1.0" encoding="utf-8"?>
<a:theme xmlns:a="http://schemas.openxmlformats.org/drawingml/2006/main" name="2_Office Theme">
  <a:themeElements>
    <a:clrScheme name="IHSG">
      <a:dk1>
        <a:sysClr val="windowText" lastClr="000000"/>
      </a:dk1>
      <a:lt1>
        <a:sysClr val="window" lastClr="FFFFFF"/>
      </a:lt1>
      <a:dk2>
        <a:srgbClr val="4D4D4F"/>
      </a:dk2>
      <a:lt2>
        <a:srgbClr val="EEECE1"/>
      </a:lt2>
      <a:accent1>
        <a:srgbClr val="D22027"/>
      </a:accent1>
      <a:accent2>
        <a:srgbClr val="ADADA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9053</Words>
  <Application>Microsoft Office PowerPoint</Application>
  <PresentationFormat>On-screen Show (16:9)</PresentationFormat>
  <Paragraphs>567</Paragraphs>
  <Slides>95</Slides>
  <Notes>95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95</vt:i4>
      </vt:variant>
    </vt:vector>
  </HeadingPairs>
  <TitlesOfParts>
    <vt:vector size="101" baseType="lpstr">
      <vt:lpstr>Arial</vt:lpstr>
      <vt:lpstr>Calibri</vt:lpstr>
      <vt:lpstr>Helvetica</vt:lpstr>
      <vt:lpstr>Open Sans</vt:lpstr>
      <vt:lpstr>Times New Roman</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Rasmussen</dc:creator>
  <cp:lastModifiedBy>Matthew Rasmussen</cp:lastModifiedBy>
  <cp:revision>1</cp:revision>
  <dcterms:created xsi:type="dcterms:W3CDTF">2019-08-02T15:47:09Z</dcterms:created>
  <dcterms:modified xsi:type="dcterms:W3CDTF">2019-08-02T15:47:41Z</dcterms:modified>
</cp:coreProperties>
</file>