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1"/>
    <p:sldMasterId id="2147483874" r:id="rId2"/>
  </p:sldMasterIdLst>
  <p:notesMasterIdLst>
    <p:notesMasterId r:id="rId98"/>
  </p:notesMasterIdLst>
  <p:handoutMasterIdLst>
    <p:handoutMasterId r:id="rId99"/>
  </p:handoutMasterIdLst>
  <p:sldIdLst>
    <p:sldId id="263" r:id="rId3"/>
    <p:sldId id="264" r:id="rId4"/>
    <p:sldId id="265" r:id="rId5"/>
    <p:sldId id="266" r:id="rId6"/>
    <p:sldId id="267" r:id="rId7"/>
    <p:sldId id="343" r:id="rId8"/>
    <p:sldId id="269" r:id="rId9"/>
    <p:sldId id="270" r:id="rId10"/>
    <p:sldId id="271" r:id="rId11"/>
    <p:sldId id="272" r:id="rId12"/>
    <p:sldId id="273" r:id="rId13"/>
    <p:sldId id="274" r:id="rId14"/>
    <p:sldId id="1424" r:id="rId15"/>
    <p:sldId id="1422" r:id="rId16"/>
    <p:sldId id="1425" r:id="rId17"/>
    <p:sldId id="1426" r:id="rId18"/>
    <p:sldId id="1427" r:id="rId19"/>
    <p:sldId id="1428" r:id="rId20"/>
    <p:sldId id="275" r:id="rId21"/>
    <p:sldId id="276" r:id="rId22"/>
    <p:sldId id="277" r:id="rId23"/>
    <p:sldId id="278" r:id="rId24"/>
    <p:sldId id="279" r:id="rId25"/>
    <p:sldId id="280" r:id="rId26"/>
    <p:sldId id="281" r:id="rId27"/>
    <p:sldId id="282" r:id="rId28"/>
    <p:sldId id="352" r:id="rId29"/>
    <p:sldId id="353" r:id="rId30"/>
    <p:sldId id="284" r:id="rId31"/>
    <p:sldId id="285" r:id="rId32"/>
    <p:sldId id="1429" r:id="rId33"/>
    <p:sldId id="1430" r:id="rId34"/>
    <p:sldId id="1431" r:id="rId35"/>
    <p:sldId id="1432" r:id="rId36"/>
    <p:sldId id="286" r:id="rId37"/>
    <p:sldId id="287" r:id="rId38"/>
    <p:sldId id="288" r:id="rId39"/>
    <p:sldId id="289" r:id="rId40"/>
    <p:sldId id="290" r:id="rId41"/>
    <p:sldId id="292" r:id="rId42"/>
    <p:sldId id="291" r:id="rId43"/>
    <p:sldId id="293" r:id="rId44"/>
    <p:sldId id="294" r:id="rId45"/>
    <p:sldId id="295" r:id="rId46"/>
    <p:sldId id="296" r:id="rId47"/>
    <p:sldId id="297" r:id="rId48"/>
    <p:sldId id="298" r:id="rId49"/>
    <p:sldId id="300" r:id="rId50"/>
    <p:sldId id="299" r:id="rId51"/>
    <p:sldId id="302" r:id="rId52"/>
    <p:sldId id="347" r:id="rId53"/>
    <p:sldId id="304" r:id="rId54"/>
    <p:sldId id="346" r:id="rId55"/>
    <p:sldId id="344" r:id="rId56"/>
    <p:sldId id="345" r:id="rId57"/>
    <p:sldId id="305" r:id="rId58"/>
    <p:sldId id="354" r:id="rId59"/>
    <p:sldId id="356" r:id="rId60"/>
    <p:sldId id="306" r:id="rId61"/>
    <p:sldId id="1423" r:id="rId62"/>
    <p:sldId id="307" r:id="rId63"/>
    <p:sldId id="308" r:id="rId64"/>
    <p:sldId id="309" r:id="rId65"/>
    <p:sldId id="310" r:id="rId66"/>
    <p:sldId id="311" r:id="rId67"/>
    <p:sldId id="313" r:id="rId68"/>
    <p:sldId id="314" r:id="rId69"/>
    <p:sldId id="341" r:id="rId70"/>
    <p:sldId id="348" r:id="rId71"/>
    <p:sldId id="315" r:id="rId72"/>
    <p:sldId id="318" r:id="rId73"/>
    <p:sldId id="319" r:id="rId74"/>
    <p:sldId id="320" r:id="rId75"/>
    <p:sldId id="317" r:id="rId76"/>
    <p:sldId id="321" r:id="rId77"/>
    <p:sldId id="323" r:id="rId78"/>
    <p:sldId id="324" r:id="rId79"/>
    <p:sldId id="350" r:id="rId80"/>
    <p:sldId id="326" r:id="rId81"/>
    <p:sldId id="327" r:id="rId82"/>
    <p:sldId id="328" r:id="rId83"/>
    <p:sldId id="329" r:id="rId84"/>
    <p:sldId id="330" r:id="rId85"/>
    <p:sldId id="331" r:id="rId86"/>
    <p:sldId id="342" r:id="rId87"/>
    <p:sldId id="333" r:id="rId88"/>
    <p:sldId id="334" r:id="rId89"/>
    <p:sldId id="339" r:id="rId90"/>
    <p:sldId id="1433" r:id="rId91"/>
    <p:sldId id="1434" r:id="rId92"/>
    <p:sldId id="351" r:id="rId93"/>
    <p:sldId id="1435" r:id="rId94"/>
    <p:sldId id="335" r:id="rId95"/>
    <p:sldId id="336" r:id="rId96"/>
    <p:sldId id="338" r:id="rId97"/>
  </p:sldIdLst>
  <p:sldSz cx="9144000" cy="5143500" type="screen16x9"/>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Campbell" initials="JC" lastIdx="1" clrIdx="0"/>
  <p:cmAuthor id="29" name="Ryan Buensuceso" initials="RB [2]" lastIdx="65" clrIdx="29"/>
  <p:cmAuthor id="1" name="Melissa Dempsey" initials="MD" lastIdx="11" clrIdx="1"/>
  <p:cmAuthor id="30" name="Simon Heller" initials="SH" lastIdx="11" clrIdx="30"/>
  <p:cmAuthor id="2" name="Erica Stevenson" initials="ES" lastIdx="16" clrIdx="2"/>
  <p:cmAuthor id="31" name="Jones, Tim" initials="JT" lastIdx="5" clrIdx="31"/>
  <p:cmAuthor id="3" name="Colin Buchanan" initials="" lastIdx="4" clrIdx="3"/>
  <p:cmAuthor id="32" name="lawrence leiter" initials="LAL" lastIdx="53" clrIdx="32"/>
  <p:cmAuthor id="4" name="Pinay Kainth" initials="PK" lastIdx="11" clrIdx="4"/>
  <p:cmAuthor id="33" name="Wang Jingyi" initials="WJ" lastIdx="8" clrIdx="33">
    <p:extLst>
      <p:ext uri="{19B8F6BF-5375-455C-9EA6-DF929625EA0E}">
        <p15:presenceInfo xmlns:p15="http://schemas.microsoft.com/office/powerpoint/2012/main" userId="6c603d126b07e636" providerId="Windows Live"/>
      </p:ext>
    </p:extLst>
  </p:cmAuthor>
  <p:cmAuthor id="5" name="Carolyn Whiting" initials="CW" lastIdx="1" clrIdx="5"/>
  <p:cmAuthor id="6" name="Kamlesh Khunti" initials="KK" lastIdx="1" clrIdx="6"/>
  <p:cmAuthor id="7" name="gbauer" initials="g" lastIdx="316" clrIdx="7"/>
  <p:cmAuthor id="8" name="Kamlesh Khunti" initials="KK [2]" lastIdx="1" clrIdx="8"/>
  <p:cmAuthor id="9" name="Kamlesh Khunti" initials="KK [4]" lastIdx="1" clrIdx="9"/>
  <p:cmAuthor id="10" name="Belinda Childs" initials="BC" lastIdx="329" clrIdx="10"/>
  <p:cmAuthor id="11" name="Rory McCrimmon (Staff)" initials="RM(" lastIdx="34" clrIdx="11"/>
  <p:cmAuthor id="12" name="Julia Sawyers" initials="JS" lastIdx="100" clrIdx="12"/>
  <p:cmAuthor id="13" name="" initials="" lastIdx="7" clrIdx="13"/>
  <p:cmAuthor id="14" name="Brian" initials="B" lastIdx="20" clrIdx="14"/>
  <p:cmAuthor id="15" name="Kamlesh Khunti" initials="KK [5]" lastIdx="1" clrIdx="15"/>
  <p:cmAuthor id="16" name="Kamlesh Khunti" initials="KK [7]" lastIdx="1" clrIdx="16"/>
  <p:cmAuthor id="17" name="Kamlesh Khunti" initials="KK [10]" lastIdx="1" clrIdx="17"/>
  <p:cmAuthor id="18" name="Kamlesh Khunti" initials="KK [8]" lastIdx="1" clrIdx="18"/>
  <p:cmAuthor id="19" name="Kamlesh Khunti" initials="KK [9]" lastIdx="1" clrIdx="19"/>
  <p:cmAuthor id="20" name="Bastiaan de Galan" initials="BE" lastIdx="19" clrIdx="20"/>
  <p:cmAuthor id="21" name="Brian Frier" initials="BF" lastIdx="18" clrIdx="21"/>
  <p:cmAuthor id="22" name="Kamlesh Khunti" initials="KK [14]" lastIdx="1" clrIdx="22"/>
  <p:cmAuthor id="23" name="Kamlesh Khunti" initials="KK [13]" lastIdx="1" clrIdx="23"/>
  <p:cmAuthor id="24" name="Julia Herdman" initials="JH" lastIdx="4" clrIdx="24"/>
  <p:cmAuthor id="25" name="Chris O’Brien" initials="CO" lastIdx="3" clrIdx="25"/>
  <p:cmAuthor id="26" name="Ryan Buensuceso" initials="RB" lastIdx="161" clrIdx="26"/>
  <p:cmAuthor id="27" name="Pablo Aschner" initials="PA" lastIdx="9" clrIdx="27"/>
  <p:cmAuthor id="28" name="SAAmiel" initials="S" lastIdx="40" clrIdx="28"/>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27" autoAdjust="0"/>
    <p:restoredTop sz="68280" autoAdjust="0"/>
  </p:normalViewPr>
  <p:slideViewPr>
    <p:cSldViewPr snapToGrid="0">
      <p:cViewPr>
        <p:scale>
          <a:sx n="66" d="100"/>
          <a:sy n="66" d="100"/>
        </p:scale>
        <p:origin x="1349" y="101"/>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p:scale>
          <a:sx n="96" d="100"/>
          <a:sy n="96" d="100"/>
        </p:scale>
        <p:origin x="1668" y="-135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handoutMaster" Target="handoutMasters/handoutMaster1.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CA"/>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3642D4F2-270C-4C55-8B7B-BF83C0BA36F3}" type="datetimeFigureOut">
              <a:rPr lang="en-CA" smtClean="0"/>
              <a:t>02/08/2019</a:t>
            </a:fld>
            <a:endParaRPr lang="zh-CN"/>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CA"/>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4DA45FA-ED08-454B-8CE6-E4B34F427FF3}" type="slidenum">
              <a:rPr lang="en-CA" smtClean="0"/>
              <a:t>‹#›</a:t>
            </a:fld>
            <a:endParaRPr lang="zh-CN"/>
          </a:p>
        </p:txBody>
      </p:sp>
    </p:spTree>
    <p:extLst>
      <p:ext uri="{BB962C8B-B14F-4D97-AF65-F5344CB8AC3E}">
        <p14:creationId xmlns:p14="http://schemas.microsoft.com/office/powerpoint/2010/main" val="42655355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zh-CN" alt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6D384180-EA48-42CA-A8B4-7CCA45AC1457}" type="datetimeFigureOut">
              <a:rPr lang="en-US" altLang="zh-CN" smtClean="0"/>
              <a:t>8/2/2019</a:t>
            </a:fld>
            <a:endParaRPr lang="zh-CN" altLang="en-US" dirty="0"/>
          </a:p>
        </p:txBody>
      </p:sp>
      <p:sp>
        <p:nvSpPr>
          <p:cNvPr id="4" name="Slide Image Placeholder 3"/>
          <p:cNvSpPr>
            <a:spLocks noGrp="1" noRot="1" noChangeAspect="1"/>
          </p:cNvSpPr>
          <p:nvPr>
            <p:ph type="sldImg" idx="2"/>
          </p:nvPr>
        </p:nvSpPr>
        <p:spPr>
          <a:xfrm>
            <a:off x="409575" y="698500"/>
            <a:ext cx="6205538" cy="3490913"/>
          </a:xfrm>
          <a:prstGeom prst="rect">
            <a:avLst/>
          </a:prstGeom>
          <a:noFill/>
          <a:ln w="12700">
            <a:solidFill>
              <a:prstClr val="black"/>
            </a:solidFill>
          </a:ln>
        </p:spPr>
        <p:txBody>
          <a:bodyPr vert="horz" lIns="93324" tIns="46662" rIns="93324" bIns="46662" rtlCol="0" anchor="ctr"/>
          <a:lstStyle/>
          <a:p>
            <a:endParaRPr lang="zh-CN" altLang="en-US" dirty="0"/>
          </a:p>
        </p:txBody>
      </p:sp>
      <p:sp>
        <p:nvSpPr>
          <p:cNvPr id="5" name="Notes Placeholder 4"/>
          <p:cNvSpPr>
            <a:spLocks noGrp="1"/>
          </p:cNvSpPr>
          <p:nvPr>
            <p:ph type="body" sz="quarter" idx="3"/>
          </p:nvPr>
        </p:nvSpPr>
        <p:spPr>
          <a:xfrm>
            <a:off x="702311" y="4421823"/>
            <a:ext cx="5618480" cy="4189095"/>
          </a:xfrm>
          <a:prstGeom prst="rect">
            <a:avLst/>
          </a:prstGeom>
        </p:spPr>
        <p:txBody>
          <a:bodyPr vert="horz" lIns="93324" tIns="46662" rIns="93324" bIns="46662"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zh-CN" alt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0D4F629A-EA1C-443A-9752-1441F7277F7F}" type="slidenum">
              <a:rPr lang="en-US" altLang="zh-CN" smtClean="0"/>
              <a:t>‹#›</a:t>
            </a:fld>
            <a:endParaRPr lang="zh-CN" altLang="en-US" dirty="0"/>
          </a:p>
        </p:txBody>
      </p:sp>
    </p:spTree>
    <p:extLst>
      <p:ext uri="{BB962C8B-B14F-4D97-AF65-F5344CB8AC3E}">
        <p14:creationId xmlns:p14="http://schemas.microsoft.com/office/powerpoint/2010/main" val="7335894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PMingLiU" panose="02020300000000000000" pitchFamily="18" charset="-120"/>
        <a:ea typeface="PMingLiU" panose="02020300000000000000" pitchFamily="18" charset="-120"/>
        <a:cs typeface="+mn-cs"/>
      </a:defRPr>
    </a:lvl1pPr>
    <a:lvl2pPr marL="457200" algn="l" defTabSz="914400" rtl="0" eaLnBrk="1" latinLnBrk="0" hangingPunct="1">
      <a:defRPr sz="1200" kern="1200">
        <a:solidFill>
          <a:schemeClr val="tx1"/>
        </a:solidFill>
        <a:latin typeface="PMingLiU" panose="02020300000000000000" pitchFamily="18" charset="-120"/>
        <a:ea typeface="PMingLiU" panose="02020300000000000000" pitchFamily="18" charset="-120"/>
        <a:cs typeface="+mn-cs"/>
      </a:defRPr>
    </a:lvl2pPr>
    <a:lvl3pPr marL="914400" algn="l" defTabSz="914400" rtl="0" eaLnBrk="1" latinLnBrk="0" hangingPunct="1">
      <a:defRPr sz="1200" kern="1200">
        <a:solidFill>
          <a:schemeClr val="tx1"/>
        </a:solidFill>
        <a:latin typeface="PMingLiU" panose="02020300000000000000" pitchFamily="18" charset="-120"/>
        <a:ea typeface="PMingLiU" panose="02020300000000000000" pitchFamily="18" charset="-120"/>
        <a:cs typeface="+mn-cs"/>
      </a:defRPr>
    </a:lvl3pPr>
    <a:lvl4pPr marL="1371600" algn="l" defTabSz="914400" rtl="0" eaLnBrk="1" latinLnBrk="0" hangingPunct="1">
      <a:defRPr sz="1200" kern="1200">
        <a:solidFill>
          <a:schemeClr val="tx1"/>
        </a:solidFill>
        <a:latin typeface="PMingLiU" panose="02020300000000000000" pitchFamily="18" charset="-120"/>
        <a:ea typeface="PMingLiU" panose="02020300000000000000" pitchFamily="18" charset="-120"/>
        <a:cs typeface="+mn-cs"/>
      </a:defRPr>
    </a:lvl4pPr>
    <a:lvl5pPr marL="1828800" algn="l" defTabSz="914400" rtl="0" eaLnBrk="1" latinLnBrk="0" hangingPunct="1">
      <a:defRPr sz="1200" kern="1200">
        <a:solidFill>
          <a:schemeClr val="tx1"/>
        </a:solidFill>
        <a:latin typeface="PMingLiU" panose="02020300000000000000" pitchFamily="18" charset="-120"/>
        <a:ea typeface="PMingLiU" panose="02020300000000000000"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www.medtronicdiabetes.com/support/download-library/user-guides.Accessed%20July%2017" TargetMode="External"/><Relationship Id="rId5" Type="http://schemas.openxmlformats.org/officeDocument/2006/relationships/hyperlink" Target="http://dexcom.com/sites/dexcom.com/files/LBL-011119_Rev_07_User&#8217;s_Guide,_G4_US.pdf" TargetMode="External"/><Relationship Id="rId4" Type="http://schemas.openxmlformats.org/officeDocument/2006/relationships/hyperlink" Target="http://dexcom.com/sites/dexcom.com/files/seven-plus/docs/SEVEN_Plus_Users_Guide.pdf"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ncbi.nlm.nih.gov/pubmed/23589542"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本工具用途的介绍：</a:t>
            </a:r>
            <a:r>
              <a:rPr lang="en-US" altLang="zh-CN" dirty="0">
                <a:latin typeface="Calibri" panose="020F0502020204030204" pitchFamily="34" charset="0"/>
                <a:ea typeface="SimSun" panose="02010600030101010101" pitchFamily="2" charset="-122"/>
                <a:cs typeface="SimSun"/>
              </a:rPr>
              <a:t>HCP </a:t>
            </a:r>
            <a:r>
              <a:rPr lang="zh-CN" altLang="en-US" dirty="0">
                <a:latin typeface="Calibri" panose="020F0502020204030204" pitchFamily="34" charset="0"/>
                <a:ea typeface="SimSun" panose="02010600030101010101" pitchFamily="2" charset="-122"/>
                <a:cs typeface="SimSun"/>
              </a:rPr>
              <a:t>对 </a:t>
            </a:r>
            <a:r>
              <a:rPr lang="en-US" altLang="zh-CN" dirty="0">
                <a:latin typeface="Calibri" panose="020F0502020204030204" pitchFamily="34" charset="0"/>
                <a:ea typeface="SimSun" panose="02010600030101010101" pitchFamily="2" charset="-122"/>
                <a:cs typeface="SimSun"/>
              </a:rPr>
              <a:t>HCP</a:t>
            </a:r>
          </a:p>
          <a:p>
            <a:r>
              <a:rPr lang="zh-CN" altLang="en-US" b="1" baseline="0" dirty="0">
                <a:latin typeface="Calibri" panose="020F0502020204030204" pitchFamily="34" charset="0"/>
                <a:ea typeface="SimSun" panose="02010600030101010101" pitchFamily="2" charset="-122"/>
                <a:cs typeface="SimSun"/>
              </a:rPr>
              <a:t>注：</a:t>
            </a:r>
            <a:r>
              <a:rPr lang="zh-CN" altLang="en-US" dirty="0">
                <a:latin typeface="Calibri" panose="020F0502020204030204" pitchFamily="34" charset="0"/>
                <a:ea typeface="SimSun" panose="02010600030101010101" pitchFamily="2" charset="-122"/>
                <a:cs typeface="SimSun"/>
              </a:rPr>
              <a:t>不一定要用到所有幻灯片。请根据内容深度、持续时间和受众挑选合适的幻灯片。如果是概要性讲解，可选取本幻灯片文件末尾建议的页面。</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3E93355A-8E44-4DDA-AB4A-3EF701460EF3}" type="slidenum">
              <a:rPr lang="en-US" altLang="zh-CN" smtClean="0">
                <a:solidFill>
                  <a:prstClr val="black"/>
                </a:solidFill>
              </a:rPr>
              <a:pPr/>
              <a:t>1</a:t>
            </a:fld>
            <a:endParaRPr lang="zh-CN" altLang="en-US" dirty="0">
              <a:solidFill>
                <a:prstClr val="black"/>
              </a:solidFill>
            </a:endParaRPr>
          </a:p>
        </p:txBody>
      </p:sp>
    </p:spTree>
    <p:extLst>
      <p:ext uri="{BB962C8B-B14F-4D97-AF65-F5344CB8AC3E}">
        <p14:creationId xmlns:p14="http://schemas.microsoft.com/office/powerpoint/2010/main" val="4195052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我们没有假设他长期服用类固醇。</a:t>
            </a:r>
          </a:p>
          <a:p>
            <a:pPr marL="172924" indent="-172924" defTabSz="922264">
              <a:buFont typeface="Arial" panose="020B0604020202020204" pitchFamily="34" charset="0"/>
              <a:buChar char="•"/>
              <a:defRPr/>
            </a:pPr>
            <a:endParaRPr lang="zh-CN" altLang="en-US" baseline="0" dirty="0">
              <a:latin typeface="Calibri" panose="020F0502020204030204" pitchFamily="34" charset="0"/>
              <a:ea typeface="SimSun" panose="02010600030101010101" pitchFamily="2" charset="-122"/>
            </a:endParaRP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但需要注意，当患者服用类固醇时，他们也会使用</a:t>
            </a:r>
            <a:r>
              <a:rPr lang="zh-CN" altLang="en-US" b="1" dirty="0">
                <a:solidFill>
                  <a:srgbClr val="FF0000"/>
                </a:solidFill>
                <a:latin typeface="Calibri" panose="020F0502020204030204" pitchFamily="34" charset="0"/>
                <a:ea typeface="SimSun" panose="02010600030101010101" pitchFamily="2" charset="-122"/>
                <a:cs typeface="SimSun"/>
              </a:rPr>
              <a:t>更高</a:t>
            </a:r>
            <a:r>
              <a:rPr lang="zh-CN" altLang="en-US" dirty="0">
                <a:latin typeface="Calibri" panose="020F0502020204030204" pitchFamily="34" charset="0"/>
                <a:ea typeface="SimSun" panose="02010600030101010101" pitchFamily="2" charset="-122"/>
                <a:cs typeface="SimSun"/>
              </a:rPr>
              <a:t>剂量的胰岛素。也就是说，只要患者停止服用类固醇，必须对胰岛素剂量进行相应调整。</a:t>
            </a:r>
          </a:p>
          <a:p>
            <a:pPr>
              <a:defRPr/>
            </a:pPr>
            <a:endParaRPr lang="zh-CN" altLang="en-US" dirty="0">
              <a:latin typeface="Calibri" panose="020F0502020204030204" pitchFamily="34" charset="0"/>
              <a:ea typeface="SimSun" panose="02010600030101010101" pitchFamily="2" charset="-122"/>
            </a:endParaRPr>
          </a:p>
          <a:p>
            <a:pPr>
              <a:defRPr/>
            </a:pPr>
            <a:r>
              <a:rPr lang="zh-CN" altLang="en-US" dirty="0">
                <a:latin typeface="Calibri" panose="020F0502020204030204" pitchFamily="34" charset="0"/>
                <a:ea typeface="SimSun" panose="02010600030101010101" pitchFamily="2" charset="-122"/>
                <a:cs typeface="SimSun"/>
              </a:rPr>
              <a:t>可能的解决方案</a:t>
            </a:r>
          </a:p>
          <a:p>
            <a:pPr marL="171324" indent="-171324">
              <a:buFont typeface="Arial" panose="020B0604020202020204" pitchFamily="34" charset="0"/>
              <a:buChar char="•"/>
            </a:pPr>
            <a:r>
              <a:rPr lang="zh-CN" altLang="en-US" dirty="0">
                <a:solidFill>
                  <a:schemeClr val="dk1"/>
                </a:solidFill>
                <a:latin typeface="Calibri" panose="020F0502020204030204" pitchFamily="34" charset="0"/>
                <a:ea typeface="SimSun" panose="02010600030101010101" pitchFamily="2" charset="-122"/>
                <a:cs typeface="SimSun"/>
              </a:rPr>
              <a:t>减少</a:t>
            </a:r>
            <a:r>
              <a:rPr lang="zh-CN" altLang="en-US" dirty="0">
                <a:latin typeface="Calibri" panose="020F0502020204030204" pitchFamily="34" charset="0"/>
                <a:ea typeface="SimSun" panose="02010600030101010101" pitchFamily="2" charset="-122"/>
                <a:cs typeface="SimSun"/>
              </a:rPr>
              <a:t>胰岛素剂量</a:t>
            </a:r>
            <a:endParaRPr lang="zh-CN" altLang="en-US" dirty="0">
              <a:latin typeface="Calibri" panose="020F0502020204030204" pitchFamily="34" charset="0"/>
              <a:ea typeface="SimSun" panose="02010600030101010101" pitchFamily="2" charset="-122"/>
            </a:endParaRPr>
          </a:p>
          <a:p>
            <a:pPr marL="171324" indent="-171324">
              <a:buFont typeface="Arial" panose="020B0604020202020204" pitchFamily="34" charset="0"/>
              <a:buChar char="•"/>
            </a:pPr>
            <a:r>
              <a:rPr lang="zh-CN" altLang="en-US" dirty="0">
                <a:solidFill>
                  <a:schemeClr val="dk1"/>
                </a:solidFill>
                <a:latin typeface="Calibri" panose="020F0502020204030204" pitchFamily="34" charset="0"/>
                <a:ea typeface="SimSun" panose="02010600030101010101" pitchFamily="2" charset="-122"/>
                <a:cs typeface="SimSun"/>
              </a:rPr>
              <a:t>减少 </a:t>
            </a:r>
            <a:r>
              <a:rPr lang="en-US" altLang="zh-CN" dirty="0">
                <a:solidFill>
                  <a:schemeClr val="dk1"/>
                </a:solidFill>
                <a:latin typeface="Calibri" panose="020F0502020204030204" pitchFamily="34" charset="0"/>
                <a:ea typeface="SimSun" panose="02010600030101010101" pitchFamily="2" charset="-122"/>
                <a:cs typeface="SimSun"/>
              </a:rPr>
              <a:t>SU </a:t>
            </a:r>
            <a:r>
              <a:rPr lang="zh-CN" altLang="en-US" dirty="0">
                <a:solidFill>
                  <a:schemeClr val="dk1"/>
                </a:solidFill>
                <a:latin typeface="Calibri" panose="020F0502020204030204" pitchFamily="34" charset="0"/>
                <a:ea typeface="SimSun" panose="02010600030101010101" pitchFamily="2" charset="-122"/>
                <a:cs typeface="SimSun"/>
              </a:rPr>
              <a:t>剂量</a:t>
            </a:r>
            <a:r>
              <a:rPr lang="zh-CN" altLang="en-US" dirty="0">
                <a:latin typeface="Calibri" panose="020F0502020204030204" pitchFamily="34" charset="0"/>
                <a:ea typeface="SimSun" panose="02010600030101010101" pitchFamily="2" charset="-122"/>
                <a:cs typeface="SimSun"/>
              </a:rPr>
              <a:t> </a:t>
            </a:r>
          </a:p>
          <a:p>
            <a:pPr marL="171324" indent="-1713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可考虑在急性病消退后用其他药物（如 </a:t>
            </a:r>
            <a:r>
              <a:rPr lang="en-US" altLang="zh-CN" dirty="0">
                <a:solidFill>
                  <a:schemeClr val="dk1"/>
                </a:solidFill>
                <a:latin typeface="Calibri" panose="020F0502020204030204" pitchFamily="34" charset="0"/>
                <a:ea typeface="SimSun" panose="02010600030101010101" pitchFamily="2" charset="-122"/>
                <a:cs typeface="SimSun"/>
              </a:rPr>
              <a:t>DPP-4 </a:t>
            </a:r>
            <a:r>
              <a:rPr lang="zh-CN" altLang="en-US" dirty="0">
                <a:solidFill>
                  <a:schemeClr val="dk1"/>
                </a:solidFill>
                <a:latin typeface="Calibri" panose="020F0502020204030204" pitchFamily="34" charset="0"/>
                <a:ea typeface="SimSun" panose="02010600030101010101" pitchFamily="2" charset="-122"/>
                <a:cs typeface="SimSun"/>
              </a:rPr>
              <a:t>抑制剂、</a:t>
            </a:r>
            <a:r>
              <a:rPr lang="en-US" altLang="zh-CN" dirty="0">
                <a:solidFill>
                  <a:schemeClr val="dk1"/>
                </a:solidFill>
                <a:latin typeface="Calibri" panose="020F0502020204030204" pitchFamily="34" charset="0"/>
                <a:ea typeface="SimSun" panose="02010600030101010101" pitchFamily="2" charset="-122"/>
                <a:cs typeface="SimSun"/>
              </a:rPr>
              <a:t>SGLT-2 </a:t>
            </a:r>
            <a:r>
              <a:rPr lang="zh-CN" altLang="en-US" dirty="0">
                <a:solidFill>
                  <a:schemeClr val="dk1"/>
                </a:solidFill>
                <a:latin typeface="Calibri" panose="020F0502020204030204" pitchFamily="34" charset="0"/>
                <a:ea typeface="SimSun" panose="02010600030101010101" pitchFamily="2" charset="-122"/>
                <a:cs typeface="SimSun"/>
              </a:rPr>
              <a:t>抑制剂、</a:t>
            </a:r>
            <a:r>
              <a:rPr lang="en-US" altLang="zh-CN" dirty="0">
                <a:solidFill>
                  <a:schemeClr val="dk1"/>
                </a:solidFill>
                <a:latin typeface="Calibri" panose="020F0502020204030204" pitchFamily="34" charset="0"/>
                <a:ea typeface="SimSun" panose="02010600030101010101" pitchFamily="2" charset="-122"/>
                <a:cs typeface="SimSun"/>
              </a:rPr>
              <a:t>GLP-1 </a:t>
            </a:r>
            <a:r>
              <a:rPr lang="zh-CN" altLang="en-US" dirty="0">
                <a:solidFill>
                  <a:schemeClr val="dk1"/>
                </a:solidFill>
                <a:latin typeface="Calibri" panose="020F0502020204030204" pitchFamily="34" charset="0"/>
                <a:ea typeface="SimSun" panose="02010600030101010101" pitchFamily="2" charset="-122"/>
                <a:cs typeface="SimSun"/>
              </a:rPr>
              <a:t>激动剂）替代 </a:t>
            </a:r>
            <a:r>
              <a:rPr lang="en-US" altLang="zh-CN" dirty="0">
                <a:solidFill>
                  <a:schemeClr val="dk1"/>
                </a:solidFill>
                <a:latin typeface="Calibri" panose="020F0502020204030204" pitchFamily="34" charset="0"/>
                <a:ea typeface="SimSun" panose="02010600030101010101" pitchFamily="2" charset="-122"/>
                <a:cs typeface="SimSun"/>
              </a:rPr>
              <a:t>SU</a:t>
            </a:r>
          </a:p>
          <a:p>
            <a:pPr marL="171324" indent="-171324">
              <a:buFont typeface="Arial" panose="020B0604020202020204" pitchFamily="34" charset="0"/>
              <a:buChar char="•"/>
            </a:pPr>
            <a:r>
              <a:rPr lang="zh-CN" altLang="en-US" dirty="0">
                <a:solidFill>
                  <a:schemeClr val="dk1"/>
                </a:solidFill>
                <a:latin typeface="Calibri" panose="020F0502020204030204" pitchFamily="34" charset="0"/>
                <a:ea typeface="SimSun" panose="02010600030101010101" pitchFamily="2" charset="-122"/>
                <a:cs typeface="SimSun"/>
              </a:rPr>
              <a:t>鼓励患者在身体活动之前和期间监测血糖</a:t>
            </a:r>
          </a:p>
          <a:p>
            <a:pPr marL="171324" indent="-171324">
              <a:buFont typeface="Arial" panose="020B0604020202020204" pitchFamily="34" charset="0"/>
              <a:buChar char="•"/>
            </a:pPr>
            <a:r>
              <a:rPr lang="zh-CN" altLang="en-US" dirty="0">
                <a:solidFill>
                  <a:schemeClr val="dk1"/>
                </a:solidFill>
                <a:latin typeface="Calibri" panose="020F0502020204030204" pitchFamily="34" charset="0"/>
                <a:ea typeface="SimSun" panose="02010600030101010101" pitchFamily="2" charset="-122"/>
                <a:cs typeface="SimSun"/>
              </a:rPr>
              <a:t>确保患者已接受关于低血糖症预防和治疗的教育培训</a:t>
            </a:r>
            <a:endParaRPr lang="zh-CN" altLang="en-US" dirty="0">
              <a:solidFill>
                <a:schemeClr val="dk1"/>
              </a:solidFill>
              <a:latin typeface="Calibri" panose="020F0502020204030204" pitchFamily="34" charset="0"/>
              <a:ea typeface="SimSun" panose="02010600030101010101" pitchFamily="2" charset="-122"/>
            </a:endParaRPr>
          </a:p>
          <a:p>
            <a:pPr>
              <a:defRPr/>
            </a:pP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图片：版权所有 </a:t>
            </a:r>
            <a:r>
              <a:rPr lang="en-US" altLang="zh-CN" dirty="0">
                <a:latin typeface="Calibri" panose="020F0502020204030204" pitchFamily="34" charset="0"/>
                <a:ea typeface="SimSun" panose="02010600030101010101" pitchFamily="2" charset="-122"/>
                <a:cs typeface="SimSun"/>
              </a:rPr>
              <a:t>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10</a:t>
            </a:fld>
            <a:endParaRPr lang="zh-CN" altLang="en-US" dirty="0">
              <a:solidFill>
                <a:prstClr val="black"/>
              </a:solidFill>
            </a:endParaRPr>
          </a:p>
        </p:txBody>
      </p:sp>
    </p:spTree>
    <p:extLst>
      <p:ext uri="{BB962C8B-B14F-4D97-AF65-F5344CB8AC3E}">
        <p14:creationId xmlns:p14="http://schemas.microsoft.com/office/powerpoint/2010/main" val="323959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此示例中的 </a:t>
            </a:r>
            <a:r>
              <a:rPr lang="en-US" altLang="zh-CN" dirty="0">
                <a:latin typeface="Calibri" panose="020F0502020204030204" pitchFamily="34" charset="0"/>
                <a:ea typeface="SimSun" panose="02010600030101010101" pitchFamily="2" charset="-122"/>
                <a:cs typeface="SimSun"/>
              </a:rPr>
              <a:t>L </a:t>
            </a:r>
            <a:r>
              <a:rPr lang="zh-CN" altLang="en-US" dirty="0">
                <a:latin typeface="Calibri" panose="020F0502020204030204" pitchFamily="34" charset="0"/>
                <a:ea typeface="SimSun" panose="02010600030101010101" pitchFamily="2" charset="-122"/>
                <a:cs typeface="SimSun"/>
              </a:rPr>
              <a:t>先生未出现症状。他的妻子注意到了征兆并鼓励他接受治疗</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11</a:t>
            </a:fld>
            <a:endParaRPr lang="zh-CN" altLang="en-US" dirty="0"/>
          </a:p>
        </p:txBody>
      </p:sp>
    </p:spTree>
    <p:extLst>
      <p:ext uri="{BB962C8B-B14F-4D97-AF65-F5344CB8AC3E}">
        <p14:creationId xmlns:p14="http://schemas.microsoft.com/office/powerpoint/2010/main" val="3453063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sng" dirty="0">
                <a:latin typeface="Calibri" panose="020F0502020204030204" pitchFamily="34" charset="0"/>
                <a:ea typeface="SimSun" panose="02010600030101010101" pitchFamily="2" charset="-122"/>
                <a:cs typeface="SimSun"/>
              </a:rPr>
              <a:t>低血糖症的临床症状 </a:t>
            </a:r>
          </a:p>
          <a:p>
            <a:endParaRPr lang="zh-CN" altLang="en-US" b="1" u="sng" dirty="0">
              <a:latin typeface="Calibri" panose="020F0502020204030204" pitchFamily="34" charset="0"/>
              <a:ea typeface="SimSun" panose="02010600030101010101" pitchFamily="2" charset="-122"/>
            </a:endParaRPr>
          </a:p>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低血糖症状可分为肾上腺素能性（或神经性）低血糖或神经性低血糖两类</a:t>
            </a:r>
          </a:p>
          <a:p>
            <a:pPr marL="172909" indent="-172909">
              <a:buFont typeface="Arial" pitchFamily="34" charset="0"/>
              <a:buChar char="•"/>
            </a:pPr>
            <a:r>
              <a:rPr lang="zh-CN" altLang="en-US" b="1" dirty="0">
                <a:latin typeface="Calibri" panose="020F0502020204030204" pitchFamily="34" charset="0"/>
                <a:ea typeface="SimSun" panose="02010600030101010101" pitchFamily="2" charset="-122"/>
                <a:cs typeface="SimSun"/>
              </a:rPr>
              <a:t>肾上腺素能性症状是指</a:t>
            </a:r>
            <a:r>
              <a:rPr lang="zh-CN" altLang="en-US" b="0" dirty="0">
                <a:latin typeface="Calibri" panose="020F0502020204030204" pitchFamily="34" charset="0"/>
                <a:ea typeface="SimSun" panose="02010600030101010101" pitchFamily="2" charset="-122"/>
                <a:cs typeface="SimSun"/>
              </a:rPr>
              <a:t>由低血糖症触发的交感神经肾上腺放电引起的</a:t>
            </a:r>
            <a:r>
              <a:rPr lang="zh-CN" altLang="en-US" b="1" dirty="0">
                <a:latin typeface="Calibri" panose="020F0502020204030204" pitchFamily="34" charset="0"/>
                <a:ea typeface="SimSun" panose="02010600030101010101" pitchFamily="2" charset="-122"/>
                <a:cs typeface="SimSun"/>
              </a:rPr>
              <a:t>、能被患者感知的生理变化</a:t>
            </a:r>
          </a:p>
          <a:p>
            <a:pPr marL="403454"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这些症状包括感到饥饿、出汗、焦虑</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兴奋、感觉异常、发抖、心动过速等</a:t>
            </a:r>
            <a:endParaRPr lang="zh-CN" altLang="en-US" dirty="0">
              <a:latin typeface="Calibri" panose="020F0502020204030204" pitchFamily="34" charset="0"/>
              <a:ea typeface="SimSun" panose="02010600030101010101" pitchFamily="2" charset="-122"/>
            </a:endParaRPr>
          </a:p>
          <a:p>
            <a:pPr marL="172909" indent="-172909">
              <a:buFont typeface="Arial" pitchFamily="34" charset="0"/>
              <a:buChar char="•"/>
            </a:pPr>
            <a:r>
              <a:rPr lang="zh-CN" altLang="en-US" b="1" dirty="0">
                <a:latin typeface="Calibri" panose="020F0502020204030204" pitchFamily="34" charset="0"/>
                <a:ea typeface="SimSun" panose="02010600030101010101" pitchFamily="2" charset="-122"/>
                <a:cs typeface="SimSun"/>
              </a:rPr>
              <a:t>神经性低血糖症状是指因为大脑中血糖过低而直接引致的症状</a:t>
            </a:r>
          </a:p>
          <a:p>
            <a:pPr marL="403454"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这些症状包括虚弱、头晕、头痛、疲倦、行为不当（有时会被误认为醉酒）、难以集中精神；意识模糊；视线模糊；极端情况下甚至会出现昏迷和死亡 </a:t>
            </a:r>
          </a:p>
          <a:p>
            <a:pPr indent="-230587">
              <a:buFont typeface="Arial" pitchFamily="34" charset="0"/>
              <a:buChar char="•"/>
            </a:pPr>
            <a:r>
              <a:rPr lang="zh-CN" altLang="en-US" dirty="0">
                <a:latin typeface="Calibri" panose="020F0502020204030204" pitchFamily="34" charset="0"/>
                <a:ea typeface="SimSun" panose="02010600030101010101" pitchFamily="2" charset="-122"/>
                <a:cs typeface="SimSun"/>
              </a:rPr>
              <a:t>患者也可以列举非特异性症状</a:t>
            </a:r>
          </a:p>
          <a:p>
            <a:pPr indent="-230587">
              <a:buFont typeface="Arial" pitchFamily="34" charset="0"/>
              <a:buChar char="•"/>
            </a:pPr>
            <a:r>
              <a:rPr lang="zh-CN" altLang="en-US" dirty="0">
                <a:latin typeface="Calibri" panose="020F0502020204030204" pitchFamily="34" charset="0"/>
                <a:ea typeface="SimSun" panose="02010600030101010101" pitchFamily="2" charset="-122"/>
                <a:cs typeface="SimSun"/>
              </a:rPr>
              <a:t>很多人都能识别自己的症状或警示信号</a:t>
            </a:r>
          </a:p>
          <a:p>
            <a:pPr marL="403454" lvl="1" indent="-172909">
              <a:buFont typeface="Arial" pitchFamily="34" charset="0"/>
              <a:buChar char="•"/>
            </a:pPr>
            <a:endParaRPr lang="zh-CN" altLang="en-US" dirty="0">
              <a:latin typeface="Calibri" panose="020F0502020204030204" pitchFamily="34" charset="0"/>
              <a:ea typeface="SimSun" panose="02010600030101010101" pitchFamily="2" charset="-122"/>
            </a:endParaRPr>
          </a:p>
          <a:p>
            <a:pPr marL="0" lvl="1"/>
            <a:r>
              <a:rPr lang="zh-CN" altLang="en-US" b="1" dirty="0">
                <a:latin typeface="Calibri" panose="020F0502020204030204" pitchFamily="34" charset="0"/>
                <a:ea typeface="SimSun" panose="02010600030101010101" pitchFamily="2" charset="-122"/>
                <a:cs typeface="SimSun"/>
              </a:rPr>
              <a:t>参考文献</a:t>
            </a:r>
            <a:r>
              <a:rPr lang="zh-CN" altLang="en-US" dirty="0">
                <a:latin typeface="Calibri" panose="020F0502020204030204" pitchFamily="34" charset="0"/>
                <a:ea typeface="SimSun" panose="02010600030101010101" pitchFamily="2" charset="-122"/>
                <a:cs typeface="SimSun"/>
              </a:rPr>
              <a:t>：</a:t>
            </a:r>
          </a:p>
          <a:p>
            <a:pPr marL="0" lvl="1"/>
            <a:r>
              <a:rPr lang="en-US" altLang="zh-CN" dirty="0" err="1">
                <a:latin typeface="Calibri" panose="020F0502020204030204" pitchFamily="34" charset="0"/>
                <a:ea typeface="SimSun" panose="02010600030101010101" pitchFamily="2" charset="-122"/>
                <a:cs typeface="SimSun"/>
              </a:rPr>
              <a:t>Towler</a:t>
            </a:r>
            <a:r>
              <a:rPr lang="en-US" altLang="zh-CN" dirty="0">
                <a:latin typeface="Calibri" panose="020F0502020204030204" pitchFamily="34" charset="0"/>
                <a:ea typeface="SimSun" panose="02010600030101010101" pitchFamily="2" charset="-122"/>
                <a:cs typeface="SimSun"/>
              </a:rPr>
              <a:t> DA, </a:t>
            </a:r>
            <a:r>
              <a:rPr lang="en-US" altLang="zh-CN" dirty="0" err="1">
                <a:latin typeface="Calibri" panose="020F0502020204030204" pitchFamily="34" charset="0"/>
                <a:ea typeface="SimSun" panose="02010600030101010101" pitchFamily="2" charset="-122"/>
                <a:cs typeface="SimSun"/>
              </a:rPr>
              <a:t>Havlin</a:t>
            </a:r>
            <a:r>
              <a:rPr lang="en-US" altLang="zh-CN" dirty="0">
                <a:latin typeface="Calibri" panose="020F0502020204030204" pitchFamily="34" charset="0"/>
                <a:ea typeface="SimSun" panose="02010600030101010101" pitchFamily="2" charset="-122"/>
                <a:cs typeface="SimSun"/>
              </a:rPr>
              <a:t> CE, Craft S, </a:t>
            </a:r>
            <a:r>
              <a:rPr lang="en-US" altLang="zh-CN" dirty="0" err="1">
                <a:latin typeface="Calibri" panose="020F0502020204030204" pitchFamily="34" charset="0"/>
                <a:ea typeface="SimSun" panose="02010600030101010101" pitchFamily="2" charset="-122"/>
                <a:cs typeface="SimSun"/>
              </a:rPr>
              <a:t>Cryer</a:t>
            </a:r>
            <a:r>
              <a:rPr lang="en-US" altLang="zh-CN" dirty="0">
                <a:latin typeface="Calibri" panose="020F0502020204030204" pitchFamily="34" charset="0"/>
                <a:ea typeface="SimSun" panose="02010600030101010101" pitchFamily="2" charset="-122"/>
                <a:cs typeface="SimSun"/>
              </a:rPr>
              <a:t> PE. Mechanisms of awareness of </a:t>
            </a:r>
            <a:r>
              <a:rPr lang="en-US" altLang="zh-CN" dirty="0" err="1">
                <a:latin typeface="Calibri" panose="020F0502020204030204" pitchFamily="34" charset="0"/>
                <a:ea typeface="SimSun" panose="02010600030101010101" pitchFamily="2" charset="-122"/>
                <a:cs typeface="SimSun"/>
              </a:rPr>
              <a:t>hypoglycaemia</a:t>
            </a:r>
            <a:r>
              <a:rPr lang="en-US" altLang="zh-CN" dirty="0">
                <a:latin typeface="Calibri" panose="020F0502020204030204" pitchFamily="34" charset="0"/>
                <a:ea typeface="SimSun" panose="02010600030101010101" pitchFamily="2" charset="-122"/>
                <a:cs typeface="SimSun"/>
              </a:rPr>
              <a:t>: perception of neurogenic (predominantly cholinergic) rather than </a:t>
            </a:r>
            <a:r>
              <a:rPr lang="en-US" altLang="zh-CN" dirty="0" err="1">
                <a:latin typeface="Calibri" panose="020F0502020204030204" pitchFamily="34" charset="0"/>
                <a:ea typeface="SimSun" panose="02010600030101010101" pitchFamily="2" charset="-122"/>
                <a:cs typeface="SimSun"/>
              </a:rPr>
              <a:t>neuroglycopenic</a:t>
            </a:r>
            <a:r>
              <a:rPr lang="en-US" altLang="zh-CN" dirty="0">
                <a:latin typeface="Calibri" panose="020F0502020204030204" pitchFamily="34" charset="0"/>
                <a:ea typeface="SimSun" panose="02010600030101010101" pitchFamily="2" charset="-122"/>
                <a:cs typeface="SimSun"/>
              </a:rPr>
              <a:t> symptoms. </a:t>
            </a:r>
            <a:r>
              <a:rPr lang="en-US" altLang="zh-CN" i="1" dirty="0">
                <a:latin typeface="Calibri" panose="020F0502020204030204" pitchFamily="34" charset="0"/>
                <a:ea typeface="SimSun" panose="02010600030101010101" pitchFamily="2" charset="-122"/>
                <a:cs typeface="SimSun"/>
              </a:rPr>
              <a:t>Diabetes</a:t>
            </a:r>
            <a:r>
              <a:rPr lang="en-US" altLang="zh-CN" dirty="0">
                <a:latin typeface="Calibri" panose="020F0502020204030204" pitchFamily="34" charset="0"/>
                <a:ea typeface="SimSun" panose="02010600030101010101" pitchFamily="2" charset="-122"/>
                <a:cs typeface="SimSun"/>
              </a:rPr>
              <a:t>. 1993;42;1791-1798.</a:t>
            </a:r>
          </a:p>
          <a:p>
            <a:pPr marL="230546" lvl="1"/>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a:defRPr/>
            </a:pPr>
            <a:fld id="{F67E5A3C-D1ED-4DE5-A91D-EE629C9DFBC7}" type="slidenum">
              <a:rPr lang="en-US" altLang="zh-CN" smtClean="0">
                <a:solidFill>
                  <a:prstClr val="black"/>
                </a:solidFill>
              </a:rPr>
              <a:pPr>
                <a:defRPr/>
              </a:pPr>
              <a:t>12</a:t>
            </a:fld>
            <a:endParaRPr lang="zh-CN" altLang="en-US" dirty="0">
              <a:solidFill>
                <a:prstClr val="black"/>
              </a:solidFill>
            </a:endParaRPr>
          </a:p>
        </p:txBody>
      </p:sp>
    </p:spTree>
    <p:extLst>
      <p:ext uri="{BB962C8B-B14F-4D97-AF65-F5344CB8AC3E}">
        <p14:creationId xmlns:p14="http://schemas.microsoft.com/office/powerpoint/2010/main" val="3071150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u="sng" dirty="0">
                <a:latin typeface="Calibri" panose="020F0502020204030204" pitchFamily="34" charset="0"/>
                <a:ea typeface="SimSun" panose="02010600030101010101" pitchFamily="2" charset="-122"/>
                <a:cs typeface="SimSun"/>
              </a:rPr>
              <a:t>低血糖症的临床症状 </a:t>
            </a:r>
          </a:p>
          <a:p>
            <a:endParaRPr lang="zh-CN" altLang="en-US" b="1" u="sng" dirty="0">
              <a:latin typeface="Calibri" panose="020F0502020204030204" pitchFamily="34" charset="0"/>
              <a:ea typeface="SimSun" panose="02010600030101010101" pitchFamily="2" charset="-122"/>
            </a:endParaRPr>
          </a:p>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低血糖症状可分为肾上腺素能性（或神经性）低血糖或神经性低血糖两类</a:t>
            </a:r>
          </a:p>
          <a:p>
            <a:pPr marL="172909" indent="-172909">
              <a:buFont typeface="Arial" pitchFamily="34" charset="0"/>
              <a:buChar char="•"/>
            </a:pPr>
            <a:r>
              <a:rPr lang="zh-CN" altLang="en-US" b="1" dirty="0">
                <a:latin typeface="Calibri" panose="020F0502020204030204" pitchFamily="34" charset="0"/>
                <a:ea typeface="SimSun" panose="02010600030101010101" pitchFamily="2" charset="-122"/>
                <a:cs typeface="SimSun"/>
              </a:rPr>
              <a:t>肾上腺素能性症状是指</a:t>
            </a:r>
            <a:r>
              <a:rPr lang="zh-CN" altLang="en-US" b="0" dirty="0">
                <a:latin typeface="Calibri" panose="020F0502020204030204" pitchFamily="34" charset="0"/>
                <a:ea typeface="SimSun" panose="02010600030101010101" pitchFamily="2" charset="-122"/>
                <a:cs typeface="SimSun"/>
              </a:rPr>
              <a:t>由低血糖症触发的交感神经肾上腺放电引起的</a:t>
            </a:r>
            <a:r>
              <a:rPr lang="zh-CN" altLang="en-US" b="1" dirty="0">
                <a:latin typeface="Calibri" panose="020F0502020204030204" pitchFamily="34" charset="0"/>
                <a:ea typeface="SimSun" panose="02010600030101010101" pitchFamily="2" charset="-122"/>
                <a:cs typeface="SimSun"/>
              </a:rPr>
              <a:t>、能被患者感知的生理变化</a:t>
            </a:r>
          </a:p>
          <a:p>
            <a:pPr marL="403454"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这些症状包括感到饥饿、出汗、焦虑</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兴奋、感觉异常、发抖、心动过速等</a:t>
            </a:r>
            <a:endParaRPr lang="zh-CN" altLang="en-US" dirty="0">
              <a:latin typeface="Calibri" panose="020F0502020204030204" pitchFamily="34" charset="0"/>
              <a:ea typeface="SimSun" panose="02010600030101010101" pitchFamily="2" charset="-122"/>
            </a:endParaRPr>
          </a:p>
          <a:p>
            <a:pPr marL="172909" indent="-172909">
              <a:buFont typeface="Arial" pitchFamily="34" charset="0"/>
              <a:buChar char="•"/>
            </a:pPr>
            <a:r>
              <a:rPr lang="zh-CN" altLang="en-US" b="1" dirty="0">
                <a:latin typeface="Calibri" panose="020F0502020204030204" pitchFamily="34" charset="0"/>
                <a:ea typeface="SimSun" panose="02010600030101010101" pitchFamily="2" charset="-122"/>
                <a:cs typeface="SimSun"/>
              </a:rPr>
              <a:t>神经性低血糖症状是指因为大脑中血糖过低而直接引致的症状</a:t>
            </a:r>
          </a:p>
          <a:p>
            <a:pPr marL="403454"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这些症状包括虚弱、头晕、头痛、疲倦、行为不当（有时会被误认为醉酒）、难以集中精神；意识模糊；视线模糊；极端情况下甚至会出现昏迷和死亡 </a:t>
            </a:r>
          </a:p>
          <a:p>
            <a:pPr indent="-230587">
              <a:buFont typeface="Arial" pitchFamily="34" charset="0"/>
              <a:buChar char="•"/>
            </a:pPr>
            <a:r>
              <a:rPr lang="zh-CN" altLang="en-US" dirty="0">
                <a:latin typeface="Calibri" panose="020F0502020204030204" pitchFamily="34" charset="0"/>
                <a:ea typeface="SimSun" panose="02010600030101010101" pitchFamily="2" charset="-122"/>
                <a:cs typeface="SimSun"/>
              </a:rPr>
              <a:t>患者也可以列举非特异性症状</a:t>
            </a:r>
          </a:p>
          <a:p>
            <a:pPr indent="-230587">
              <a:buFont typeface="Arial" pitchFamily="34" charset="0"/>
              <a:buChar char="•"/>
            </a:pPr>
            <a:r>
              <a:rPr lang="zh-CN" altLang="en-US" dirty="0">
                <a:latin typeface="Calibri" panose="020F0502020204030204" pitchFamily="34" charset="0"/>
                <a:ea typeface="SimSun" panose="02010600030101010101" pitchFamily="2" charset="-122"/>
                <a:cs typeface="SimSun"/>
              </a:rPr>
              <a:t>很多人都能识别自己的症状或警示信号</a:t>
            </a:r>
          </a:p>
          <a:p>
            <a:pPr marL="403454" lvl="1" indent="-172909">
              <a:buFont typeface="Arial" pitchFamily="34" charset="0"/>
              <a:buChar char="•"/>
            </a:pPr>
            <a:endParaRPr lang="zh-CN" altLang="en-US" dirty="0">
              <a:latin typeface="Calibri" panose="020F0502020204030204" pitchFamily="34" charset="0"/>
              <a:ea typeface="SimSun" panose="02010600030101010101" pitchFamily="2" charset="-122"/>
            </a:endParaRPr>
          </a:p>
          <a:p>
            <a:pPr marL="0" lvl="1"/>
            <a:r>
              <a:rPr lang="zh-CN" altLang="en-US" b="1" dirty="0">
                <a:latin typeface="Calibri" panose="020F0502020204030204" pitchFamily="34" charset="0"/>
                <a:ea typeface="SimSun" panose="02010600030101010101" pitchFamily="2" charset="-122"/>
                <a:cs typeface="SimSun"/>
              </a:rPr>
              <a:t>参考文献</a:t>
            </a:r>
            <a:r>
              <a:rPr lang="zh-CN" altLang="en-US" dirty="0">
                <a:latin typeface="Calibri" panose="020F0502020204030204" pitchFamily="34" charset="0"/>
                <a:ea typeface="SimSun" panose="02010600030101010101" pitchFamily="2" charset="-122"/>
                <a:cs typeface="SimSun"/>
              </a:rPr>
              <a:t>：</a:t>
            </a:r>
          </a:p>
          <a:p>
            <a:pPr marL="0" lvl="1"/>
            <a:r>
              <a:rPr lang="en-US" altLang="zh-CN" dirty="0" err="1">
                <a:latin typeface="Calibri" panose="020F0502020204030204" pitchFamily="34" charset="0"/>
                <a:ea typeface="SimSun" panose="02010600030101010101" pitchFamily="2" charset="-122"/>
                <a:cs typeface="SimSun"/>
              </a:rPr>
              <a:t>Towler</a:t>
            </a:r>
            <a:r>
              <a:rPr lang="en-US" altLang="zh-CN" dirty="0">
                <a:latin typeface="Calibri" panose="020F0502020204030204" pitchFamily="34" charset="0"/>
                <a:ea typeface="SimSun" panose="02010600030101010101" pitchFamily="2" charset="-122"/>
                <a:cs typeface="SimSun"/>
              </a:rPr>
              <a:t> DA, </a:t>
            </a:r>
            <a:r>
              <a:rPr lang="en-US" altLang="zh-CN" dirty="0" err="1">
                <a:latin typeface="Calibri" panose="020F0502020204030204" pitchFamily="34" charset="0"/>
                <a:ea typeface="SimSun" panose="02010600030101010101" pitchFamily="2" charset="-122"/>
                <a:cs typeface="SimSun"/>
              </a:rPr>
              <a:t>Havlin</a:t>
            </a:r>
            <a:r>
              <a:rPr lang="en-US" altLang="zh-CN" dirty="0">
                <a:latin typeface="Calibri" panose="020F0502020204030204" pitchFamily="34" charset="0"/>
                <a:ea typeface="SimSun" panose="02010600030101010101" pitchFamily="2" charset="-122"/>
                <a:cs typeface="SimSun"/>
              </a:rPr>
              <a:t> CE, Craft S, </a:t>
            </a:r>
            <a:r>
              <a:rPr lang="en-US" altLang="zh-CN" dirty="0" err="1">
                <a:latin typeface="Calibri" panose="020F0502020204030204" pitchFamily="34" charset="0"/>
                <a:ea typeface="SimSun" panose="02010600030101010101" pitchFamily="2" charset="-122"/>
                <a:cs typeface="SimSun"/>
              </a:rPr>
              <a:t>Cryer</a:t>
            </a:r>
            <a:r>
              <a:rPr lang="en-US" altLang="zh-CN" dirty="0">
                <a:latin typeface="Calibri" panose="020F0502020204030204" pitchFamily="34" charset="0"/>
                <a:ea typeface="SimSun" panose="02010600030101010101" pitchFamily="2" charset="-122"/>
                <a:cs typeface="SimSun"/>
              </a:rPr>
              <a:t> PE. Mechanisms of awareness of </a:t>
            </a:r>
            <a:r>
              <a:rPr lang="en-US" altLang="zh-CN" dirty="0" err="1">
                <a:latin typeface="Calibri" panose="020F0502020204030204" pitchFamily="34" charset="0"/>
                <a:ea typeface="SimSun" panose="02010600030101010101" pitchFamily="2" charset="-122"/>
                <a:cs typeface="SimSun"/>
              </a:rPr>
              <a:t>hypoglycaemia</a:t>
            </a:r>
            <a:r>
              <a:rPr lang="en-US" altLang="zh-CN" dirty="0">
                <a:latin typeface="Calibri" panose="020F0502020204030204" pitchFamily="34" charset="0"/>
                <a:ea typeface="SimSun" panose="02010600030101010101" pitchFamily="2" charset="-122"/>
                <a:cs typeface="SimSun"/>
              </a:rPr>
              <a:t>: perception of neurogenic (predominantly cholinergic) rather than </a:t>
            </a:r>
            <a:r>
              <a:rPr lang="en-US" altLang="zh-CN" dirty="0" err="1">
                <a:latin typeface="Calibri" panose="020F0502020204030204" pitchFamily="34" charset="0"/>
                <a:ea typeface="SimSun" panose="02010600030101010101" pitchFamily="2" charset="-122"/>
                <a:cs typeface="SimSun"/>
              </a:rPr>
              <a:t>neuroglycopenic</a:t>
            </a:r>
            <a:r>
              <a:rPr lang="en-US" altLang="zh-CN" dirty="0">
                <a:latin typeface="Calibri" panose="020F0502020204030204" pitchFamily="34" charset="0"/>
                <a:ea typeface="SimSun" panose="02010600030101010101" pitchFamily="2" charset="-122"/>
                <a:cs typeface="SimSun"/>
              </a:rPr>
              <a:t> symptoms. </a:t>
            </a:r>
            <a:r>
              <a:rPr lang="en-US" altLang="zh-CN" i="1" dirty="0">
                <a:latin typeface="Calibri" panose="020F0502020204030204" pitchFamily="34" charset="0"/>
                <a:ea typeface="SimSun" panose="02010600030101010101" pitchFamily="2" charset="-122"/>
                <a:cs typeface="SimSun"/>
              </a:rPr>
              <a:t>Diabetes</a:t>
            </a:r>
            <a:r>
              <a:rPr lang="en-US" altLang="zh-CN" dirty="0">
                <a:latin typeface="Calibri" panose="020F0502020204030204" pitchFamily="34" charset="0"/>
                <a:ea typeface="SimSun" panose="02010600030101010101" pitchFamily="2" charset="-122"/>
                <a:cs typeface="SimSun"/>
              </a:rPr>
              <a:t>. 1993;42;1791-1798.</a:t>
            </a:r>
          </a:p>
          <a:p>
            <a:pPr marL="230546" lvl="1"/>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a:defRPr/>
            </a:pPr>
            <a:fld id="{F67E5A3C-D1ED-4DE5-A91D-EE629C9DFBC7}" type="slidenum">
              <a:rPr lang="en-US" altLang="zh-CN" smtClean="0">
                <a:solidFill>
                  <a:prstClr val="black"/>
                </a:solidFill>
              </a:rPr>
              <a:pPr>
                <a:defRPr/>
              </a:pPr>
              <a:t>13</a:t>
            </a:fld>
            <a:endParaRPr lang="zh-CN" altLang="en-US" dirty="0">
              <a:solidFill>
                <a:prstClr val="black"/>
              </a:solidFill>
            </a:endParaRPr>
          </a:p>
        </p:txBody>
      </p:sp>
    </p:spTree>
    <p:extLst>
      <p:ext uri="{BB962C8B-B14F-4D97-AF65-F5344CB8AC3E}">
        <p14:creationId xmlns:p14="http://schemas.microsoft.com/office/powerpoint/2010/main" val="3525744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zh-CN" altLang="en-US" sz="1300" dirty="0">
                <a:latin typeface="Calibri" panose="020F0502020204030204" pitchFamily="34" charset="0"/>
                <a:ea typeface="SimSun" panose="02010600030101010101" pitchFamily="2" charset="-122"/>
                <a:cs typeface="SimSun"/>
              </a:rPr>
              <a:t>低血糖症与交感神经活动增强和儿茶酚胺释放</a:t>
            </a:r>
            <a:r>
              <a:rPr lang="zh-CN" altLang="en-US" sz="1300" dirty="0">
                <a:solidFill>
                  <a:srgbClr val="FF0000"/>
                </a:solidFill>
                <a:latin typeface="Calibri" panose="020F0502020204030204" pitchFamily="34" charset="0"/>
                <a:ea typeface="SimSun" panose="02010600030101010101" pitchFamily="2" charset="-122"/>
                <a:cs typeface="SimSun"/>
              </a:rPr>
              <a:t>有关</a:t>
            </a:r>
            <a:r>
              <a:rPr lang="zh-CN" altLang="en-US" sz="1300" dirty="0">
                <a:latin typeface="Calibri" panose="020F0502020204030204" pitchFamily="34" charset="0"/>
                <a:ea typeface="SimSun" panose="02010600030101010101" pitchFamily="2" charset="-122"/>
                <a:cs typeface="SimSun"/>
              </a:rPr>
              <a:t>，会导致心动过速和血压升高 </a:t>
            </a:r>
            <a:endParaRPr lang="zh-CN" altLang="en-US" dirty="0">
              <a:latin typeface="Calibri" panose="020F0502020204030204" pitchFamily="34" charset="0"/>
              <a:ea typeface="SimSun" panose="02010600030101010101" pitchFamily="2" charset="-122"/>
            </a:endParaRPr>
          </a:p>
          <a:p>
            <a:pPr defTabSz="974925" fontAlgn="base">
              <a:spcBef>
                <a:spcPct val="30000"/>
              </a:spcBef>
              <a:spcAft>
                <a:spcPct val="0"/>
              </a:spcAft>
              <a:defRPr/>
            </a:pP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US" altLang="zh-CN" smtClean="0">
                <a:solidFill>
                  <a:srgbClr val="000000"/>
                </a:solidFill>
                <a:latin typeface="Arial" pitchFamily="-108" charset="0"/>
              </a:rPr>
              <a:pPr defTabSz="974925" fontAlgn="base">
                <a:spcBef>
                  <a:spcPct val="0"/>
                </a:spcBef>
                <a:spcAft>
                  <a:spcPct val="0"/>
                </a:spcAft>
                <a:defRPr/>
              </a:pPr>
              <a:t>14</a:t>
            </a:fld>
            <a:endParaRPr lang="zh-CN" altLang="en-US" dirty="0">
              <a:solidFill>
                <a:srgbClr val="000000"/>
              </a:solidFill>
              <a:latin typeface="SimSun"/>
            </a:endParaRPr>
          </a:p>
        </p:txBody>
      </p:sp>
    </p:spTree>
    <p:extLst>
      <p:ext uri="{BB962C8B-B14F-4D97-AF65-F5344CB8AC3E}">
        <p14:creationId xmlns:p14="http://schemas.microsoft.com/office/powerpoint/2010/main" val="1776040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zh-CN" altLang="en-US" sz="1300" dirty="0">
                <a:latin typeface="Calibri" panose="020F0502020204030204" pitchFamily="34" charset="0"/>
                <a:ea typeface="SimSun" panose="02010600030101010101" pitchFamily="2" charset="-122"/>
                <a:cs typeface="SimSun"/>
              </a:rPr>
              <a:t>低血糖症与交感神经活动增强和儿茶酚胺释放</a:t>
            </a:r>
            <a:r>
              <a:rPr lang="zh-CN" altLang="en-US" sz="1300" dirty="0">
                <a:solidFill>
                  <a:srgbClr val="FF0000"/>
                </a:solidFill>
                <a:latin typeface="Calibri" panose="020F0502020204030204" pitchFamily="34" charset="0"/>
                <a:ea typeface="SimSun" panose="02010600030101010101" pitchFamily="2" charset="-122"/>
                <a:cs typeface="SimSun"/>
              </a:rPr>
              <a:t>有关</a:t>
            </a:r>
            <a:r>
              <a:rPr lang="zh-CN" altLang="en-US" sz="1300" dirty="0">
                <a:latin typeface="Calibri" panose="020F0502020204030204" pitchFamily="34" charset="0"/>
                <a:ea typeface="SimSun" panose="02010600030101010101" pitchFamily="2" charset="-122"/>
                <a:cs typeface="SimSun"/>
              </a:rPr>
              <a:t>，会导致心动过速和血压升高 </a:t>
            </a:r>
            <a:endParaRPr lang="zh-CN" altLang="en-US" dirty="0">
              <a:latin typeface="Calibri" panose="020F0502020204030204" pitchFamily="34" charset="0"/>
              <a:ea typeface="SimSun" panose="02010600030101010101" pitchFamily="2" charset="-122"/>
            </a:endParaRPr>
          </a:p>
          <a:p>
            <a:pPr defTabSz="974925" fontAlgn="base">
              <a:spcBef>
                <a:spcPct val="30000"/>
              </a:spcBef>
              <a:spcAft>
                <a:spcPct val="0"/>
              </a:spcAft>
              <a:defRPr/>
            </a:pP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US" altLang="zh-CN" smtClean="0">
                <a:solidFill>
                  <a:srgbClr val="000000"/>
                </a:solidFill>
                <a:latin typeface="Arial" pitchFamily="-108" charset="0"/>
              </a:rPr>
              <a:pPr defTabSz="974925" fontAlgn="base">
                <a:spcBef>
                  <a:spcPct val="0"/>
                </a:spcBef>
                <a:spcAft>
                  <a:spcPct val="0"/>
                </a:spcAft>
                <a:defRPr/>
              </a:pPr>
              <a:t>15</a:t>
            </a:fld>
            <a:endParaRPr lang="zh-CN" altLang="en-US" dirty="0">
              <a:solidFill>
                <a:srgbClr val="000000"/>
              </a:solidFill>
              <a:latin typeface="SimSun"/>
            </a:endParaRPr>
          </a:p>
        </p:txBody>
      </p:sp>
    </p:spTree>
    <p:extLst>
      <p:ext uri="{BB962C8B-B14F-4D97-AF65-F5344CB8AC3E}">
        <p14:creationId xmlns:p14="http://schemas.microsoft.com/office/powerpoint/2010/main" val="227510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zh-CN" altLang="en-US" sz="1300" dirty="0">
                <a:latin typeface="Calibri" panose="020F0502020204030204" pitchFamily="34" charset="0"/>
                <a:ea typeface="SimSun" panose="02010600030101010101" pitchFamily="2" charset="-122"/>
                <a:cs typeface="SimSun"/>
              </a:rPr>
              <a:t>低血糖症与交感神经活动增强和儿茶酚胺释放</a:t>
            </a:r>
            <a:r>
              <a:rPr lang="zh-CN" altLang="en-US" sz="1300" dirty="0">
                <a:solidFill>
                  <a:srgbClr val="FF0000"/>
                </a:solidFill>
                <a:latin typeface="Calibri" panose="020F0502020204030204" pitchFamily="34" charset="0"/>
                <a:ea typeface="SimSun" panose="02010600030101010101" pitchFamily="2" charset="-122"/>
                <a:cs typeface="SimSun"/>
              </a:rPr>
              <a:t>有关</a:t>
            </a:r>
            <a:r>
              <a:rPr lang="zh-CN" altLang="en-US" sz="1300" dirty="0">
                <a:latin typeface="Calibri" panose="020F0502020204030204" pitchFamily="34" charset="0"/>
                <a:ea typeface="SimSun" panose="02010600030101010101" pitchFamily="2" charset="-122"/>
                <a:cs typeface="SimSun"/>
              </a:rPr>
              <a:t>，会导致心动过速和血压升高 </a:t>
            </a:r>
            <a:endParaRPr lang="zh-CN" altLang="en-US" dirty="0">
              <a:latin typeface="Calibri" panose="020F0502020204030204" pitchFamily="34" charset="0"/>
              <a:ea typeface="SimSun" panose="02010600030101010101" pitchFamily="2" charset="-122"/>
            </a:endParaRPr>
          </a:p>
          <a:p>
            <a:pPr defTabSz="974925" fontAlgn="base">
              <a:spcBef>
                <a:spcPct val="30000"/>
              </a:spcBef>
              <a:spcAft>
                <a:spcPct val="0"/>
              </a:spcAft>
              <a:defRPr/>
            </a:pP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US" altLang="zh-CN" smtClean="0">
                <a:solidFill>
                  <a:srgbClr val="000000"/>
                </a:solidFill>
                <a:latin typeface="Arial" pitchFamily="-108" charset="0"/>
              </a:rPr>
              <a:pPr defTabSz="974925" fontAlgn="base">
                <a:spcBef>
                  <a:spcPct val="0"/>
                </a:spcBef>
                <a:spcAft>
                  <a:spcPct val="0"/>
                </a:spcAft>
                <a:defRPr/>
              </a:pPr>
              <a:t>16</a:t>
            </a:fld>
            <a:endParaRPr lang="zh-CN" altLang="en-US" dirty="0">
              <a:solidFill>
                <a:srgbClr val="000000"/>
              </a:solidFill>
              <a:latin typeface="SimSun"/>
            </a:endParaRPr>
          </a:p>
        </p:txBody>
      </p:sp>
    </p:spTree>
    <p:extLst>
      <p:ext uri="{BB962C8B-B14F-4D97-AF65-F5344CB8AC3E}">
        <p14:creationId xmlns:p14="http://schemas.microsoft.com/office/powerpoint/2010/main" val="3101388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zh-CN" altLang="en-US" sz="1300" dirty="0">
                <a:latin typeface="Calibri" panose="020F0502020204030204" pitchFamily="34" charset="0"/>
                <a:ea typeface="SimSun" panose="02010600030101010101" pitchFamily="2" charset="-122"/>
                <a:cs typeface="SimSun"/>
              </a:rPr>
              <a:t>低血糖症与交感神经活动增强和儿茶酚胺释放</a:t>
            </a:r>
            <a:r>
              <a:rPr lang="zh-CN" altLang="en-US" sz="1300" dirty="0">
                <a:solidFill>
                  <a:srgbClr val="FF0000"/>
                </a:solidFill>
                <a:latin typeface="Calibri" panose="020F0502020204030204" pitchFamily="34" charset="0"/>
                <a:ea typeface="SimSun" panose="02010600030101010101" pitchFamily="2" charset="-122"/>
                <a:cs typeface="SimSun"/>
              </a:rPr>
              <a:t>有关</a:t>
            </a:r>
            <a:r>
              <a:rPr lang="zh-CN" altLang="en-US" sz="1300" dirty="0">
                <a:latin typeface="Calibri" panose="020F0502020204030204" pitchFamily="34" charset="0"/>
                <a:ea typeface="SimSun" panose="02010600030101010101" pitchFamily="2" charset="-122"/>
                <a:cs typeface="SimSun"/>
              </a:rPr>
              <a:t>，会导致心动过速和血压升高 </a:t>
            </a:r>
            <a:endParaRPr lang="zh-CN" altLang="en-US" dirty="0">
              <a:latin typeface="Calibri" panose="020F0502020204030204" pitchFamily="34" charset="0"/>
              <a:ea typeface="SimSun" panose="02010600030101010101" pitchFamily="2" charset="-122"/>
            </a:endParaRPr>
          </a:p>
          <a:p>
            <a:pPr defTabSz="974925" fontAlgn="base">
              <a:spcBef>
                <a:spcPct val="30000"/>
              </a:spcBef>
              <a:spcAft>
                <a:spcPct val="0"/>
              </a:spcAft>
              <a:defRPr/>
            </a:pP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US" altLang="zh-CN" smtClean="0">
                <a:solidFill>
                  <a:srgbClr val="000000"/>
                </a:solidFill>
                <a:latin typeface="Arial" pitchFamily="-108" charset="0"/>
              </a:rPr>
              <a:pPr defTabSz="974925" fontAlgn="base">
                <a:spcBef>
                  <a:spcPct val="0"/>
                </a:spcBef>
                <a:spcAft>
                  <a:spcPct val="0"/>
                </a:spcAft>
                <a:defRPr/>
              </a:pPr>
              <a:t>17</a:t>
            </a:fld>
            <a:endParaRPr lang="zh-CN" altLang="en-US" dirty="0">
              <a:solidFill>
                <a:srgbClr val="000000"/>
              </a:solidFill>
              <a:latin typeface="SimSun"/>
            </a:endParaRPr>
          </a:p>
        </p:txBody>
      </p:sp>
    </p:spTree>
    <p:extLst>
      <p:ext uri="{BB962C8B-B14F-4D97-AF65-F5344CB8AC3E}">
        <p14:creationId xmlns:p14="http://schemas.microsoft.com/office/powerpoint/2010/main" val="3904361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4925" fontAlgn="base">
              <a:spcBef>
                <a:spcPct val="30000"/>
              </a:spcBef>
              <a:spcAft>
                <a:spcPct val="0"/>
              </a:spcAft>
              <a:defRPr/>
            </a:pPr>
            <a:r>
              <a:rPr lang="zh-CN" altLang="en-US" sz="1300" dirty="0">
                <a:latin typeface="Calibri" panose="020F0502020204030204" pitchFamily="34" charset="0"/>
                <a:ea typeface="SimSun" panose="02010600030101010101" pitchFamily="2" charset="-122"/>
                <a:cs typeface="SimSun"/>
              </a:rPr>
              <a:t>低血糖症与交感神经活动增强和儿茶酚胺释放</a:t>
            </a:r>
            <a:r>
              <a:rPr lang="zh-CN" altLang="en-US" sz="1300" dirty="0">
                <a:solidFill>
                  <a:srgbClr val="FF0000"/>
                </a:solidFill>
                <a:latin typeface="Calibri" panose="020F0502020204030204" pitchFamily="34" charset="0"/>
                <a:ea typeface="SimSun" panose="02010600030101010101" pitchFamily="2" charset="-122"/>
                <a:cs typeface="SimSun"/>
              </a:rPr>
              <a:t>有关</a:t>
            </a:r>
            <a:r>
              <a:rPr lang="zh-CN" altLang="en-US" sz="1300" dirty="0">
                <a:latin typeface="Calibri" panose="020F0502020204030204" pitchFamily="34" charset="0"/>
                <a:ea typeface="SimSun" panose="02010600030101010101" pitchFamily="2" charset="-122"/>
                <a:cs typeface="SimSun"/>
              </a:rPr>
              <a:t>，会导致心动过速和血压升高 </a:t>
            </a:r>
            <a:endParaRPr lang="zh-CN" altLang="en-US" dirty="0">
              <a:latin typeface="Calibri" panose="020F0502020204030204" pitchFamily="34" charset="0"/>
              <a:ea typeface="SimSun" panose="02010600030101010101" pitchFamily="2" charset="-122"/>
            </a:endParaRPr>
          </a:p>
          <a:p>
            <a:pPr defTabSz="974925" fontAlgn="base">
              <a:spcBef>
                <a:spcPct val="30000"/>
              </a:spcBef>
              <a:spcAft>
                <a:spcPct val="0"/>
              </a:spcAft>
              <a:defRPr/>
            </a:pP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974925" fontAlgn="base">
              <a:spcBef>
                <a:spcPct val="0"/>
              </a:spcBef>
              <a:spcAft>
                <a:spcPct val="0"/>
              </a:spcAft>
              <a:defRPr/>
            </a:pPr>
            <a:fld id="{0D4F6CAC-75CE-3840-84ED-4821698A4EBB}" type="slidenum">
              <a:rPr lang="en-US" altLang="zh-CN" smtClean="0">
                <a:solidFill>
                  <a:srgbClr val="000000"/>
                </a:solidFill>
                <a:latin typeface="Arial" pitchFamily="-108" charset="0"/>
              </a:rPr>
              <a:pPr defTabSz="974925" fontAlgn="base">
                <a:spcBef>
                  <a:spcPct val="0"/>
                </a:spcBef>
                <a:spcAft>
                  <a:spcPct val="0"/>
                </a:spcAft>
                <a:defRPr/>
              </a:pPr>
              <a:t>18</a:t>
            </a:fld>
            <a:endParaRPr lang="zh-CN" altLang="en-US" dirty="0">
              <a:solidFill>
                <a:srgbClr val="000000"/>
              </a:solidFill>
              <a:latin typeface="SimSun"/>
            </a:endParaRPr>
          </a:p>
        </p:txBody>
      </p:sp>
    </p:spTree>
    <p:extLst>
      <p:ext uri="{BB962C8B-B14F-4D97-AF65-F5344CB8AC3E}">
        <p14:creationId xmlns:p14="http://schemas.microsoft.com/office/powerpoint/2010/main" val="2809038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110000"/>
              </a:lnSpc>
            </a:pPr>
            <a:r>
              <a:rPr lang="zh-CN" altLang="en-US" kern="1200" baseline="0" dirty="0">
                <a:solidFill>
                  <a:schemeClr val="tx1"/>
                </a:solidFill>
                <a:latin typeface="Calibri" panose="020F0502020204030204" pitchFamily="34" charset="0"/>
                <a:ea typeface="SimSun" panose="02010600030101010101" pitchFamily="2" charset="-122"/>
                <a:cs typeface="SimSun"/>
              </a:rPr>
              <a:t>低血糖症是 </a:t>
            </a:r>
            <a:r>
              <a:rPr lang="en-US" altLang="zh-CN" kern="1200" baseline="0" dirty="0">
                <a:solidFill>
                  <a:schemeClr val="tx1"/>
                </a:solidFill>
                <a:latin typeface="Calibri" panose="020F0502020204030204" pitchFamily="34" charset="0"/>
                <a:ea typeface="SimSun" panose="02010600030101010101" pitchFamily="2" charset="-122"/>
                <a:cs typeface="SimSun"/>
              </a:rPr>
              <a:t>1 </a:t>
            </a:r>
            <a:r>
              <a:rPr lang="zh-CN" altLang="en-US" kern="1200" baseline="0" dirty="0">
                <a:solidFill>
                  <a:schemeClr val="tx1"/>
                </a:solidFill>
                <a:latin typeface="Calibri" panose="020F0502020204030204" pitchFamily="34" charset="0"/>
                <a:ea typeface="SimSun" panose="02010600030101010101" pitchFamily="2" charset="-122"/>
                <a:cs typeface="SimSun"/>
              </a:rPr>
              <a:t>型和 </a:t>
            </a:r>
            <a:r>
              <a:rPr lang="en-US" altLang="zh-CN" kern="1200" baseline="0" dirty="0">
                <a:solidFill>
                  <a:schemeClr val="tx1"/>
                </a:solidFill>
                <a:latin typeface="Calibri" panose="020F0502020204030204" pitchFamily="34" charset="0"/>
                <a:ea typeface="SimSun" panose="02010600030101010101" pitchFamily="2" charset="-122"/>
                <a:cs typeface="SimSun"/>
              </a:rPr>
              <a:t>2 </a:t>
            </a:r>
            <a:r>
              <a:rPr lang="zh-CN" altLang="en-US" kern="1200" baseline="0" dirty="0">
                <a:solidFill>
                  <a:schemeClr val="tx1"/>
                </a:solidFill>
                <a:latin typeface="Calibri" panose="020F0502020204030204" pitchFamily="34" charset="0"/>
                <a:ea typeface="SimSun" panose="02010600030101010101" pitchFamily="2" charset="-122"/>
                <a:cs typeface="SimSun"/>
              </a:rPr>
              <a:t>型糖尿病血糖管理中的主要限制因素。</a:t>
            </a:r>
            <a:r>
              <a:rPr lang="en-US" altLang="zh-CN" kern="1200" baseline="0" dirty="0">
                <a:solidFill>
                  <a:schemeClr val="tx1"/>
                </a:solidFill>
                <a:latin typeface="Calibri" panose="020F0502020204030204" pitchFamily="34" charset="0"/>
                <a:ea typeface="SimSun" panose="02010600030101010101" pitchFamily="2" charset="-122"/>
                <a:cs typeface="SimSun"/>
              </a:rPr>
              <a:t>2017 </a:t>
            </a:r>
            <a:r>
              <a:rPr lang="zh-CN" altLang="en-US" kern="1200" baseline="0" dirty="0">
                <a:solidFill>
                  <a:schemeClr val="tx1"/>
                </a:solidFill>
                <a:latin typeface="Calibri" panose="020F0502020204030204" pitchFamily="34" charset="0"/>
                <a:ea typeface="SimSun" panose="02010600030101010101" pitchFamily="2" charset="-122"/>
                <a:cs typeface="SimSun"/>
              </a:rPr>
              <a:t>年护理标准更新版考虑了国际低血糖症研究组关于低血糖症分类的建议，认为如果 </a:t>
            </a:r>
            <a:r>
              <a:rPr lang="en-US" altLang="zh-CN" kern="1200" baseline="0" dirty="0">
                <a:solidFill>
                  <a:schemeClr val="tx1"/>
                </a:solidFill>
                <a:latin typeface="Calibri" panose="020F0502020204030204" pitchFamily="34" charset="0"/>
                <a:ea typeface="SimSun" panose="02010600030101010101" pitchFamily="2" charset="-122"/>
                <a:cs typeface="SimSun"/>
              </a:rPr>
              <a:t>SMBG </a:t>
            </a:r>
            <a:r>
              <a:rPr lang="zh-CN" altLang="en-US" kern="1200" baseline="0" dirty="0">
                <a:solidFill>
                  <a:schemeClr val="tx1"/>
                </a:solidFill>
                <a:latin typeface="Calibri" panose="020F0502020204030204" pitchFamily="34" charset="0"/>
                <a:ea typeface="SimSun" panose="02010600030101010101" pitchFamily="2" charset="-122"/>
                <a:cs typeface="SimSun"/>
              </a:rPr>
              <a:t>检测所得血糖浓度 </a:t>
            </a:r>
            <a:r>
              <a:rPr lang="en-US" altLang="zh-CN" kern="1200" baseline="0" dirty="0">
                <a:solidFill>
                  <a:schemeClr val="tx1"/>
                </a:solidFill>
                <a:latin typeface="Calibri" panose="020F0502020204030204" pitchFamily="34" charset="0"/>
                <a:ea typeface="SimSun" panose="02010600030101010101" pitchFamily="2" charset="-122"/>
                <a:cs typeface="SimSun"/>
              </a:rPr>
              <a:t>&lt;54 mg/dL (3.0 mmol/L)</a:t>
            </a:r>
            <a:r>
              <a:rPr lang="zh-CN" altLang="en-US" kern="1200" baseline="0" dirty="0">
                <a:solidFill>
                  <a:schemeClr val="tx1"/>
                </a:solidFill>
                <a:latin typeface="Calibri" panose="020F0502020204030204" pitchFamily="34" charset="0"/>
                <a:ea typeface="SimSun" panose="02010600030101010101" pitchFamily="2" charset="-122"/>
                <a:cs typeface="SimSun"/>
              </a:rPr>
              <a:t>，亦或 </a:t>
            </a:r>
            <a:r>
              <a:rPr lang="en-US" altLang="zh-CN" kern="1200" baseline="0" dirty="0">
                <a:solidFill>
                  <a:schemeClr val="tx1"/>
                </a:solidFill>
                <a:latin typeface="Calibri" panose="020F0502020204030204" pitchFamily="34" charset="0"/>
                <a:ea typeface="SimSun" panose="02010600030101010101" pitchFamily="2" charset="-122"/>
                <a:cs typeface="SimSun"/>
              </a:rPr>
              <a:t>CGM</a:t>
            </a:r>
            <a:r>
              <a:rPr lang="zh-CN" altLang="en-US" kern="1200" baseline="0" dirty="0">
                <a:solidFill>
                  <a:schemeClr val="tx1"/>
                </a:solidFill>
                <a:latin typeface="Calibri" panose="020F0502020204030204" pitchFamily="34" charset="0"/>
                <a:ea typeface="SimSun" panose="02010600030101010101" pitchFamily="2" charset="-122"/>
                <a:cs typeface="SimSun"/>
              </a:rPr>
              <a:t>（至少 </a:t>
            </a:r>
            <a:r>
              <a:rPr lang="en-US" altLang="zh-CN" b="1" u="sng" kern="1200" baseline="0" dirty="0">
                <a:solidFill>
                  <a:schemeClr val="tx1"/>
                </a:solidFill>
                <a:latin typeface="Calibri" panose="020F0502020204030204" pitchFamily="34" charset="0"/>
                <a:ea typeface="SimSun" panose="02010600030101010101" pitchFamily="2" charset="-122"/>
                <a:cs typeface="SimSun"/>
              </a:rPr>
              <a:t>15</a:t>
            </a:r>
            <a:r>
              <a:rPr lang="zh-CN" altLang="en-US" kern="1200" baseline="0" dirty="0">
                <a:solidFill>
                  <a:schemeClr val="tx1"/>
                </a:solidFill>
                <a:latin typeface="Calibri" panose="020F0502020204030204" pitchFamily="34" charset="0"/>
                <a:ea typeface="SimSun" panose="02010600030101010101" pitchFamily="2" charset="-122"/>
                <a:cs typeface="SimSun"/>
              </a:rPr>
              <a:t> 分钟）或血浆血糖的实验室测量值低到足以表明这是有临床意义的低血糖症，则应将相关内容记录到治疗糖尿病的降糖药物的临床试验报告中。</a:t>
            </a:r>
          </a:p>
          <a:p>
            <a:pPr defTabSz="922264">
              <a:lnSpc>
                <a:spcPct val="110000"/>
              </a:lnSpc>
              <a:defRPr/>
            </a:pPr>
            <a:r>
              <a:rPr lang="zh-CN" altLang="en-US" b="1" kern="1200" baseline="0" dirty="0">
                <a:solidFill>
                  <a:schemeClr val="tx1"/>
                </a:solidFill>
                <a:latin typeface="Calibri" panose="020F0502020204030204" pitchFamily="34" charset="0"/>
                <a:ea typeface="SimSun" panose="02010600030101010101" pitchFamily="2" charset="-122"/>
                <a:cs typeface="SimSun"/>
              </a:rPr>
              <a:t>*</a:t>
            </a:r>
            <a:r>
              <a:rPr lang="zh-CN" altLang="en-US" kern="1200" baseline="0" dirty="0">
                <a:solidFill>
                  <a:schemeClr val="tx1"/>
                </a:solidFill>
                <a:latin typeface="Calibri" panose="020F0502020204030204" pitchFamily="34" charset="0"/>
                <a:ea typeface="SimSun" panose="02010600030101010101" pitchFamily="2" charset="-122"/>
                <a:cs typeface="SimSun"/>
              </a:rPr>
              <a:t>注：仅当患者在接受胰岛素或磺脲类药物治疗时，达到警戒值时才可能需要使用速效碳水化合物治疗。否则，会给不需要速效碳水化合物的患者带来过度使用的风险（影响血糖和体重）。</a:t>
            </a:r>
          </a:p>
          <a:p>
            <a:pPr>
              <a:lnSpc>
                <a:spcPct val="110000"/>
              </a:lnSpc>
            </a:pPr>
            <a:endParaRPr lang="zh-CN" altLang="en-US" kern="1200" baseline="0" dirty="0">
              <a:solidFill>
                <a:schemeClr val="tx1"/>
              </a:solidFill>
              <a:latin typeface="Calibri" panose="020F0502020204030204" pitchFamily="34" charset="0"/>
              <a:ea typeface="SimSun" panose="02010600030101010101" pitchFamily="2" charset="-122"/>
            </a:endParaRPr>
          </a:p>
          <a:p>
            <a:pPr>
              <a:lnSpc>
                <a:spcPct val="110000"/>
              </a:lnSpc>
            </a:pPr>
            <a:r>
              <a:rPr lang="zh-CN" altLang="en-US" kern="1200" baseline="0" dirty="0">
                <a:solidFill>
                  <a:schemeClr val="tx1"/>
                </a:solidFill>
                <a:latin typeface="Calibri" panose="020F0502020204030204" pitchFamily="34" charset="0"/>
                <a:ea typeface="SimSun" panose="02010600030101010101" pitchFamily="2" charset="-122"/>
                <a:cs typeface="SimSun"/>
              </a:rPr>
              <a:t>低血糖症警戒值 ≤</a:t>
            </a:r>
            <a:r>
              <a:rPr lang="en-US" altLang="zh-CN" kern="1200" baseline="0" dirty="0">
                <a:solidFill>
                  <a:schemeClr val="tx1"/>
                </a:solidFill>
                <a:latin typeface="Calibri" panose="020F0502020204030204" pitchFamily="34" charset="0"/>
                <a:ea typeface="SimSun" panose="02010600030101010101" pitchFamily="2" charset="-122"/>
                <a:cs typeface="SimSun"/>
              </a:rPr>
              <a:t>70 mg/dL (3.9 mmol/L) </a:t>
            </a:r>
            <a:r>
              <a:rPr lang="zh-CN" altLang="en-US" kern="1200" baseline="0" dirty="0">
                <a:solidFill>
                  <a:schemeClr val="tx1"/>
                </a:solidFill>
                <a:latin typeface="Calibri" panose="020F0502020204030204" pitchFamily="34" charset="0"/>
                <a:ea typeface="SimSun" panose="02010600030101010101" pitchFamily="2" charset="-122"/>
                <a:cs typeface="SimSun"/>
              </a:rPr>
              <a:t>对于在临床护理期间调整降糖药物的治疗剂量非常重要，并且</a:t>
            </a:r>
            <a:r>
              <a:rPr lang="zh-CN" altLang="en-US" b="0" u="none" kern="1200" baseline="0" dirty="0">
                <a:solidFill>
                  <a:schemeClr val="tx1"/>
                </a:solidFill>
                <a:latin typeface="Calibri" panose="020F0502020204030204" pitchFamily="34" charset="0"/>
                <a:ea typeface="SimSun" panose="02010600030101010101" pitchFamily="2" charset="-122"/>
                <a:cs typeface="SimSun"/>
              </a:rPr>
              <a:t>可能与症状有关，对于血糖值通常较高的人群尤为如此。该值刚好低于优化血糖治疗方案所需的血糖目标范围的下限，旨在最大限度地减少并发症</a:t>
            </a:r>
            <a:r>
              <a:rPr lang="en-US" altLang="zh-CN" b="0" u="none" kern="1200" baseline="0" dirty="0">
                <a:solidFill>
                  <a:schemeClr val="tx1"/>
                </a:solidFill>
                <a:latin typeface="Calibri" panose="020F0502020204030204" pitchFamily="34" charset="0"/>
                <a:ea typeface="SimSun" panose="02010600030101010101" pitchFamily="2" charset="-122"/>
                <a:cs typeface="SimSun"/>
              </a:rPr>
              <a:t>—</a:t>
            </a:r>
            <a:r>
              <a:rPr lang="zh-CN" altLang="en-US" b="0" u="none" kern="1200" baseline="0" dirty="0">
                <a:solidFill>
                  <a:schemeClr val="tx1"/>
                </a:solidFill>
                <a:latin typeface="Calibri" panose="020F0502020204030204" pitchFamily="34" charset="0"/>
                <a:ea typeface="SimSun" panose="02010600030101010101" pitchFamily="2" charset="-122"/>
                <a:cs typeface="SimSun"/>
              </a:rPr>
              <a:t>血糖无需低于 </a:t>
            </a:r>
            <a:r>
              <a:rPr lang="en-US" altLang="zh-CN" b="0" u="none" kern="1200" baseline="0" dirty="0">
                <a:solidFill>
                  <a:schemeClr val="tx1"/>
                </a:solidFill>
                <a:latin typeface="Calibri" panose="020F0502020204030204" pitchFamily="34" charset="0"/>
                <a:ea typeface="SimSun" panose="02010600030101010101" pitchFamily="2" charset="-122"/>
                <a:cs typeface="SimSun"/>
              </a:rPr>
              <a:t>70 mg/dl (3.9 mmol/l)—</a:t>
            </a:r>
            <a:r>
              <a:rPr lang="zh-CN" altLang="en-US" b="0" u="none" kern="1200" baseline="0" dirty="0">
                <a:solidFill>
                  <a:schemeClr val="tx1"/>
                </a:solidFill>
                <a:latin typeface="Calibri" panose="020F0502020204030204" pitchFamily="34" charset="0"/>
                <a:ea typeface="SimSun" panose="02010600030101010101" pitchFamily="2" charset="-122"/>
                <a:cs typeface="SimSun"/>
              </a:rPr>
              <a:t>此时应接受治疗以防出现低血糖症，还应在此后调整治疗方案以最大限度减少其发生率。</a:t>
            </a:r>
          </a:p>
          <a:p>
            <a:pPr>
              <a:lnSpc>
                <a:spcPct val="110000"/>
              </a:lnSpc>
            </a:pPr>
            <a:r>
              <a:rPr lang="zh-CN" altLang="en-US" kern="1200" baseline="0" dirty="0">
                <a:solidFill>
                  <a:schemeClr val="tx1"/>
                </a:solidFill>
                <a:latin typeface="Calibri" panose="020F0502020204030204" pitchFamily="34" charset="0"/>
                <a:ea typeface="SimSun" panose="02010600030101010101" pitchFamily="2" charset="-122"/>
                <a:cs typeface="SimSun"/>
              </a:rPr>
              <a:t>重度低血糖症没有特定的血糖阈值，但其定义是：需要他人帮助才能恢复的严重认知障碍。</a:t>
            </a:r>
          </a:p>
          <a:p>
            <a:pPr>
              <a:lnSpc>
                <a:spcPct val="80000"/>
              </a:lnSpc>
            </a:pPr>
            <a:endParaRPr lang="zh-CN" altLang="en-US" b="1" u="sng" dirty="0">
              <a:latin typeface="Calibri" panose="020F0502020204030204" pitchFamily="34" charset="0"/>
              <a:ea typeface="SimSun" panose="02010600030101010101" pitchFamily="2" charset="-122"/>
            </a:endParaRPr>
          </a:p>
          <a:p>
            <a:pPr>
              <a:lnSpc>
                <a:spcPct val="80000"/>
              </a:lnSpc>
            </a:pPr>
            <a:endParaRPr lang="zh-CN" altLang="en-US" b="1" u="sng" dirty="0">
              <a:latin typeface="Calibri" panose="020F0502020204030204" pitchFamily="34" charset="0"/>
              <a:ea typeface="SimSun" panose="02010600030101010101" pitchFamily="2" charset="-122"/>
            </a:endParaRPr>
          </a:p>
          <a:p>
            <a:endParaRPr lang="zh-CN" altLang="en-US" b="1" dirty="0">
              <a:latin typeface="Calibri" panose="020F0502020204030204" pitchFamily="34" charset="0"/>
              <a:ea typeface="SimSun" panose="02010600030101010101" pitchFamily="2" charset="-122"/>
            </a:endParaRPr>
          </a:p>
          <a:p>
            <a:r>
              <a:rPr lang="zh-CN" altLang="en-US" b="1" dirty="0">
                <a:latin typeface="Calibri" panose="020F0502020204030204" pitchFamily="34" charset="0"/>
                <a:ea typeface="SimSun" panose="02010600030101010101" pitchFamily="2" charset="-122"/>
                <a:cs typeface="SimSun"/>
              </a:rPr>
              <a:t>参考文献</a:t>
            </a:r>
          </a:p>
          <a:p>
            <a:r>
              <a:rPr lang="en-US" altLang="zh-CN" dirty="0">
                <a:solidFill>
                  <a:schemeClr val="tx1"/>
                </a:solidFill>
                <a:latin typeface="Calibri" panose="020F0502020204030204" pitchFamily="34" charset="0"/>
                <a:ea typeface="SimSun" panose="02010600030101010101" pitchFamily="2" charset="-122"/>
                <a:cs typeface="SimSun"/>
              </a:rPr>
              <a:t>American Diabetes Association Standards of Medical Care in Diabetes. </a:t>
            </a:r>
            <a:r>
              <a:rPr lang="en-US" altLang="zh-CN" dirty="0" err="1">
                <a:solidFill>
                  <a:schemeClr val="tx1"/>
                </a:solidFill>
                <a:latin typeface="Calibri" panose="020F0502020204030204" pitchFamily="34" charset="0"/>
                <a:ea typeface="SimSun" panose="02010600030101010101" pitchFamily="2" charset="-122"/>
                <a:cs typeface="SimSun"/>
              </a:rPr>
              <a:t>Glycaemic</a:t>
            </a:r>
            <a:r>
              <a:rPr lang="en-US" altLang="zh-CN" dirty="0">
                <a:solidFill>
                  <a:schemeClr val="tx1"/>
                </a:solidFill>
                <a:latin typeface="Calibri" panose="020F0502020204030204" pitchFamily="34" charset="0"/>
                <a:ea typeface="SimSun" panose="02010600030101010101" pitchFamily="2" charset="-122"/>
                <a:cs typeface="SimSun"/>
              </a:rPr>
              <a:t> Targets. </a:t>
            </a:r>
            <a:r>
              <a:rPr lang="en-US" altLang="zh-CN" i="1" dirty="0">
                <a:solidFill>
                  <a:schemeClr val="tx1"/>
                </a:solidFill>
                <a:latin typeface="Calibri" panose="020F0502020204030204" pitchFamily="34" charset="0"/>
                <a:ea typeface="SimSun" panose="02010600030101010101" pitchFamily="2" charset="-122"/>
                <a:cs typeface="SimSun"/>
              </a:rPr>
              <a:t>Diabetes Care</a:t>
            </a:r>
            <a:r>
              <a:rPr lang="zh-CN" altLang="en-US" dirty="0">
                <a:solidFill>
                  <a:schemeClr val="tx1"/>
                </a:solidFill>
                <a:latin typeface="Calibri" panose="020F0502020204030204" pitchFamily="34" charset="0"/>
                <a:ea typeface="SimSun" panose="02010600030101010101" pitchFamily="2" charset="-122"/>
                <a:cs typeface="SimSun"/>
              </a:rPr>
              <a:t> </a:t>
            </a:r>
            <a:r>
              <a:rPr lang="en-US" altLang="zh-CN" dirty="0">
                <a:solidFill>
                  <a:schemeClr val="tx1"/>
                </a:solidFill>
                <a:latin typeface="Calibri" panose="020F0502020204030204" pitchFamily="34" charset="0"/>
                <a:ea typeface="SimSun" panose="02010600030101010101" pitchFamily="2" charset="-122"/>
                <a:cs typeface="SimSun"/>
              </a:rPr>
              <a:t>2017;40(Suppl. 1):S64-S74.</a:t>
            </a:r>
          </a:p>
          <a:p>
            <a:r>
              <a:rPr lang="en-US" altLang="zh-CN" dirty="0">
                <a:latin typeface="Calibri" panose="020F0502020204030204" pitchFamily="34" charset="0"/>
                <a:ea typeface="SimSun" panose="02010600030101010101" pitchFamily="2" charset="-122"/>
                <a:cs typeface="SimSun"/>
              </a:rPr>
              <a:t>International </a:t>
            </a:r>
            <a:r>
              <a:rPr lang="en-US" altLang="zh-CN" dirty="0" err="1">
                <a:latin typeface="Calibri" panose="020F0502020204030204" pitchFamily="34" charset="0"/>
                <a:ea typeface="SimSun" panose="02010600030101010101" pitchFamily="2" charset="-122"/>
                <a:cs typeface="SimSun"/>
              </a:rPr>
              <a:t>Hypoglycaemia</a:t>
            </a:r>
            <a:r>
              <a:rPr lang="en-US" altLang="zh-CN" dirty="0">
                <a:latin typeface="Calibri" panose="020F0502020204030204" pitchFamily="34" charset="0"/>
                <a:ea typeface="SimSun" panose="02010600030101010101" pitchFamily="2" charset="-122"/>
                <a:cs typeface="SimSun"/>
              </a:rPr>
              <a:t> Study Group, Diabetes Care 2016 dc162215</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val="2269194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目标</a:t>
            </a:r>
          </a:p>
        </p:txBody>
      </p:sp>
      <p:sp>
        <p:nvSpPr>
          <p:cNvPr id="4" name="Slide Number Placeholder 3"/>
          <p:cNvSpPr>
            <a:spLocks noGrp="1"/>
          </p:cNvSpPr>
          <p:nvPr>
            <p:ph type="sldNum" sz="quarter" idx="10"/>
          </p:nvPr>
        </p:nvSpPr>
        <p:spPr/>
        <p:txBody>
          <a:bodyPr/>
          <a:lstStyle/>
          <a:p>
            <a:fld id="{3E93355A-8E44-4DDA-AB4A-3EF701460EF3}" type="slidenum">
              <a:rPr lang="en-US" altLang="zh-CN"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val="647604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0" u="none" dirty="0">
                <a:latin typeface="Calibri" panose="020F0502020204030204" pitchFamily="34" charset="0"/>
                <a:ea typeface="SimSun" panose="02010600030101010101" pitchFamily="2" charset="-122"/>
                <a:cs typeface="SimSun"/>
              </a:rPr>
              <a:t>这些需要患者回答的问题示例旨在评估患者对风险和低血糖症治疗知识的掌握情况。这些问题可以衡量患者对低血糖症风险的了解程度，以及对低血糖症发作信号和治疗知识的熟悉程度。</a:t>
            </a:r>
          </a:p>
          <a:p>
            <a:endParaRPr lang="zh-CN" altLang="en-US" b="0" u="none" dirty="0">
              <a:latin typeface="Calibri" panose="020F0502020204030204" pitchFamily="34" charset="0"/>
              <a:ea typeface="SimSun" panose="02010600030101010101" pitchFamily="2" charset="-122"/>
            </a:endParaRPr>
          </a:p>
          <a:p>
            <a:r>
              <a:rPr lang="zh-CN" altLang="en-US" b="0" u="none" dirty="0">
                <a:latin typeface="Calibri" panose="020F0502020204030204" pitchFamily="34" charset="0"/>
                <a:ea typeface="SimSun" panose="02010600030101010101" pitchFamily="2" charset="-122"/>
                <a:cs typeface="SimSun"/>
              </a:rPr>
              <a:t>请注意，只有在血糖降至 </a:t>
            </a:r>
            <a:r>
              <a:rPr lang="en-US" altLang="zh-CN" b="0" u="none" dirty="0">
                <a:latin typeface="Calibri" panose="020F0502020204030204" pitchFamily="34" charset="0"/>
                <a:ea typeface="SimSun" panose="02010600030101010101" pitchFamily="2" charset="-122"/>
                <a:cs typeface="SimSun"/>
              </a:rPr>
              <a:t>3 mmol/l (54 mg/dl) </a:t>
            </a:r>
            <a:r>
              <a:rPr lang="zh-CN" altLang="en-US" b="0" u="none" dirty="0">
                <a:latin typeface="Calibri" panose="020F0502020204030204" pitchFamily="34" charset="0"/>
                <a:ea typeface="SimSun" panose="02010600030101010101" pitchFamily="2" charset="-122"/>
                <a:cs typeface="SimSun"/>
              </a:rPr>
              <a:t>以下时，有低血糖症状的患者身上出现重度低血糖症的风险才会显著增加。</a:t>
            </a:r>
          </a:p>
          <a:p>
            <a:endParaRPr lang="zh-CN" altLang="en-US" b="0" u="none" baseline="0" dirty="0">
              <a:latin typeface="Calibri" panose="020F0502020204030204" pitchFamily="34" charset="0"/>
              <a:ea typeface="SimSun" panose="02010600030101010101" pitchFamily="2" charset="-122"/>
            </a:endParaRPr>
          </a:p>
          <a:p>
            <a:r>
              <a:rPr lang="en-US" altLang="zh-CN" b="0" u="none" baseline="0" dirty="0">
                <a:latin typeface="Calibri" panose="020F0502020204030204" pitchFamily="34" charset="0"/>
                <a:ea typeface="SimSun" panose="02010600030101010101" pitchFamily="2" charset="-122"/>
                <a:cs typeface="SimSun"/>
              </a:rPr>
              <a:t>Hopkins D et al., </a:t>
            </a:r>
            <a:r>
              <a:rPr lang="en-US" altLang="zh-CN" b="0" i="1" u="none" baseline="0" dirty="0">
                <a:latin typeface="Calibri" panose="020F0502020204030204" pitchFamily="34" charset="0"/>
                <a:ea typeface="SimSun" panose="02010600030101010101" pitchFamily="2" charset="-122"/>
                <a:cs typeface="SimSun"/>
              </a:rPr>
              <a:t>Diabetes Care</a:t>
            </a:r>
            <a:r>
              <a:rPr lang="zh-CN" altLang="en-US" b="0" u="none" baseline="0" dirty="0">
                <a:latin typeface="Calibri" panose="020F0502020204030204" pitchFamily="34" charset="0"/>
                <a:ea typeface="SimSun" panose="02010600030101010101" pitchFamily="2" charset="-122"/>
                <a:cs typeface="SimSun"/>
              </a:rPr>
              <a:t> </a:t>
            </a:r>
            <a:r>
              <a:rPr lang="en-US" altLang="zh-CN" b="0" u="none" baseline="0" dirty="0">
                <a:latin typeface="Calibri" panose="020F0502020204030204" pitchFamily="34" charset="0"/>
                <a:ea typeface="SimSun" panose="02010600030101010101" pitchFamily="2" charset="-122"/>
                <a:cs typeface="SimSun"/>
              </a:rPr>
              <a:t>2012;35:1638–42.</a:t>
            </a:r>
            <a:endParaRPr lang="zh-CN" altLang="en-US" b="0" u="none"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20</a:t>
            </a:fld>
            <a:endParaRPr lang="zh-CN" altLang="en-US" dirty="0"/>
          </a:p>
        </p:txBody>
      </p:sp>
    </p:spTree>
    <p:extLst>
      <p:ext uri="{BB962C8B-B14F-4D97-AF65-F5344CB8AC3E}">
        <p14:creationId xmlns:p14="http://schemas.microsoft.com/office/powerpoint/2010/main" val="3985838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此示例中的 </a:t>
            </a:r>
            <a:r>
              <a:rPr lang="en-US" altLang="zh-CN" dirty="0">
                <a:latin typeface="Calibri" panose="020F0502020204030204" pitchFamily="34" charset="0"/>
                <a:ea typeface="SimSun" panose="02010600030101010101" pitchFamily="2" charset="-122"/>
                <a:cs typeface="SimSun"/>
              </a:rPr>
              <a:t>L </a:t>
            </a:r>
            <a:r>
              <a:rPr lang="zh-CN" altLang="en-US" dirty="0">
                <a:latin typeface="Calibri" panose="020F0502020204030204" pitchFamily="34" charset="0"/>
                <a:ea typeface="SimSun" panose="02010600030101010101" pitchFamily="2" charset="-122"/>
                <a:cs typeface="SimSun"/>
              </a:rPr>
              <a:t>先生未出现症状。他的妻子注意到了征兆并鼓励他接受治疗</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21</a:t>
            </a:fld>
            <a:endParaRPr lang="zh-CN" altLang="en-US" dirty="0"/>
          </a:p>
        </p:txBody>
      </p:sp>
    </p:spTree>
    <p:extLst>
      <p:ext uri="{BB962C8B-B14F-4D97-AF65-F5344CB8AC3E}">
        <p14:creationId xmlns:p14="http://schemas.microsoft.com/office/powerpoint/2010/main" val="2157966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ACD99A-28EA-0E41-93D2-12991BFDBC9A}" type="slidenum">
              <a:rPr lang="en-US" altLang="zh-CN" smtClean="0">
                <a:solidFill>
                  <a:prstClr val="black"/>
                </a:solidFill>
              </a:rPr>
              <a:pPr/>
              <a:t>22</a:t>
            </a:fld>
            <a:endParaRPr lang="zh-CN" altLang="en-US" dirty="0">
              <a:solidFill>
                <a:prstClr val="black"/>
              </a:solidFill>
            </a:endParaRPr>
          </a:p>
        </p:txBody>
      </p:sp>
      <p:sp>
        <p:nvSpPr>
          <p:cNvPr id="47106" name="Rectangle 2"/>
          <p:cNvSpPr>
            <a:spLocks noGrp="1" noRot="1" noChangeAspect="1" noChangeArrowheads="1" noTextEdit="1"/>
          </p:cNvSpPr>
          <p:nvPr>
            <p:ph type="sldImg"/>
          </p:nvPr>
        </p:nvSpPr>
        <p:spPr>
          <a:xfrm>
            <a:off x="463550" y="698500"/>
            <a:ext cx="6208713" cy="3492500"/>
          </a:xfrm>
          <a:ln/>
        </p:spPr>
      </p:sp>
      <p:sp>
        <p:nvSpPr>
          <p:cNvPr id="47107" name="Rectangle 3"/>
          <p:cNvSpPr>
            <a:spLocks noGrp="1" noChangeArrowheads="1"/>
          </p:cNvSpPr>
          <p:nvPr>
            <p:ph type="body" idx="1"/>
          </p:nvPr>
        </p:nvSpPr>
        <p:spPr/>
        <p:txBody>
          <a:bodyPr/>
          <a:lstStyle/>
          <a:p>
            <a:pPr rtl="0" eaLnBrk="1" fontAlgn="auto" latinLnBrk="0" hangingPunct="1">
              <a:lnSpc>
                <a:spcPct val="95000"/>
              </a:lnSpc>
            </a:pPr>
            <a:r>
              <a:rPr lang="zh-CN" altLang="en-US" sz="1000" b="1" i="1" dirty="0">
                <a:latin typeface="Calibri" panose="020F0502020204030204" pitchFamily="34" charset="0"/>
                <a:ea typeface="SimSun" panose="02010600030101010101" pitchFamily="2" charset="-122"/>
                <a:cs typeface="SimSun"/>
              </a:rPr>
              <a:t>胰岛素或胰岛素促泌剂的剂量不正确</a:t>
            </a:r>
            <a:r>
              <a:rPr lang="zh-CN" altLang="en-US" sz="1000" i="1" dirty="0">
                <a:latin typeface="Calibri" panose="020F0502020204030204" pitchFamily="34" charset="0"/>
                <a:ea typeface="SimSun" panose="02010600030101010101" pitchFamily="2" charset="-122"/>
                <a:cs typeface="SimSun"/>
              </a:rPr>
              <a:t> </a:t>
            </a:r>
            <a:r>
              <a:rPr lang="en-US" altLang="zh-CN" sz="1000" i="1" dirty="0">
                <a:latin typeface="Calibri" panose="020F0502020204030204" pitchFamily="34" charset="0"/>
                <a:ea typeface="SimSun" panose="02010600030101010101" pitchFamily="2" charset="-122"/>
                <a:cs typeface="SimSun"/>
              </a:rPr>
              <a:t>- </a:t>
            </a:r>
            <a:r>
              <a:rPr lang="zh-CN" altLang="en-US" sz="1000" dirty="0">
                <a:latin typeface="Calibri" panose="020F0502020204030204" pitchFamily="34" charset="0"/>
                <a:ea typeface="SimSun" panose="02010600030101010101" pitchFamily="2" charset="-122"/>
                <a:cs typeface="SimSun"/>
              </a:rPr>
              <a:t>同患者确认其是否根据胰岛素剂型在正确的时间服用胰岛素，即餐前速效胰岛素、餐前 </a:t>
            </a:r>
            <a:r>
              <a:rPr lang="en-US" altLang="zh-CN" sz="1000" dirty="0">
                <a:latin typeface="Calibri" panose="020F0502020204030204" pitchFamily="34" charset="0"/>
                <a:ea typeface="SimSun" panose="02010600030101010101" pitchFamily="2" charset="-122"/>
                <a:cs typeface="SimSun"/>
              </a:rPr>
              <a:t>30 </a:t>
            </a:r>
            <a:r>
              <a:rPr lang="zh-CN" altLang="en-US" sz="1000" dirty="0">
                <a:latin typeface="Calibri" panose="020F0502020204030204" pitchFamily="34" charset="0"/>
                <a:ea typeface="SimSun" panose="02010600030101010101" pitchFamily="2" charset="-122"/>
                <a:cs typeface="SimSun"/>
              </a:rPr>
              <a:t>分钟内合并使用短效胰岛素和长效胰岛素。如患者用速效胰岛素代替长效胰岛素，则会发生剂量错误。核实患者正在进行胰岛素校正并了解正确的剂量时间。</a:t>
            </a:r>
          </a:p>
          <a:p>
            <a:pPr rtl="0" eaLnBrk="1" fontAlgn="auto" latinLnBrk="0" hangingPunct="1">
              <a:lnSpc>
                <a:spcPct val="95000"/>
              </a:lnSpc>
            </a:pPr>
            <a:endParaRPr lang="zh-CN" altLang="en-US" sz="1000" dirty="0">
              <a:latin typeface="Calibri" panose="020F0502020204030204" pitchFamily="34" charset="0"/>
              <a:ea typeface="SimSun" panose="02010600030101010101" pitchFamily="2" charset="-122"/>
            </a:endParaRPr>
          </a:p>
          <a:p>
            <a:pPr rtl="0" eaLnBrk="1" fontAlgn="auto" latinLnBrk="0" hangingPunct="1">
              <a:lnSpc>
                <a:spcPct val="95000"/>
              </a:lnSpc>
            </a:pPr>
            <a:r>
              <a:rPr lang="zh-CN" altLang="en-US" sz="1000" b="1" dirty="0">
                <a:latin typeface="Calibri" panose="020F0502020204030204" pitchFamily="34" charset="0"/>
                <a:ea typeface="SimSun" panose="02010600030101010101" pitchFamily="2" charset="-122"/>
                <a:cs typeface="SimSun"/>
              </a:rPr>
              <a:t>外源性血糖输送减少</a:t>
            </a:r>
            <a:r>
              <a:rPr lang="zh-CN" altLang="en-US" sz="1000" dirty="0">
                <a:latin typeface="Calibri" panose="020F0502020204030204" pitchFamily="34" charset="0"/>
                <a:ea typeface="SimSun" panose="02010600030101010101" pitchFamily="2" charset="-122"/>
                <a:cs typeface="SimSun"/>
              </a:rPr>
              <a:t>，例如夜间禁食期间以及准备医学检查时的进餐不及时或长时间未进食。任何原因的食物吸收不良都可能导致低血糖症 </a:t>
            </a:r>
            <a:r>
              <a:rPr lang="en-US" altLang="zh-CN" sz="1000" dirty="0">
                <a:latin typeface="Calibri" panose="020F0502020204030204" pitchFamily="34" charset="0"/>
                <a:ea typeface="SimSun" panose="02010600030101010101" pitchFamily="2" charset="-122"/>
                <a:cs typeface="SimSun"/>
              </a:rPr>
              <a:t>- </a:t>
            </a:r>
            <a:r>
              <a:rPr lang="zh-CN" altLang="en-US" sz="1000" dirty="0">
                <a:latin typeface="Calibri" panose="020F0502020204030204" pitchFamily="34" charset="0"/>
                <a:ea typeface="SimSun" panose="02010600030101010101" pitchFamily="2" charset="-122"/>
                <a:cs typeface="SimSun"/>
              </a:rPr>
              <a:t>与呕吐和</a:t>
            </a:r>
            <a:r>
              <a:rPr lang="en-US" altLang="zh-CN" sz="1000" dirty="0">
                <a:latin typeface="Calibri" panose="020F0502020204030204" pitchFamily="34" charset="0"/>
                <a:ea typeface="SimSun" panose="02010600030101010101" pitchFamily="2" charset="-122"/>
                <a:cs typeface="SimSun"/>
              </a:rPr>
              <a:t>/</a:t>
            </a:r>
            <a:r>
              <a:rPr lang="zh-CN" altLang="en-US" sz="1000" dirty="0">
                <a:latin typeface="Calibri" panose="020F0502020204030204" pitchFamily="34" charset="0"/>
                <a:ea typeface="SimSun" panose="02010600030101010101" pitchFamily="2" charset="-122"/>
                <a:cs typeface="SimSun"/>
              </a:rPr>
              <a:t>或腹泻相关的急性病或者长期病症，如乳糜泻和其他吸收不良型肠道疾病。</a:t>
            </a:r>
          </a:p>
          <a:p>
            <a:pPr rtl="0" eaLnBrk="1" fontAlgn="auto" latinLnBrk="0" hangingPunct="1">
              <a:lnSpc>
                <a:spcPct val="95000"/>
              </a:lnSpc>
            </a:pPr>
            <a:endParaRPr lang="zh-CN" altLang="en-US" sz="1000" dirty="0">
              <a:latin typeface="Calibri" panose="020F0502020204030204" pitchFamily="34" charset="0"/>
              <a:ea typeface="SimSun" panose="02010600030101010101" pitchFamily="2" charset="-122"/>
            </a:endParaRPr>
          </a:p>
          <a:p>
            <a:pPr rtl="0" eaLnBrk="1" fontAlgn="t" latinLnBrk="0" hangingPunct="1">
              <a:lnSpc>
                <a:spcPct val="95000"/>
              </a:lnSpc>
            </a:pPr>
            <a:r>
              <a:rPr lang="zh-CN" altLang="en-US" sz="1000" b="1" dirty="0">
                <a:latin typeface="Calibri" panose="020F0502020204030204" pitchFamily="34" charset="0"/>
                <a:ea typeface="SimSun" panose="02010600030101010101" pitchFamily="2" charset="-122"/>
                <a:cs typeface="SimSun"/>
              </a:rPr>
              <a:t>胰岛素利用率增加：</a:t>
            </a:r>
            <a:r>
              <a:rPr lang="zh-CN" altLang="en-US" sz="1000" dirty="0">
                <a:latin typeface="Calibri" panose="020F0502020204030204" pitchFamily="34" charset="0"/>
                <a:ea typeface="SimSun" panose="02010600030101010101" pitchFamily="2" charset="-122"/>
                <a:cs typeface="SimSun"/>
              </a:rPr>
              <a:t>怀孕和运动都会导致血糖利用率增加。</a:t>
            </a:r>
          </a:p>
          <a:p>
            <a:pPr rtl="0" eaLnBrk="1" fontAlgn="t" latinLnBrk="0" hangingPunct="1">
              <a:lnSpc>
                <a:spcPct val="95000"/>
              </a:lnSpc>
            </a:pPr>
            <a:endParaRPr lang="zh-CN" altLang="en-US" sz="1000" dirty="0">
              <a:latin typeface="Calibri" panose="020F0502020204030204" pitchFamily="34" charset="0"/>
              <a:ea typeface="SimSun" panose="02010600030101010101" pitchFamily="2" charset="-122"/>
            </a:endParaRPr>
          </a:p>
          <a:p>
            <a:pPr rtl="0" eaLnBrk="1" fontAlgn="auto" latinLnBrk="0" hangingPunct="1">
              <a:lnSpc>
                <a:spcPct val="95000"/>
              </a:lnSpc>
            </a:pPr>
            <a:r>
              <a:rPr lang="zh-CN" altLang="en-US" sz="1000" b="1" dirty="0">
                <a:latin typeface="Calibri" panose="020F0502020204030204" pitchFamily="34" charset="0"/>
                <a:ea typeface="SimSun" panose="02010600030101010101" pitchFamily="2" charset="-122"/>
                <a:cs typeface="SimSun"/>
              </a:rPr>
              <a:t>内源性血糖产量下降：</a:t>
            </a:r>
            <a:r>
              <a:rPr lang="zh-CN" altLang="en-US" sz="1000" dirty="0">
                <a:latin typeface="Calibri" panose="020F0502020204030204" pitchFamily="34" charset="0"/>
                <a:ea typeface="SimSun" panose="02010600030101010101" pitchFamily="2" charset="-122"/>
                <a:cs typeface="SimSun"/>
              </a:rPr>
              <a:t>饮酒是导致血糖产量下降的最常见原因</a:t>
            </a:r>
          </a:p>
          <a:p>
            <a:pPr rtl="0" eaLnBrk="1" fontAlgn="auto" latinLnBrk="0" hangingPunct="1">
              <a:lnSpc>
                <a:spcPct val="95000"/>
              </a:lnSpc>
            </a:pPr>
            <a:endParaRPr lang="zh-CN" altLang="en-US" sz="1000" dirty="0">
              <a:latin typeface="Calibri" panose="020F0502020204030204" pitchFamily="34" charset="0"/>
              <a:ea typeface="SimSun" panose="02010600030101010101" pitchFamily="2" charset="-122"/>
            </a:endParaRPr>
          </a:p>
          <a:p>
            <a:pPr rtl="0" eaLnBrk="1" fontAlgn="auto" latinLnBrk="0" hangingPunct="1">
              <a:lnSpc>
                <a:spcPct val="95000"/>
              </a:lnSpc>
            </a:pPr>
            <a:r>
              <a:rPr lang="zh-CN" altLang="en-US" sz="1000" b="1" dirty="0">
                <a:latin typeface="Calibri" panose="020F0502020204030204" pitchFamily="34" charset="0"/>
                <a:ea typeface="SimSun" panose="02010600030101010101" pitchFamily="2" charset="-122"/>
                <a:cs typeface="SimSun"/>
              </a:rPr>
              <a:t>胰岛素敏感性增加：</a:t>
            </a:r>
            <a:r>
              <a:rPr lang="zh-CN" altLang="en-US" sz="1000" dirty="0">
                <a:latin typeface="Calibri" panose="020F0502020204030204" pitchFamily="34" charset="0"/>
                <a:ea typeface="SimSun" panose="02010600030101010101" pitchFamily="2" charset="-122"/>
                <a:cs typeface="SimSun"/>
              </a:rPr>
              <a:t>体重下降会导致胰岛素敏感性增加，身体活动会增加胰岛素敏感性并且夜间胰岛素需求通常会降低。血糖控制的改善被认为与血糖毒性下降有关，并且在早期的 </a:t>
            </a:r>
            <a:r>
              <a:rPr lang="en-US" altLang="zh-CN" sz="1000" dirty="0">
                <a:latin typeface="Calibri" panose="020F0502020204030204" pitchFamily="34" charset="0"/>
                <a:ea typeface="SimSun" panose="02010600030101010101" pitchFamily="2" charset="-122"/>
                <a:cs typeface="SimSun"/>
              </a:rPr>
              <a:t>1 </a:t>
            </a:r>
            <a:r>
              <a:rPr lang="zh-CN" altLang="en-US" sz="1000" dirty="0">
                <a:latin typeface="Calibri" panose="020F0502020204030204" pitchFamily="34" charset="0"/>
                <a:ea typeface="SimSun" panose="02010600030101010101" pitchFamily="2" charset="-122"/>
                <a:cs typeface="SimSun"/>
              </a:rPr>
              <a:t>型和 </a:t>
            </a:r>
            <a:r>
              <a:rPr lang="en-US" altLang="zh-CN" sz="1000" dirty="0">
                <a:latin typeface="Calibri" panose="020F0502020204030204" pitchFamily="34" charset="0"/>
                <a:ea typeface="SimSun" panose="02010600030101010101" pitchFamily="2" charset="-122"/>
                <a:cs typeface="SimSun"/>
              </a:rPr>
              <a:t>2 </a:t>
            </a:r>
            <a:r>
              <a:rPr lang="zh-CN" altLang="en-US" sz="1000" dirty="0">
                <a:latin typeface="Calibri" panose="020F0502020204030204" pitchFamily="34" charset="0"/>
                <a:ea typeface="SimSun" panose="02010600030101010101" pitchFamily="2" charset="-122"/>
                <a:cs typeface="SimSun"/>
              </a:rPr>
              <a:t>型糖尿病中，胰岛素分泌可能得到一定程度的恢复，胰岛素作用也会得到改善。</a:t>
            </a:r>
            <a:endParaRPr lang="zh-CN" altLang="en-US" sz="1000" b="1" dirty="0">
              <a:latin typeface="Calibri" panose="020F0502020204030204" pitchFamily="34" charset="0"/>
              <a:ea typeface="SimSun" panose="02010600030101010101" pitchFamily="2" charset="-122"/>
            </a:endParaRPr>
          </a:p>
          <a:p>
            <a:pPr>
              <a:lnSpc>
                <a:spcPct val="95000"/>
              </a:lnSpc>
            </a:pPr>
            <a:endParaRPr lang="zh-CN" altLang="en-US" sz="1000" dirty="0">
              <a:latin typeface="Calibri" panose="020F0502020204030204" pitchFamily="34" charset="0"/>
              <a:ea typeface="SimSun" panose="02010600030101010101" pitchFamily="2" charset="-122"/>
            </a:endParaRPr>
          </a:p>
          <a:p>
            <a:pPr>
              <a:lnSpc>
                <a:spcPct val="95000"/>
              </a:lnSpc>
            </a:pPr>
            <a:r>
              <a:rPr lang="zh-CN" altLang="en-US" sz="1000" b="1" dirty="0">
                <a:latin typeface="Calibri" panose="020F0502020204030204" pitchFamily="34" charset="0"/>
                <a:ea typeface="SimSun" panose="02010600030101010101" pitchFamily="2" charset="-122"/>
                <a:cs typeface="SimSun"/>
              </a:rPr>
              <a:t>肾清除率降低</a:t>
            </a:r>
            <a:r>
              <a:rPr lang="zh-CN" altLang="en-US" sz="1000" b="0" baseline="0" dirty="0">
                <a:latin typeface="Calibri" panose="020F0502020204030204" pitchFamily="34" charset="0"/>
                <a:ea typeface="SimSun" panose="02010600030101010101" pitchFamily="2" charset="-122"/>
                <a:cs typeface="SimSun"/>
              </a:rPr>
              <a:t>：肾功能下降不仅会降低药物的肾清除率，还会降低内源性血糖的产量。</a:t>
            </a:r>
            <a:r>
              <a:rPr lang="zh-CN" altLang="en-US" sz="1000" b="1" baseline="0" dirty="0">
                <a:latin typeface="Calibri" panose="020F0502020204030204" pitchFamily="34" charset="0"/>
                <a:ea typeface="SimSun" panose="02010600030101010101" pitchFamily="2" charset="-122"/>
                <a:cs typeface="SimSun"/>
              </a:rPr>
              <a:t>肝功能衰竭也会带来同样的影响。甲状腺功能减退会降低胰岛素清除率。</a:t>
            </a:r>
            <a:endParaRPr lang="zh-CN" altLang="en-US" sz="1000" b="0" dirty="0">
              <a:latin typeface="Calibri" panose="020F0502020204030204" pitchFamily="34" charset="0"/>
              <a:ea typeface="SimSun" panose="02010600030101010101" pitchFamily="2" charset="-122"/>
            </a:endParaRPr>
          </a:p>
          <a:p>
            <a:pPr>
              <a:lnSpc>
                <a:spcPct val="95000"/>
              </a:lnSpc>
            </a:pPr>
            <a:endParaRPr lang="zh-CN" altLang="en-US" sz="1000" dirty="0">
              <a:latin typeface="Calibri" panose="020F0502020204030204" pitchFamily="34" charset="0"/>
              <a:ea typeface="SimSun" panose="02010600030101010101" pitchFamily="2" charset="-122"/>
            </a:endParaRPr>
          </a:p>
          <a:p>
            <a:pPr>
              <a:lnSpc>
                <a:spcPct val="95000"/>
              </a:lnSpc>
            </a:pPr>
            <a:r>
              <a:rPr lang="zh-CN" altLang="en-US" sz="1000" b="1" baseline="0" dirty="0">
                <a:latin typeface="Calibri" panose="020F0502020204030204" pitchFamily="34" charset="0"/>
                <a:ea typeface="SimSun" panose="02010600030101010101" pitchFamily="2" charset="-122"/>
                <a:cs typeface="SimSun"/>
              </a:rPr>
              <a:t>糖尿病药物发生变化</a:t>
            </a:r>
            <a:r>
              <a:rPr lang="zh-CN" altLang="en-US" sz="1000" b="0" baseline="0" dirty="0">
                <a:latin typeface="Calibri" panose="020F0502020204030204" pitchFamily="34" charset="0"/>
                <a:ea typeface="SimSun" panose="02010600030101010101" pitchFamily="2" charset="-122"/>
                <a:cs typeface="SimSun"/>
              </a:rPr>
              <a:t>：磺脲类药物、格列萘类药物和胰岛素有可能导致低血糖症，但向这些药物中添加任何新药都可能使得这种风险进一步增大。</a:t>
            </a:r>
          </a:p>
          <a:p>
            <a:pPr>
              <a:lnSpc>
                <a:spcPct val="95000"/>
              </a:lnSpc>
            </a:pPr>
            <a:endParaRPr lang="zh-CN" altLang="en-US" sz="1000" b="0" baseline="0" dirty="0">
              <a:latin typeface="Calibri" panose="020F0502020204030204" pitchFamily="34" charset="0"/>
              <a:ea typeface="SimSun" panose="02010600030101010101" pitchFamily="2" charset="-122"/>
            </a:endParaRPr>
          </a:p>
          <a:p>
            <a:pPr>
              <a:lnSpc>
                <a:spcPct val="95000"/>
              </a:lnSpc>
            </a:pPr>
            <a:r>
              <a:rPr lang="zh-CN" altLang="en-US" sz="1000" b="0" baseline="0" dirty="0">
                <a:latin typeface="Calibri" panose="020F0502020204030204" pitchFamily="34" charset="0"/>
                <a:ea typeface="SimSun" panose="02010600030101010101" pitchFamily="2" charset="-122"/>
                <a:cs typeface="SimSun"/>
              </a:rPr>
              <a:t>此外还要考虑到，很多妊娠早期的女性出现低血糖症的风险会增加。</a:t>
            </a:r>
          </a:p>
          <a:p>
            <a:pPr>
              <a:lnSpc>
                <a:spcPct val="95000"/>
              </a:lnSpc>
            </a:pPr>
            <a:r>
              <a:rPr lang="zh-CN" altLang="en-US" sz="1000" b="0" spc="-20" dirty="0">
                <a:latin typeface="Calibri" panose="020F0502020204030204" pitchFamily="34" charset="0"/>
                <a:ea typeface="SimSun" panose="02010600030101010101" pitchFamily="2" charset="-122"/>
                <a:cs typeface="SimSun"/>
              </a:rPr>
              <a:t>另外需要考虑的一点是，胃轻瘫可能会增加胰岛素的使用风险和次数，以匹配所摄入食物的利用率。</a:t>
            </a:r>
          </a:p>
          <a:p>
            <a:pPr>
              <a:lnSpc>
                <a:spcPct val="95000"/>
              </a:lnSpc>
            </a:pPr>
            <a:endParaRPr lang="zh-CN" altLang="en-US" sz="1000" b="0" baseline="0" dirty="0">
              <a:latin typeface="Calibri" panose="020F0502020204030204" pitchFamily="34" charset="0"/>
              <a:ea typeface="SimSun" panose="02010600030101010101" pitchFamily="2" charset="-122"/>
            </a:endParaRPr>
          </a:p>
          <a:p>
            <a:pPr>
              <a:lnSpc>
                <a:spcPct val="95000"/>
              </a:lnSpc>
            </a:pPr>
            <a:r>
              <a:rPr lang="en-US" altLang="zh-CN" sz="1000" dirty="0" err="1">
                <a:latin typeface="Calibri" panose="020F0502020204030204" pitchFamily="34" charset="0"/>
                <a:ea typeface="SimSun" panose="02010600030101010101" pitchFamily="2" charset="-122"/>
                <a:cs typeface="SimSun"/>
              </a:rPr>
              <a:t>Seaquist</a:t>
            </a:r>
            <a:r>
              <a:rPr lang="en-US" altLang="zh-CN" sz="1000" dirty="0">
                <a:latin typeface="Calibri" panose="020F0502020204030204" pitchFamily="34" charset="0"/>
                <a:ea typeface="SimSun" panose="02010600030101010101" pitchFamily="2" charset="-122"/>
                <a:cs typeface="SimSun"/>
              </a:rPr>
              <a:t> ER, Anderson J, Childs B, et al. </a:t>
            </a:r>
            <a:r>
              <a:rPr lang="en-US" altLang="zh-CN" sz="1000" dirty="0" err="1">
                <a:latin typeface="Calibri" panose="020F0502020204030204" pitchFamily="34" charset="0"/>
                <a:ea typeface="SimSun" panose="02010600030101010101" pitchFamily="2" charset="-122"/>
                <a:cs typeface="SimSun"/>
              </a:rPr>
              <a:t>Hypoglycaemia</a:t>
            </a:r>
            <a:r>
              <a:rPr lang="en-US" altLang="zh-CN" sz="1000" dirty="0">
                <a:latin typeface="Calibri" panose="020F0502020204030204" pitchFamily="34" charset="0"/>
                <a:ea typeface="SimSun" panose="02010600030101010101" pitchFamily="2" charset="-122"/>
                <a:cs typeface="SimSun"/>
              </a:rPr>
              <a:t> and Diabetes: A Report of a Workgroup of the American Diabetes Association and The Endocrine Society. </a:t>
            </a:r>
            <a:r>
              <a:rPr lang="en-US" altLang="zh-CN" sz="1000" i="1" dirty="0">
                <a:latin typeface="Calibri" panose="020F0502020204030204" pitchFamily="34" charset="0"/>
                <a:ea typeface="SimSun" panose="02010600030101010101" pitchFamily="2" charset="-122"/>
                <a:cs typeface="SimSun"/>
              </a:rPr>
              <a:t>Diabetes Care</a:t>
            </a:r>
            <a:r>
              <a:rPr lang="en-US" altLang="zh-CN" sz="1000" dirty="0">
                <a:latin typeface="Calibri" panose="020F0502020204030204" pitchFamily="34" charset="0"/>
                <a:ea typeface="SimSun" panose="02010600030101010101" pitchFamily="2" charset="-122"/>
                <a:cs typeface="SimSun"/>
              </a:rPr>
              <a:t>. 2013;36(5):1384-1395. doi:10.2337/dc12-2480.</a:t>
            </a:r>
            <a:endParaRPr lang="zh-CN" altLang="en-US" sz="1000" b="0" baseline="0" dirty="0">
              <a:latin typeface="Calibri" panose="020F0502020204030204" pitchFamily="34" charset="0"/>
              <a:ea typeface="SimSun" panose="02010600030101010101" pitchFamily="2" charset="-122"/>
            </a:endParaRPr>
          </a:p>
          <a:p>
            <a:pPr>
              <a:lnSpc>
                <a:spcPct val="95000"/>
              </a:lnSpc>
            </a:pPr>
            <a:endParaRPr lang="zh-CN" altLang="en-US" sz="1000" b="0" baseline="0" dirty="0">
              <a:latin typeface="Calibri" panose="020F0502020204030204" pitchFamily="34" charset="0"/>
              <a:ea typeface="SimSun" panose="02010600030101010101" pitchFamily="2" charset="-122"/>
            </a:endParaRPr>
          </a:p>
        </p:txBody>
      </p:sp>
    </p:spTree>
    <p:extLst>
      <p:ext uri="{BB962C8B-B14F-4D97-AF65-F5344CB8AC3E}">
        <p14:creationId xmlns:p14="http://schemas.microsoft.com/office/powerpoint/2010/main" val="2877250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latin typeface="Calibri" panose="020F0502020204030204" pitchFamily="34" charset="0"/>
                <a:ea typeface="SimSun" panose="02010600030101010101" pitchFamily="2" charset="-122"/>
                <a:cs typeface="SimSun"/>
              </a:rPr>
              <a:t>UKPDS </a:t>
            </a:r>
            <a:r>
              <a:rPr lang="zh-CN" altLang="en-US" dirty="0">
                <a:latin typeface="Calibri" panose="020F0502020204030204" pitchFamily="34" charset="0"/>
                <a:ea typeface="SimSun" panose="02010600030101010101" pitchFamily="2" charset="-122"/>
                <a:cs typeface="SimSun"/>
              </a:rPr>
              <a:t>已于 </a:t>
            </a:r>
            <a:r>
              <a:rPr lang="en-US" altLang="zh-CN" dirty="0">
                <a:latin typeface="Calibri" panose="020F0502020204030204" pitchFamily="34" charset="0"/>
                <a:ea typeface="SimSun" panose="02010600030101010101" pitchFamily="2" charset="-122"/>
                <a:cs typeface="SimSun"/>
              </a:rPr>
              <a:t>1997 </a:t>
            </a:r>
            <a:r>
              <a:rPr lang="zh-CN" altLang="en-US" dirty="0">
                <a:latin typeface="Calibri" panose="020F0502020204030204" pitchFamily="34" charset="0"/>
                <a:ea typeface="SimSun" panose="02010600030101010101" pitchFamily="2" charset="-122"/>
                <a:cs typeface="SimSun"/>
              </a:rPr>
              <a:t>年结束；现在的 </a:t>
            </a:r>
            <a:r>
              <a:rPr lang="en-US" altLang="zh-CN" dirty="0">
                <a:latin typeface="Calibri" panose="020F0502020204030204" pitchFamily="34" charset="0"/>
                <a:ea typeface="SimSun" panose="02010600030101010101" pitchFamily="2" charset="-122"/>
                <a:cs typeface="SimSun"/>
              </a:rPr>
              <a:t>2 </a:t>
            </a:r>
            <a:r>
              <a:rPr lang="zh-CN" altLang="en-US" dirty="0">
                <a:latin typeface="Calibri" panose="020F0502020204030204" pitchFamily="34" charset="0"/>
                <a:ea typeface="SimSun" panose="02010600030101010101" pitchFamily="2" charset="-122"/>
                <a:cs typeface="SimSun"/>
              </a:rPr>
              <a:t>型糖尿病治疗方案数量要远多于 </a:t>
            </a:r>
            <a:r>
              <a:rPr lang="en-US" altLang="zh-CN" dirty="0">
                <a:latin typeface="Calibri" panose="020F0502020204030204" pitchFamily="34" charset="0"/>
                <a:ea typeface="SimSun" panose="02010600030101010101" pitchFamily="2" charset="-122"/>
                <a:cs typeface="SimSun"/>
              </a:rPr>
              <a:t>1997 </a:t>
            </a:r>
            <a:r>
              <a:rPr lang="zh-CN" altLang="en-US" dirty="0">
                <a:latin typeface="Calibri" panose="020F0502020204030204" pitchFamily="34" charset="0"/>
                <a:ea typeface="SimSun" panose="02010600030101010101" pitchFamily="2" charset="-122"/>
                <a:cs typeface="SimSun"/>
              </a:rPr>
              <a:t>年</a:t>
            </a:r>
          </a:p>
          <a:p>
            <a:r>
              <a:rPr lang="zh-CN" altLang="en-US" dirty="0">
                <a:latin typeface="Calibri" panose="020F0502020204030204" pitchFamily="34" charset="0"/>
                <a:ea typeface="SimSun" panose="02010600030101010101" pitchFamily="2" charset="-122"/>
                <a:cs typeface="SimSun"/>
              </a:rPr>
              <a:t>使用二甲双胍、</a:t>
            </a:r>
            <a:r>
              <a:rPr lang="en-US" altLang="zh-CN" dirty="0">
                <a:latin typeface="Calibri" panose="020F0502020204030204" pitchFamily="34" charset="0"/>
                <a:ea typeface="SimSun" panose="02010600030101010101" pitchFamily="2" charset="-122"/>
                <a:cs typeface="SimSun"/>
              </a:rPr>
              <a:t>GLP1 </a:t>
            </a:r>
            <a:r>
              <a:rPr lang="zh-CN" altLang="en-US" dirty="0">
                <a:latin typeface="Calibri" panose="020F0502020204030204" pitchFamily="34" charset="0"/>
                <a:ea typeface="SimSun" panose="02010600030101010101" pitchFamily="2" charset="-122"/>
                <a:cs typeface="SimSun"/>
              </a:rPr>
              <a:t>激动剂、</a:t>
            </a:r>
            <a:r>
              <a:rPr lang="en-US" altLang="zh-CN" dirty="0">
                <a:latin typeface="Calibri" panose="020F0502020204030204" pitchFamily="34" charset="0"/>
                <a:ea typeface="SimSun" panose="02010600030101010101" pitchFamily="2" charset="-122"/>
                <a:cs typeface="SimSun"/>
              </a:rPr>
              <a:t>SLGT2 </a:t>
            </a:r>
            <a:r>
              <a:rPr lang="zh-CN" altLang="en-US" dirty="0">
                <a:latin typeface="Calibri" panose="020F0502020204030204" pitchFamily="34" charset="0"/>
                <a:ea typeface="SimSun" panose="02010600030101010101" pitchFamily="2" charset="-122"/>
                <a:cs typeface="SimSun"/>
              </a:rPr>
              <a:t>抑制剂和 </a:t>
            </a:r>
            <a:r>
              <a:rPr lang="en-US" altLang="zh-CN" dirty="0">
                <a:latin typeface="Calibri" panose="020F0502020204030204" pitchFamily="34" charset="0"/>
                <a:ea typeface="SimSun" panose="02010600030101010101" pitchFamily="2" charset="-122"/>
                <a:cs typeface="SimSun"/>
              </a:rPr>
              <a:t>DPP-4 </a:t>
            </a:r>
            <a:r>
              <a:rPr lang="zh-CN" altLang="en-US" dirty="0">
                <a:latin typeface="Calibri" panose="020F0502020204030204" pitchFamily="34" charset="0"/>
                <a:ea typeface="SimSun" panose="02010600030101010101" pitchFamily="2" charset="-122"/>
                <a:cs typeface="SimSun"/>
              </a:rPr>
              <a:t>抑制剂能够降低出现低血糖症的风险。</a:t>
            </a:r>
          </a:p>
          <a:p>
            <a:endParaRPr lang="zh-CN" altLang="en-US" baseline="0"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将 </a:t>
            </a:r>
            <a:r>
              <a:rPr lang="en-US" altLang="zh-CN" b="1" u="sng" dirty="0">
                <a:latin typeface="Calibri" panose="020F0502020204030204" pitchFamily="34" charset="0"/>
                <a:ea typeface="SimSun" panose="02010600030101010101" pitchFamily="2" charset="-122"/>
                <a:cs typeface="SimSun"/>
              </a:rPr>
              <a:t>GLP-1</a:t>
            </a:r>
            <a:r>
              <a:rPr lang="zh-CN" altLang="en-US" b="1" u="sng" dirty="0">
                <a:latin typeface="Calibri" panose="020F0502020204030204" pitchFamily="34" charset="0"/>
                <a:ea typeface="SimSun" panose="02010600030101010101" pitchFamily="2" charset="-122"/>
                <a:cs typeface="SimSun"/>
              </a:rPr>
              <a:t>、</a:t>
            </a:r>
            <a:r>
              <a:rPr lang="en-US" altLang="zh-CN" b="1" u="sng" dirty="0">
                <a:latin typeface="Calibri" panose="020F0502020204030204" pitchFamily="34" charset="0"/>
                <a:ea typeface="SimSun" panose="02010600030101010101" pitchFamily="2" charset="-122"/>
                <a:cs typeface="SimSun"/>
              </a:rPr>
              <a:t>SGLT2</a:t>
            </a:r>
            <a:r>
              <a:rPr lang="zh-CN" altLang="en-US" b="1" u="sng" dirty="0">
                <a:latin typeface="Calibri" panose="020F0502020204030204" pitchFamily="34" charset="0"/>
                <a:ea typeface="SimSun" panose="02010600030101010101" pitchFamily="2" charset="-122"/>
                <a:cs typeface="SimSun"/>
              </a:rPr>
              <a:t>、</a:t>
            </a:r>
            <a:r>
              <a:rPr lang="en-US" altLang="zh-CN" b="1" u="sng" dirty="0">
                <a:latin typeface="Calibri" panose="020F0502020204030204" pitchFamily="34" charset="0"/>
                <a:ea typeface="SimSun" panose="02010600030101010101" pitchFamily="2" charset="-122"/>
                <a:cs typeface="SimSun"/>
              </a:rPr>
              <a:t>DPP4 </a:t>
            </a:r>
            <a:r>
              <a:rPr lang="zh-CN" altLang="en-US" b="1" u="sng" dirty="0">
                <a:latin typeface="Calibri" panose="020F0502020204030204" pitchFamily="34" charset="0"/>
                <a:ea typeface="SimSun" panose="02010600030101010101" pitchFamily="2" charset="-122"/>
                <a:cs typeface="SimSun"/>
              </a:rPr>
              <a:t>抑制剂</a:t>
            </a:r>
            <a:r>
              <a:rPr lang="zh-CN" altLang="en-US" dirty="0">
                <a:latin typeface="Calibri" panose="020F0502020204030204" pitchFamily="34" charset="0"/>
                <a:ea typeface="SimSun" panose="02010600030101010101" pitchFamily="2" charset="-122"/>
                <a:cs typeface="SimSun"/>
              </a:rPr>
              <a:t>加入胰岛素或磺脲类药物中时，会</a:t>
            </a:r>
            <a:r>
              <a:rPr lang="zh-CN" altLang="en-US" b="1" u="sng" dirty="0">
                <a:latin typeface="Calibri" panose="020F0502020204030204" pitchFamily="34" charset="0"/>
                <a:ea typeface="SimSun" panose="02010600030101010101" pitchFamily="2" charset="-122"/>
                <a:cs typeface="SimSun"/>
              </a:rPr>
              <a:t>出现</a:t>
            </a:r>
            <a:r>
              <a:rPr lang="zh-CN" altLang="en-US" dirty="0">
                <a:latin typeface="Calibri" panose="020F0502020204030204" pitchFamily="34" charset="0"/>
                <a:ea typeface="SimSun" panose="02010600030101010101" pitchFamily="2" charset="-122"/>
                <a:cs typeface="SimSun"/>
              </a:rPr>
              <a:t>低血糖症风险。合并给药</a:t>
            </a:r>
            <a:r>
              <a:rPr lang="zh-CN" altLang="en-US" b="1" u="sng" dirty="0">
                <a:latin typeface="Calibri" panose="020F0502020204030204" pitchFamily="34" charset="0"/>
                <a:ea typeface="SimSun" panose="02010600030101010101" pitchFamily="2" charset="-122"/>
                <a:cs typeface="SimSun"/>
              </a:rPr>
              <a:t>会</a:t>
            </a:r>
            <a:r>
              <a:rPr lang="zh-CN" altLang="en-US" dirty="0">
                <a:latin typeface="Calibri" panose="020F0502020204030204" pitchFamily="34" charset="0"/>
                <a:ea typeface="SimSun" panose="02010600030101010101" pitchFamily="2" charset="-122"/>
                <a:cs typeface="SimSun"/>
              </a:rPr>
              <a:t>增大风险。</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47FAFCF6-9078-A94D-9817-150AF2050684}" type="slidenum">
              <a:rPr lang="en-US" altLang="zh-CN" smtClean="0"/>
              <a:pPr/>
              <a:t>23</a:t>
            </a:fld>
            <a:endParaRPr lang="zh-CN" altLang="en-US" dirty="0"/>
          </a:p>
        </p:txBody>
      </p:sp>
    </p:spTree>
    <p:extLst>
      <p:ext uri="{BB962C8B-B14F-4D97-AF65-F5344CB8AC3E}">
        <p14:creationId xmlns:p14="http://schemas.microsoft.com/office/powerpoint/2010/main" val="2236947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val="1646897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zh-CN" altLang="en-US" dirty="0">
                <a:latin typeface="Calibri" panose="020F0502020204030204" pitchFamily="34" charset="0"/>
                <a:ea typeface="SimSun" panose="02010600030101010101" pitchFamily="2" charset="-122"/>
                <a:cs typeface="SimSun"/>
              </a:rPr>
              <a:t>查看案例研究要点。</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图片：版权所有 </a:t>
            </a:r>
            <a:r>
              <a:rPr lang="en-US" altLang="zh-CN" dirty="0">
                <a:latin typeface="Calibri" panose="020F0502020204030204" pitchFamily="34" charset="0"/>
                <a:ea typeface="SimSun" panose="02010600030101010101" pitchFamily="2" charset="-122"/>
                <a:cs typeface="SimSun"/>
              </a:rPr>
              <a:t>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val="2797081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zh-CN" altLang="en-US" dirty="0">
                <a:latin typeface="Calibri" panose="020F0502020204030204" pitchFamily="34" charset="0"/>
                <a:ea typeface="SimSun" panose="02010600030101010101" pitchFamily="2" charset="-122"/>
                <a:cs typeface="SimSun"/>
              </a:rPr>
              <a:t>饮酒注意事项：</a:t>
            </a:r>
          </a:p>
          <a:p>
            <a:pPr marL="172924" indent="-17292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酒精会阻止糖异生对低血糖症做出反应</a:t>
            </a:r>
          </a:p>
          <a:p>
            <a:pPr marL="172924" indent="-17292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在这种情况下，即使睡前吃过零食，早晨也可出现低血糖症；需要调整</a:t>
            </a:r>
            <a:r>
              <a:rPr lang="zh-CN" altLang="en-US" b="0" dirty="0">
                <a:latin typeface="Calibri" panose="020F0502020204030204" pitchFamily="34" charset="0"/>
                <a:ea typeface="SimSun" panose="02010600030101010101" pitchFamily="2" charset="-122"/>
                <a:cs typeface="SimSun"/>
              </a:rPr>
              <a:t>夜间基础胰岛素 </a:t>
            </a:r>
            <a:r>
              <a:rPr lang="en-US" altLang="zh-CN" b="0"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早餐前胰岛素的剂量</a:t>
            </a:r>
          </a:p>
          <a:p>
            <a:pPr>
              <a:defRPr/>
            </a:pPr>
            <a:endParaRPr lang="zh-CN" altLang="en-US" dirty="0">
              <a:latin typeface="Calibri" panose="020F0502020204030204" pitchFamily="34" charset="0"/>
              <a:ea typeface="SimSun" panose="02010600030101010101" pitchFamily="2" charset="-122"/>
            </a:endParaRPr>
          </a:p>
          <a:p>
            <a:pPr>
              <a:defRPr/>
            </a:pPr>
            <a:r>
              <a:rPr lang="zh-CN" altLang="en-US" dirty="0">
                <a:latin typeface="Calibri" panose="020F0502020204030204" pitchFamily="34" charset="0"/>
                <a:ea typeface="SimSun" panose="02010600030101010101" pitchFamily="2" charset="-122"/>
                <a:cs typeface="SimSun"/>
              </a:rPr>
              <a:t>可能的解决方案：</a:t>
            </a: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回顾自我管理教育课程，特别是在饮酒量较平常多和</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或身体活动量增大后的当晚，减少胰岛素的使用剂量。就此患者而言，可在就寝时开始 </a:t>
            </a:r>
            <a:r>
              <a:rPr lang="en-US" altLang="zh-CN" dirty="0">
                <a:latin typeface="Calibri" panose="020F0502020204030204" pitchFamily="34" charset="0"/>
                <a:ea typeface="SimSun" panose="02010600030101010101" pitchFamily="2" charset="-122"/>
                <a:cs typeface="SimSun"/>
              </a:rPr>
              <a:t>12 </a:t>
            </a:r>
            <a:r>
              <a:rPr lang="zh-CN" altLang="en-US" dirty="0">
                <a:latin typeface="Calibri" panose="020F0502020204030204" pitchFamily="34" charset="0"/>
                <a:ea typeface="SimSun" panose="02010600030101010101" pitchFamily="2" charset="-122"/>
                <a:cs typeface="SimSun"/>
              </a:rPr>
              <a:t>小时的临时基础率。请注意，这种效应（因为酒精对糖异生的抑制作用会持续 </a:t>
            </a:r>
            <a:r>
              <a:rPr lang="en-US" altLang="zh-CN" dirty="0">
                <a:latin typeface="Calibri" panose="020F0502020204030204" pitchFamily="34" charset="0"/>
                <a:ea typeface="SimSun" panose="02010600030101010101" pitchFamily="2" charset="-122"/>
                <a:cs typeface="SimSun"/>
              </a:rPr>
              <a:t>6 </a:t>
            </a:r>
            <a:r>
              <a:rPr lang="zh-CN" altLang="en-US" dirty="0">
                <a:latin typeface="Calibri" panose="020F0502020204030204" pitchFamily="34" charset="0"/>
                <a:ea typeface="SimSun" panose="02010600030101010101" pitchFamily="2" charset="-122"/>
                <a:cs typeface="SimSun"/>
              </a:rPr>
              <a:t>小时左右，而糖异生对维持糖原储存耗尽后的肝糖输出至关重要）会持续一段时间，并且第二天也需要降低早餐前的胰岛素剂量</a:t>
            </a: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向患者说明酒精对血糖的影响</a:t>
            </a:r>
            <a:endParaRPr lang="zh-CN" altLang="en-US" dirty="0">
              <a:latin typeface="Calibri" panose="020F0502020204030204" pitchFamily="34" charset="0"/>
              <a:ea typeface="SimSun" panose="02010600030101010101" pitchFamily="2" charset="-122"/>
            </a:endParaRP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鼓励患者选择可行的治疗方案</a:t>
            </a: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鼓励患者佩戴传感器，调整警报以减少警报疲劳</a:t>
            </a:r>
            <a:endParaRPr lang="zh-CN" altLang="en-US" dirty="0">
              <a:latin typeface="Calibri" panose="020F0502020204030204" pitchFamily="34" charset="0"/>
              <a:ea typeface="SimSun" panose="02010600030101010101" pitchFamily="2" charset="-122"/>
            </a:endParaRP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协助调整胰岛素治疗方案以降低低血糖症风险</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图片：版权所有 </a:t>
            </a:r>
            <a:r>
              <a:rPr lang="en-US" altLang="zh-CN" dirty="0">
                <a:latin typeface="Calibri" panose="020F0502020204030204" pitchFamily="34" charset="0"/>
                <a:ea typeface="SimSun" panose="02010600030101010101" pitchFamily="2" charset="-122"/>
                <a:cs typeface="SimSun"/>
              </a:rPr>
              <a:t>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val="2797812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b="1" dirty="0">
                <a:latin typeface="Calibri" panose="020F0502020204030204" pitchFamily="34" charset="0"/>
                <a:ea typeface="SimSun" panose="02010600030101010101" pitchFamily="2" charset="-122"/>
                <a:cs typeface="SimSun"/>
              </a:rPr>
              <a:t>SMBG</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将 </a:t>
            </a:r>
            <a:r>
              <a:rPr lang="en-US" altLang="zh-CN" dirty="0">
                <a:latin typeface="Calibri" panose="020F0502020204030204" pitchFamily="34" charset="0"/>
                <a:ea typeface="SimSun" panose="02010600030101010101" pitchFamily="2" charset="-122"/>
                <a:cs typeface="SimSun"/>
              </a:rPr>
              <a:t>SMBG </a:t>
            </a:r>
            <a:r>
              <a:rPr lang="zh-CN" altLang="en-US" dirty="0">
                <a:latin typeface="Calibri" panose="020F0502020204030204" pitchFamily="34" charset="0"/>
                <a:ea typeface="SimSun" panose="02010600030101010101" pitchFamily="2" charset="-122"/>
                <a:cs typeface="SimSun"/>
              </a:rPr>
              <a:t>结果整合到糖尿病管理中可以成为指导医学营养治疗和身体活动、预防低血糖症和调整药物（特别是膳食胰岛素剂量）的实用工具</a:t>
            </a:r>
          </a:p>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SMBG </a:t>
            </a:r>
            <a:r>
              <a:rPr lang="zh-CN" altLang="en-US" dirty="0">
                <a:latin typeface="Calibri" panose="020F0502020204030204" pitchFamily="34" charset="0"/>
                <a:ea typeface="SimSun" panose="02010600030101010101" pitchFamily="2" charset="-122"/>
                <a:cs typeface="SimSun"/>
              </a:rPr>
              <a:t>的频率和时间取决于患者的具体需求和目标。</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r>
              <a:rPr lang="en-US" altLang="zh-CN" b="1" dirty="0">
                <a:latin typeface="Calibri" panose="020F0502020204030204" pitchFamily="34" charset="0"/>
                <a:ea typeface="SimSun" panose="02010600030101010101" pitchFamily="2" charset="-122"/>
                <a:cs typeface="SimSun"/>
              </a:rPr>
              <a:t>CGM</a:t>
            </a:r>
          </a:p>
          <a:p>
            <a:pPr marL="172924" indent="-172924">
              <a:buFont typeface="Arial" panose="020B0604020202020204" pitchFamily="34" charset="0"/>
              <a:buChar char="•"/>
            </a:pPr>
            <a:r>
              <a:rPr lang="zh-CN" altLang="en-US" b="0" i="1" u="sng" dirty="0">
                <a:latin typeface="Calibri" panose="020F0502020204030204" pitchFamily="34" charset="0"/>
                <a:ea typeface="SimSun" panose="02010600030101010101" pitchFamily="2" charset="-122"/>
                <a:cs typeface="SimSun"/>
              </a:rPr>
              <a:t>间歇监控或“闪存”式 </a:t>
            </a:r>
            <a:r>
              <a:rPr lang="en-US" altLang="zh-CN" b="0" i="1" u="sng" dirty="0">
                <a:latin typeface="Calibri" panose="020F0502020204030204" pitchFamily="34" charset="0"/>
                <a:ea typeface="SimSun" panose="02010600030101010101" pitchFamily="2" charset="-122"/>
                <a:cs typeface="SimSun"/>
              </a:rPr>
              <a:t>CGM </a:t>
            </a:r>
            <a:r>
              <a:rPr lang="zh-CN" altLang="en-US" b="0" i="1" u="sng" dirty="0">
                <a:latin typeface="Calibri" panose="020F0502020204030204" pitchFamily="34" charset="0"/>
                <a:ea typeface="SimSun" panose="02010600030101010101" pitchFamily="2" charset="-122"/>
                <a:cs typeface="SimSun"/>
              </a:rPr>
              <a:t>设备不同于 </a:t>
            </a:r>
            <a:r>
              <a:rPr lang="en-US" altLang="zh-CN" b="0" i="1" u="sng" dirty="0">
                <a:latin typeface="Calibri" panose="020F0502020204030204" pitchFamily="34" charset="0"/>
                <a:ea typeface="SimSun" panose="02010600030101010101" pitchFamily="2" charset="-122"/>
                <a:cs typeface="SimSun"/>
              </a:rPr>
              <a:t>rt</a:t>
            </a:r>
            <a:r>
              <a:rPr lang="en-US" altLang="zh-CN" i="1" u="sng" dirty="0">
                <a:latin typeface="Calibri" panose="020F0502020204030204" pitchFamily="34" charset="0"/>
                <a:ea typeface="SimSun" panose="02010600030101010101" pitchFamily="2" charset="-122"/>
                <a:cs typeface="SimSun"/>
              </a:rPr>
              <a:t>CGM</a:t>
            </a:r>
            <a:r>
              <a:rPr lang="zh-CN" altLang="en-US" i="1" u="sng" baseline="0" dirty="0">
                <a:latin typeface="Calibri" panose="020F0502020204030204" pitchFamily="34" charset="0"/>
                <a:ea typeface="SimSun" panose="02010600030101010101" pitchFamily="2" charset="-122"/>
                <a:cs typeface="SimSun"/>
              </a:rPr>
              <a:t>（实时 </a:t>
            </a:r>
            <a:r>
              <a:rPr lang="en-US" altLang="zh-CN" i="1" u="sng" baseline="0" dirty="0">
                <a:latin typeface="Calibri" panose="020F0502020204030204" pitchFamily="34" charset="0"/>
                <a:ea typeface="SimSun" panose="02010600030101010101" pitchFamily="2" charset="-122"/>
                <a:cs typeface="SimSun"/>
              </a:rPr>
              <a:t>CGM</a:t>
            </a:r>
            <a:r>
              <a:rPr lang="zh-CN" altLang="en-US" i="1" u="sng" baseline="0" dirty="0">
                <a:latin typeface="Calibri" panose="020F0502020204030204" pitchFamily="34" charset="0"/>
                <a:ea typeface="SimSun" panose="02010600030101010101" pitchFamily="2" charset="-122"/>
                <a:cs typeface="SimSun"/>
              </a:rPr>
              <a:t>）</a:t>
            </a:r>
            <a:r>
              <a:rPr lang="zh-CN" altLang="en-US" i="1" u="sng" dirty="0">
                <a:latin typeface="Calibri" panose="020F0502020204030204" pitchFamily="34" charset="0"/>
                <a:ea typeface="SimSun" panose="02010600030101010101" pitchFamily="2" charset="-122"/>
                <a:cs typeface="SimSun"/>
              </a:rPr>
              <a:t>设备。它们没有警报，会按需沟通。</a:t>
            </a:r>
          </a:p>
          <a:p>
            <a:pPr marL="172924" indent="-172924">
              <a:buFont typeface="Arial" panose="020B0604020202020204" pitchFamily="34" charset="0"/>
              <a:buChar char="•"/>
            </a:pPr>
            <a:r>
              <a:rPr lang="zh-CN" altLang="en-US" i="0" u="none" strike="noStrike" dirty="0">
                <a:latin typeface="Calibri" panose="020F0502020204030204" pitchFamily="34" charset="0"/>
                <a:ea typeface="SimSun" panose="02010600030101010101" pitchFamily="2" charset="-122"/>
                <a:cs typeface="SimSun"/>
              </a:rPr>
              <a:t>一项针对控制良好的 </a:t>
            </a:r>
            <a:r>
              <a:rPr lang="en-US" altLang="zh-CN" i="0" u="none" strike="noStrike" dirty="0">
                <a:latin typeface="Calibri" panose="020F0502020204030204" pitchFamily="34" charset="0"/>
                <a:ea typeface="SimSun" panose="02010600030101010101" pitchFamily="2" charset="-122"/>
                <a:cs typeface="SimSun"/>
              </a:rPr>
              <a:t>1 </a:t>
            </a:r>
            <a:r>
              <a:rPr lang="zh-CN" altLang="en-US" i="0" u="none" strike="noStrike" dirty="0">
                <a:latin typeface="Calibri" panose="020F0502020204030204" pitchFamily="34" charset="0"/>
                <a:ea typeface="SimSun" panose="02010600030101010101" pitchFamily="2" charset="-122"/>
                <a:cs typeface="SimSun"/>
              </a:rPr>
              <a:t>型糖尿病成人患者的研究发现，闪存式 </a:t>
            </a:r>
            <a:r>
              <a:rPr lang="en-US" altLang="zh-CN" i="0" u="none" strike="noStrike" dirty="0">
                <a:latin typeface="Calibri" panose="020F0502020204030204" pitchFamily="34" charset="0"/>
                <a:ea typeface="SimSun" panose="02010600030101010101" pitchFamily="2" charset="-122"/>
                <a:cs typeface="SimSun"/>
              </a:rPr>
              <a:t>CGM </a:t>
            </a:r>
            <a:r>
              <a:rPr lang="zh-CN" altLang="en-US" i="0" u="none" strike="noStrike" dirty="0">
                <a:latin typeface="Calibri" panose="020F0502020204030204" pitchFamily="34" charset="0"/>
                <a:ea typeface="SimSun" panose="02010600030101010101" pitchFamily="2" charset="-122"/>
                <a:cs typeface="SimSun"/>
              </a:rPr>
              <a:t>用户出现低血糖症的时间少于使用 </a:t>
            </a:r>
            <a:r>
              <a:rPr lang="en-US" altLang="zh-CN" i="0" u="none" strike="noStrike" dirty="0">
                <a:latin typeface="Calibri" panose="020F0502020204030204" pitchFamily="34" charset="0"/>
                <a:ea typeface="SimSun" panose="02010600030101010101" pitchFamily="2" charset="-122"/>
                <a:cs typeface="SimSun"/>
              </a:rPr>
              <a:t>SMBG </a:t>
            </a:r>
            <a:r>
              <a:rPr lang="zh-CN" altLang="en-US" i="0" u="none" strike="noStrike" dirty="0">
                <a:latin typeface="Calibri" panose="020F0502020204030204" pitchFamily="34" charset="0"/>
                <a:ea typeface="SimSun" panose="02010600030101010101" pitchFamily="2" charset="-122"/>
                <a:cs typeface="SimSun"/>
              </a:rPr>
              <a:t>用户。</a:t>
            </a:r>
            <a:endParaRPr lang="zh-CN" altLang="en-US" dirty="0">
              <a:latin typeface="Calibri" panose="020F0502020204030204" pitchFamily="34" charset="0"/>
              <a:ea typeface="SimSun" panose="02010600030101010101" pitchFamily="2" charset="-122"/>
              <a:cs typeface="SimSun"/>
            </a:endParaRPr>
          </a:p>
          <a:p>
            <a:pPr marL="172924" indent="-172924">
              <a:buFont typeface="Arial" panose="020B0604020202020204" pitchFamily="34" charset="0"/>
              <a:buChar char="•"/>
            </a:pPr>
            <a:r>
              <a:rPr lang="zh-CN" altLang="en-US" i="1" u="sng" dirty="0">
                <a:latin typeface="Calibri" panose="020F0502020204030204" pitchFamily="34" charset="0"/>
                <a:ea typeface="SimSun" panose="02010600030101010101" pitchFamily="2" charset="-122"/>
                <a:cs typeface="SimSun"/>
              </a:rPr>
              <a:t>由于闪存式 </a:t>
            </a:r>
            <a:r>
              <a:rPr lang="en-US" altLang="zh-CN" i="1" u="sng" dirty="0">
                <a:latin typeface="Calibri" panose="020F0502020204030204" pitchFamily="34" charset="0"/>
                <a:ea typeface="SimSun" panose="02010600030101010101" pitchFamily="2" charset="-122"/>
                <a:cs typeface="SimSun"/>
              </a:rPr>
              <a:t>CGM </a:t>
            </a:r>
            <a:r>
              <a:rPr lang="zh-CN" altLang="en-US" i="1" u="sng" dirty="0">
                <a:latin typeface="Calibri" panose="020F0502020204030204" pitchFamily="34" charset="0"/>
                <a:ea typeface="SimSun" panose="02010600030101010101" pitchFamily="2" charset="-122"/>
                <a:cs typeface="SimSun"/>
              </a:rPr>
              <a:t>和其他 </a:t>
            </a:r>
            <a:r>
              <a:rPr lang="en-US" altLang="zh-CN" i="1" u="sng" dirty="0">
                <a:latin typeface="Calibri" panose="020F0502020204030204" pitchFamily="34" charset="0"/>
                <a:ea typeface="SimSun" panose="02010600030101010101" pitchFamily="2" charset="-122"/>
                <a:cs typeface="SimSun"/>
              </a:rPr>
              <a:t>rtCGM </a:t>
            </a:r>
            <a:r>
              <a:rPr lang="zh-CN" altLang="en-US" i="1" u="sng" dirty="0">
                <a:latin typeface="Calibri" panose="020F0502020204030204" pitchFamily="34" charset="0"/>
                <a:ea typeface="SimSun" panose="02010600030101010101" pitchFamily="2" charset="-122"/>
                <a:cs typeface="SimSun"/>
              </a:rPr>
              <a:t>设备之间存在差异，执业者需要帮助糖尿病患者根据其需要选择适当的监测系统，并同时考虑其低血糖症病史和风险以及经济能力。</a:t>
            </a:r>
          </a:p>
          <a:p>
            <a:pPr marL="172924" indent="-172924">
              <a:buFont typeface="Arial" panose="020B0604020202020204" pitchFamily="34" charset="0"/>
              <a:buChar char="•"/>
            </a:pPr>
            <a:endParaRPr lang="zh-CN" altLang="en-US" i="1" u="sng" baseline="0" dirty="0">
              <a:latin typeface="Calibri" panose="020F0502020204030204" pitchFamily="34" charset="0"/>
              <a:ea typeface="SimSun" panose="02010600030101010101" pitchFamily="2" charset="-122"/>
            </a:endParaRPr>
          </a:p>
          <a:p>
            <a:r>
              <a:rPr lang="zh-CN" altLang="en-US" b="1" i="0" u="none" baseline="0" dirty="0">
                <a:latin typeface="Calibri" panose="020F0502020204030204" pitchFamily="34" charset="0"/>
                <a:ea typeface="SimSun" panose="02010600030101010101" pitchFamily="2" charset="-122"/>
                <a:cs typeface="SimSun"/>
              </a:rPr>
              <a:t>参考文献</a:t>
            </a:r>
            <a:endParaRPr lang="zh-CN" altLang="en-US" b="0" i="0" u="none" baseline="0" dirty="0">
              <a:latin typeface="Calibri" panose="020F0502020204030204" pitchFamily="34" charset="0"/>
              <a:ea typeface="SimSun" panose="02010600030101010101" pitchFamily="2" charset="-122"/>
            </a:endParaRPr>
          </a:p>
          <a:p>
            <a:r>
              <a:rPr lang="en-US" altLang="zh-CN" dirty="0">
                <a:latin typeface="Calibri" panose="020F0502020204030204" pitchFamily="34" charset="0"/>
                <a:ea typeface="SimSun" panose="02010600030101010101" pitchFamily="2" charset="-122"/>
                <a:cs typeface="SimSun"/>
              </a:rPr>
              <a:t>American Diabetes Association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2018;41 (</a:t>
            </a:r>
            <a:r>
              <a:rPr lang="en-US" altLang="zh-CN" dirty="0" err="1">
                <a:latin typeface="Calibri" panose="020F0502020204030204" pitchFamily="34" charset="0"/>
                <a:ea typeface="SimSun" panose="02010600030101010101" pitchFamily="2" charset="-122"/>
                <a:cs typeface="SimSun"/>
              </a:rPr>
              <a:t>Suppl</a:t>
            </a:r>
            <a:r>
              <a:rPr lang="en-US" altLang="zh-CN" dirty="0">
                <a:latin typeface="Calibri" panose="020F0502020204030204" pitchFamily="34" charset="0"/>
                <a:ea typeface="SimSun" panose="02010600030101010101" pitchFamily="2" charset="-122"/>
                <a:cs typeface="SimSun"/>
              </a:rPr>
              <a:t> 1):S71–80</a:t>
            </a:r>
          </a:p>
          <a:p>
            <a:pPr defTabSz="922264">
              <a:defRPr/>
            </a:pPr>
            <a:r>
              <a:rPr lang="en-US" altLang="zh-CN" b="0" i="0" u="none" baseline="0" dirty="0">
                <a:latin typeface="Calibri" panose="020F0502020204030204" pitchFamily="34" charset="0"/>
                <a:ea typeface="SimSun" panose="02010600030101010101" pitchFamily="2" charset="-122"/>
                <a:cs typeface="SimSun"/>
              </a:rPr>
              <a:t>Bolinder J et al. </a:t>
            </a:r>
            <a:r>
              <a:rPr lang="en-US" altLang="zh-CN" b="0" i="1" u="none" baseline="0" dirty="0">
                <a:latin typeface="Calibri" panose="020F0502020204030204" pitchFamily="34" charset="0"/>
                <a:ea typeface="SimSun" panose="02010600030101010101" pitchFamily="2" charset="-122"/>
                <a:cs typeface="SimSun"/>
              </a:rPr>
              <a:t>Lancet </a:t>
            </a:r>
            <a:r>
              <a:rPr lang="en-US" altLang="zh-CN" b="0" i="0" u="none" baseline="0" dirty="0">
                <a:latin typeface="Calibri" panose="020F0502020204030204" pitchFamily="34" charset="0"/>
                <a:ea typeface="SimSun" panose="02010600030101010101" pitchFamily="2" charset="-122"/>
                <a:cs typeface="SimSun"/>
              </a:rPr>
              <a:t>2016;388:2254–63</a:t>
            </a:r>
            <a:endParaRPr lang="zh-CN" altLang="en-US" b="1" i="0" u="none" dirty="0">
              <a:latin typeface="Calibri" panose="020F0502020204030204" pitchFamily="34" charset="0"/>
              <a:ea typeface="SimSun" panose="02010600030101010101" pitchFamily="2" charset="-122"/>
            </a:endParaRPr>
          </a:p>
          <a:p>
            <a:r>
              <a:rPr lang="en-US" altLang="zh-CN" dirty="0" err="1">
                <a:latin typeface="Calibri" panose="020F0502020204030204" pitchFamily="34" charset="0"/>
                <a:ea typeface="SimSun" panose="02010600030101010101" pitchFamily="2" charset="-122"/>
                <a:cs typeface="SimSun"/>
              </a:rPr>
              <a:t>Haak</a:t>
            </a:r>
            <a:r>
              <a:rPr lang="en-US" altLang="zh-CN" dirty="0">
                <a:latin typeface="Calibri" panose="020F0502020204030204" pitchFamily="34" charset="0"/>
                <a:ea typeface="SimSun" panose="02010600030101010101" pitchFamily="2" charset="-122"/>
                <a:cs typeface="SimSun"/>
              </a:rPr>
              <a:t> T et al. </a:t>
            </a:r>
            <a:r>
              <a:rPr lang="en-US" altLang="zh-CN" i="1" dirty="0">
                <a:latin typeface="Calibri" panose="020F0502020204030204" pitchFamily="34" charset="0"/>
                <a:ea typeface="SimSun" panose="02010600030101010101" pitchFamily="2" charset="-122"/>
                <a:cs typeface="SimSun"/>
              </a:rPr>
              <a:t>Diabetes Ther</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2016;8:1–19</a:t>
            </a:r>
          </a:p>
          <a:p>
            <a:r>
              <a:rPr lang="en-US" altLang="zh-CN" dirty="0" err="1">
                <a:latin typeface="Calibri" panose="020F0502020204030204" pitchFamily="34" charset="0"/>
                <a:ea typeface="SimSun" panose="02010600030101010101" pitchFamily="2" charset="-122"/>
                <a:cs typeface="SimSun"/>
              </a:rPr>
              <a:t>Haak</a:t>
            </a:r>
            <a:r>
              <a:rPr lang="en-US" altLang="zh-CN" dirty="0">
                <a:latin typeface="Calibri" panose="020F0502020204030204" pitchFamily="34" charset="0"/>
                <a:ea typeface="SimSun" panose="02010600030101010101" pitchFamily="2" charset="-122"/>
                <a:cs typeface="SimSun"/>
              </a:rPr>
              <a:t> T et al. 2017;8:573–86</a:t>
            </a:r>
            <a:endParaRPr lang="zh-CN" altLang="en-US" b="0" i="0" u="none" baseline="0"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27</a:t>
            </a:fld>
            <a:endParaRPr lang="zh-CN" altLang="en-US" dirty="0"/>
          </a:p>
        </p:txBody>
      </p:sp>
    </p:spTree>
    <p:extLst>
      <p:ext uri="{BB962C8B-B14F-4D97-AF65-F5344CB8AC3E}">
        <p14:creationId xmlns:p14="http://schemas.microsoft.com/office/powerpoint/2010/main" val="3318771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900" b="1" u="sng" dirty="0">
                <a:latin typeface="Calibri" panose="020F0502020204030204" pitchFamily="34" charset="0"/>
                <a:ea typeface="SimSun" panose="02010600030101010101" pitchFamily="2" charset="-122"/>
                <a:cs typeface="SimSun"/>
              </a:rPr>
              <a:t>要点：技术的价值取决于用户</a:t>
            </a:r>
            <a:endParaRPr lang="zh-CN" altLang="en-US" sz="900" dirty="0">
              <a:latin typeface="Calibri" panose="020F0502020204030204" pitchFamily="34" charset="0"/>
              <a:ea typeface="SimSun" panose="02010600030101010101" pitchFamily="2" charset="-122"/>
            </a:endParaRPr>
          </a:p>
          <a:p>
            <a:pPr marL="172909" lvl="1" indent="-172909">
              <a:buFont typeface="Arial" pitchFamily="34" charset="0"/>
              <a:buChar char="•"/>
            </a:pPr>
            <a:r>
              <a:rPr lang="zh-CN" altLang="en-US" sz="900" dirty="0">
                <a:latin typeface="Calibri" panose="020F0502020204030204" pitchFamily="34" charset="0"/>
                <a:ea typeface="SimSun" panose="02010600030101010101" pitchFamily="2" charset="-122"/>
                <a:cs typeface="SimSun"/>
              </a:rPr>
              <a:t>目前，有两种技术可用于门诊患者的血糖测量：毛细血管测量和床旁 </a:t>
            </a:r>
            <a:r>
              <a:rPr lang="en-US" altLang="zh-CN" sz="900" dirty="0">
                <a:latin typeface="Calibri" panose="020F0502020204030204" pitchFamily="34" charset="0"/>
                <a:ea typeface="SimSun" panose="02010600030101010101" pitchFamily="2" charset="-122"/>
                <a:cs typeface="SimSun"/>
              </a:rPr>
              <a:t>(POC) </a:t>
            </a:r>
            <a:r>
              <a:rPr lang="zh-CN" altLang="en-US" sz="900" dirty="0">
                <a:latin typeface="Calibri" panose="020F0502020204030204" pitchFamily="34" charset="0"/>
                <a:ea typeface="SimSun" panose="02010600030101010101" pitchFamily="2" charset="-122"/>
                <a:cs typeface="SimSun"/>
              </a:rPr>
              <a:t>血糖监测仪（自我监测血糖 </a:t>
            </a:r>
            <a:r>
              <a:rPr lang="en-US" altLang="zh-CN" sz="900" dirty="0">
                <a:latin typeface="Calibri" panose="020F0502020204030204" pitchFamily="34" charset="0"/>
                <a:ea typeface="SimSun" panose="02010600030101010101" pitchFamily="2" charset="-122"/>
                <a:cs typeface="SimSun"/>
              </a:rPr>
              <a:t>[SMBG]</a:t>
            </a:r>
            <a:r>
              <a:rPr lang="zh-CN" altLang="en-US" sz="900" dirty="0">
                <a:latin typeface="Calibri" panose="020F0502020204030204" pitchFamily="34" charset="0"/>
                <a:ea typeface="SimSun" panose="02010600030101010101" pitchFamily="2" charset="-122"/>
                <a:cs typeface="SimSun"/>
              </a:rPr>
              <a:t>） </a:t>
            </a:r>
          </a:p>
          <a:p>
            <a:pPr marL="172909" lvl="1" indent="-172909">
              <a:buFont typeface="Arial" pitchFamily="34" charset="0"/>
              <a:buChar char="•"/>
            </a:pPr>
            <a:r>
              <a:rPr lang="zh-CN" altLang="en-US" sz="900" dirty="0">
                <a:latin typeface="Calibri" panose="020F0502020204030204" pitchFamily="34" charset="0"/>
                <a:ea typeface="SimSun" panose="02010600030101010101" pitchFamily="2" charset="-122"/>
                <a:cs typeface="SimSun"/>
              </a:rPr>
              <a:t>个人用血糖仪：全部血糖值中，</a:t>
            </a:r>
            <a:r>
              <a:rPr lang="en-US" altLang="zh-CN" sz="900" dirty="0">
                <a:latin typeface="Calibri" panose="020F0502020204030204" pitchFamily="34" charset="0"/>
                <a:ea typeface="SimSun" panose="02010600030101010101" pitchFamily="2" charset="-122"/>
                <a:cs typeface="SimSun"/>
              </a:rPr>
              <a:t>95% </a:t>
            </a:r>
            <a:r>
              <a:rPr lang="zh-CN" altLang="en-US" sz="900" dirty="0">
                <a:latin typeface="Calibri" panose="020F0502020204030204" pitchFamily="34" charset="0"/>
                <a:ea typeface="SimSun" panose="02010600030101010101" pitchFamily="2" charset="-122"/>
                <a:cs typeface="SimSun"/>
              </a:rPr>
              <a:t>必须在真实值的 </a:t>
            </a:r>
            <a:r>
              <a:rPr lang="en-US" altLang="zh-CN" sz="900" dirty="0">
                <a:latin typeface="Calibri" panose="020F0502020204030204" pitchFamily="34" charset="0"/>
                <a:ea typeface="SimSun" panose="02010600030101010101" pitchFamily="2" charset="-122"/>
                <a:cs typeface="SimSun"/>
              </a:rPr>
              <a:t>15% </a:t>
            </a:r>
            <a:r>
              <a:rPr lang="zh-CN" altLang="en-US" sz="900" dirty="0">
                <a:latin typeface="Calibri" panose="020F0502020204030204" pitchFamily="34" charset="0"/>
                <a:ea typeface="SimSun" panose="02010600030101010101" pitchFamily="2" charset="-122"/>
                <a:cs typeface="SimSun"/>
              </a:rPr>
              <a:t>以内</a:t>
            </a:r>
          </a:p>
          <a:p>
            <a:pPr marL="172800" lvl="1"/>
            <a:r>
              <a:rPr lang="zh-CN" altLang="en-US" sz="900" dirty="0">
                <a:latin typeface="Calibri" panose="020F0502020204030204" pitchFamily="34" charset="0"/>
                <a:ea typeface="SimSun" panose="02010600030101010101" pitchFamily="2" charset="-122"/>
                <a:cs typeface="SimSun"/>
              </a:rPr>
              <a:t>仪器测量值中，</a:t>
            </a:r>
            <a:r>
              <a:rPr lang="en-US" altLang="zh-CN" sz="900" dirty="0">
                <a:latin typeface="Calibri" panose="020F0502020204030204" pitchFamily="34" charset="0"/>
                <a:ea typeface="SimSun" panose="02010600030101010101" pitchFamily="2" charset="-122"/>
                <a:cs typeface="SimSun"/>
              </a:rPr>
              <a:t>99% </a:t>
            </a:r>
            <a:r>
              <a:rPr lang="zh-CN" altLang="en-US" sz="900" dirty="0">
                <a:latin typeface="Calibri" panose="020F0502020204030204" pitchFamily="34" charset="0"/>
                <a:ea typeface="SimSun" panose="02010600030101010101" pitchFamily="2" charset="-122"/>
                <a:cs typeface="SimSun"/>
              </a:rPr>
              <a:t>必须在真实值的 </a:t>
            </a:r>
            <a:r>
              <a:rPr lang="en-US" altLang="zh-CN" sz="900" dirty="0">
                <a:latin typeface="Calibri" panose="020F0502020204030204" pitchFamily="34" charset="0"/>
                <a:ea typeface="SimSun" panose="02010600030101010101" pitchFamily="2" charset="-122"/>
                <a:cs typeface="SimSun"/>
              </a:rPr>
              <a:t>20% </a:t>
            </a:r>
            <a:r>
              <a:rPr lang="zh-CN" altLang="en-US" sz="900" dirty="0">
                <a:latin typeface="Calibri" panose="020F0502020204030204" pitchFamily="34" charset="0"/>
                <a:ea typeface="SimSun" panose="02010600030101010101" pitchFamily="2" charset="-122"/>
                <a:cs typeface="SimSun"/>
              </a:rPr>
              <a:t>以内</a:t>
            </a:r>
          </a:p>
          <a:p>
            <a:pPr marL="172909" lvl="1" indent="-172909">
              <a:buFont typeface="Arial" pitchFamily="34" charset="0"/>
              <a:buChar char="•"/>
            </a:pPr>
            <a:r>
              <a:rPr lang="en-US" altLang="zh-CN" sz="900" dirty="0">
                <a:latin typeface="Calibri" panose="020F0502020204030204" pitchFamily="34" charset="0"/>
                <a:ea typeface="SimSun" panose="02010600030101010101" pitchFamily="2" charset="-122"/>
                <a:cs typeface="SimSun"/>
              </a:rPr>
              <a:t>POC </a:t>
            </a:r>
            <a:r>
              <a:rPr lang="zh-CN" altLang="en-US" sz="900" dirty="0">
                <a:latin typeface="Calibri" panose="020F0502020204030204" pitchFamily="34" charset="0"/>
                <a:ea typeface="SimSun" panose="02010600030101010101" pitchFamily="2" charset="-122"/>
                <a:cs typeface="SimSun"/>
              </a:rPr>
              <a:t>当血糖值超过 </a:t>
            </a:r>
            <a:r>
              <a:rPr lang="en-US" altLang="zh-CN" sz="900" dirty="0">
                <a:latin typeface="Calibri" panose="020F0502020204030204" pitchFamily="34" charset="0"/>
                <a:ea typeface="SimSun" panose="02010600030101010101" pitchFamily="2" charset="-122"/>
                <a:cs typeface="SimSun"/>
              </a:rPr>
              <a:t>75 mg/dl </a:t>
            </a:r>
            <a:r>
              <a:rPr lang="zh-CN" altLang="en-US" sz="900" dirty="0">
                <a:latin typeface="Calibri" panose="020F0502020204030204" pitchFamily="34" charset="0"/>
                <a:ea typeface="SimSun" panose="02010600030101010101" pitchFamily="2" charset="-122"/>
                <a:cs typeface="SimSun"/>
              </a:rPr>
              <a:t>时，</a:t>
            </a:r>
            <a:r>
              <a:rPr lang="en-US" altLang="zh-CN" sz="900" dirty="0">
                <a:latin typeface="Calibri" panose="020F0502020204030204" pitchFamily="34" charset="0"/>
                <a:ea typeface="SimSun" panose="02010600030101010101" pitchFamily="2" charset="-122"/>
                <a:cs typeface="SimSun"/>
              </a:rPr>
              <a:t>95% </a:t>
            </a:r>
            <a:r>
              <a:rPr lang="zh-CN" altLang="en-US" sz="900" dirty="0">
                <a:latin typeface="Calibri" panose="020F0502020204030204" pitchFamily="34" charset="0"/>
                <a:ea typeface="SimSun" panose="02010600030101010101" pitchFamily="2" charset="-122"/>
                <a:cs typeface="SimSun"/>
              </a:rPr>
              <a:t>的仪器测量值应在参考值的 </a:t>
            </a:r>
            <a:r>
              <a:rPr lang="en-US" altLang="zh-CN" sz="900" dirty="0">
                <a:latin typeface="Calibri" panose="020F0502020204030204" pitchFamily="34" charset="0"/>
                <a:ea typeface="SimSun" panose="02010600030101010101" pitchFamily="2" charset="-122"/>
                <a:cs typeface="SimSun"/>
              </a:rPr>
              <a:t>12% </a:t>
            </a:r>
            <a:r>
              <a:rPr lang="zh-CN" altLang="en-US" sz="900" dirty="0">
                <a:latin typeface="Calibri" panose="020F0502020204030204" pitchFamily="34" charset="0"/>
                <a:ea typeface="SimSun" panose="02010600030101010101" pitchFamily="2" charset="-122"/>
                <a:cs typeface="SimSun"/>
              </a:rPr>
              <a:t>以内，当血糖值低于 </a:t>
            </a:r>
            <a:r>
              <a:rPr lang="en-US" altLang="zh-CN" sz="900" dirty="0">
                <a:latin typeface="Calibri" panose="020F0502020204030204" pitchFamily="34" charset="0"/>
                <a:ea typeface="SimSun" panose="02010600030101010101" pitchFamily="2" charset="-122"/>
                <a:cs typeface="SimSun"/>
              </a:rPr>
              <a:t>75 mg/dl </a:t>
            </a:r>
            <a:r>
              <a:rPr lang="zh-CN" altLang="en-US" sz="900" dirty="0">
                <a:latin typeface="Calibri" panose="020F0502020204030204" pitchFamily="34" charset="0"/>
                <a:ea typeface="SimSun" panose="02010600030101010101" pitchFamily="2" charset="-122"/>
                <a:cs typeface="SimSun"/>
              </a:rPr>
              <a:t>时，</a:t>
            </a:r>
            <a:r>
              <a:rPr lang="en-US" altLang="zh-CN" sz="900" dirty="0">
                <a:latin typeface="Calibri" panose="020F0502020204030204" pitchFamily="34" charset="0"/>
                <a:ea typeface="SimSun" panose="02010600030101010101" pitchFamily="2" charset="-122"/>
                <a:cs typeface="SimSun"/>
              </a:rPr>
              <a:t>95% </a:t>
            </a:r>
            <a:r>
              <a:rPr lang="zh-CN" altLang="en-US" sz="900" dirty="0">
                <a:latin typeface="Calibri" panose="020F0502020204030204" pitchFamily="34" charset="0"/>
                <a:ea typeface="SimSun" panose="02010600030101010101" pitchFamily="2" charset="-122"/>
                <a:cs typeface="SimSun"/>
              </a:rPr>
              <a:t>的仪器测量值应在 </a:t>
            </a:r>
            <a:r>
              <a:rPr lang="en-US" altLang="zh-CN" sz="900" dirty="0">
                <a:latin typeface="Calibri" panose="020F0502020204030204" pitchFamily="34" charset="0"/>
                <a:ea typeface="SimSun" panose="02010600030101010101" pitchFamily="2" charset="-122"/>
                <a:cs typeface="SimSun"/>
              </a:rPr>
              <a:t>12 mg/dl </a:t>
            </a:r>
            <a:r>
              <a:rPr lang="zh-CN" altLang="en-US" sz="900" dirty="0">
                <a:latin typeface="Calibri" panose="020F0502020204030204" pitchFamily="34" charset="0"/>
                <a:ea typeface="SimSun" panose="02010600030101010101" pitchFamily="2" charset="-122"/>
                <a:cs typeface="SimSun"/>
              </a:rPr>
              <a:t>以内；当血糖值超过 </a:t>
            </a:r>
            <a:r>
              <a:rPr lang="en-US" altLang="zh-CN" sz="900" dirty="0">
                <a:latin typeface="Calibri" panose="020F0502020204030204" pitchFamily="34" charset="0"/>
                <a:ea typeface="SimSun" panose="02010600030101010101" pitchFamily="2" charset="-122"/>
                <a:cs typeface="SimSun"/>
              </a:rPr>
              <a:t>75 mg/dl </a:t>
            </a:r>
            <a:r>
              <a:rPr lang="zh-CN" altLang="en-US" sz="900" dirty="0">
                <a:latin typeface="Calibri" panose="020F0502020204030204" pitchFamily="34" charset="0"/>
                <a:ea typeface="SimSun" panose="02010600030101010101" pitchFamily="2" charset="-122"/>
                <a:cs typeface="SimSun"/>
              </a:rPr>
              <a:t>时，</a:t>
            </a:r>
            <a:r>
              <a:rPr lang="en-US" altLang="zh-CN" sz="900" dirty="0">
                <a:latin typeface="Calibri" panose="020F0502020204030204" pitchFamily="34" charset="0"/>
                <a:ea typeface="SimSun" panose="02010600030101010101" pitchFamily="2" charset="-122"/>
                <a:cs typeface="SimSun"/>
              </a:rPr>
              <a:t>98% </a:t>
            </a:r>
            <a:r>
              <a:rPr lang="zh-CN" altLang="en-US" sz="900" dirty="0">
                <a:latin typeface="Calibri" panose="020F0502020204030204" pitchFamily="34" charset="0"/>
                <a:ea typeface="SimSun" panose="02010600030101010101" pitchFamily="2" charset="-122"/>
                <a:cs typeface="SimSun"/>
              </a:rPr>
              <a:t>的仪器测量值应在参考值的 </a:t>
            </a:r>
            <a:r>
              <a:rPr lang="en-US" altLang="zh-CN" sz="900" dirty="0">
                <a:latin typeface="Calibri" panose="020F0502020204030204" pitchFamily="34" charset="0"/>
                <a:ea typeface="SimSun" panose="02010600030101010101" pitchFamily="2" charset="-122"/>
                <a:cs typeface="SimSun"/>
              </a:rPr>
              <a:t>15% </a:t>
            </a:r>
            <a:r>
              <a:rPr lang="zh-CN" altLang="en-US" sz="900" dirty="0">
                <a:latin typeface="Calibri" panose="020F0502020204030204" pitchFamily="34" charset="0"/>
                <a:ea typeface="SimSun" panose="02010600030101010101" pitchFamily="2" charset="-122"/>
                <a:cs typeface="SimSun"/>
              </a:rPr>
              <a:t>以内，当血糖值低于 </a:t>
            </a:r>
            <a:r>
              <a:rPr lang="en-US" altLang="zh-CN" sz="900" dirty="0">
                <a:latin typeface="Calibri" panose="020F0502020204030204" pitchFamily="34" charset="0"/>
                <a:ea typeface="SimSun" panose="02010600030101010101" pitchFamily="2" charset="-122"/>
                <a:cs typeface="SimSun"/>
              </a:rPr>
              <a:t>75 mg/dl </a:t>
            </a:r>
            <a:r>
              <a:rPr lang="zh-CN" altLang="en-US" sz="900" dirty="0">
                <a:latin typeface="Calibri" panose="020F0502020204030204" pitchFamily="34" charset="0"/>
                <a:ea typeface="SimSun" panose="02010600030101010101" pitchFamily="2" charset="-122"/>
                <a:cs typeface="SimSun"/>
              </a:rPr>
              <a:t>时，</a:t>
            </a:r>
            <a:r>
              <a:rPr lang="en-US" altLang="zh-CN" sz="900" dirty="0">
                <a:latin typeface="Calibri" panose="020F0502020204030204" pitchFamily="34" charset="0"/>
                <a:ea typeface="SimSun" panose="02010600030101010101" pitchFamily="2" charset="-122"/>
                <a:cs typeface="SimSun"/>
              </a:rPr>
              <a:t>98% </a:t>
            </a:r>
            <a:r>
              <a:rPr lang="zh-CN" altLang="en-US" sz="900" dirty="0">
                <a:latin typeface="Calibri" panose="020F0502020204030204" pitchFamily="34" charset="0"/>
                <a:ea typeface="SimSun" panose="02010600030101010101" pitchFamily="2" charset="-122"/>
                <a:cs typeface="SimSun"/>
              </a:rPr>
              <a:t>的仪器测量值应在 </a:t>
            </a:r>
            <a:r>
              <a:rPr lang="en-US" altLang="zh-CN" sz="900" dirty="0">
                <a:latin typeface="Calibri" panose="020F0502020204030204" pitchFamily="34" charset="0"/>
                <a:ea typeface="SimSun" panose="02010600030101010101" pitchFamily="2" charset="-122"/>
                <a:cs typeface="SimSun"/>
              </a:rPr>
              <a:t>15 mg/dl </a:t>
            </a:r>
            <a:r>
              <a:rPr lang="zh-CN" altLang="en-US" sz="900" dirty="0">
                <a:latin typeface="Calibri" panose="020F0502020204030204" pitchFamily="34" charset="0"/>
                <a:ea typeface="SimSun" panose="02010600030101010101" pitchFamily="2" charset="-122"/>
                <a:cs typeface="SimSun"/>
              </a:rPr>
              <a:t>以内。</a:t>
            </a:r>
          </a:p>
          <a:p>
            <a:pPr marL="172909" lvl="1" indent="-172909">
              <a:buFont typeface="Arial" pitchFamily="34" charset="0"/>
              <a:buChar char="•"/>
            </a:pPr>
            <a:r>
              <a:rPr lang="zh-CN" altLang="en-US" sz="900" dirty="0">
                <a:latin typeface="Calibri" panose="020F0502020204030204" pitchFamily="34" charset="0"/>
                <a:ea typeface="SimSun" panose="02010600030101010101" pitchFamily="2" charset="-122"/>
                <a:cs typeface="SimSun"/>
              </a:rPr>
              <a:t>使用持续葡萄糖监测仪 </a:t>
            </a:r>
            <a:r>
              <a:rPr lang="en-US" altLang="zh-CN" sz="900" dirty="0">
                <a:latin typeface="Calibri" panose="020F0502020204030204" pitchFamily="34" charset="0"/>
                <a:ea typeface="SimSun" panose="02010600030101010101" pitchFamily="2" charset="-122"/>
                <a:cs typeface="SimSun"/>
              </a:rPr>
              <a:t>(CGM) </a:t>
            </a:r>
            <a:r>
              <a:rPr lang="zh-CN" altLang="en-US" sz="900" dirty="0">
                <a:latin typeface="Calibri" panose="020F0502020204030204" pitchFamily="34" charset="0"/>
                <a:ea typeface="SimSun" panose="02010600030101010101" pitchFamily="2" charset="-122"/>
                <a:cs typeface="SimSun"/>
              </a:rPr>
              <a:t>进行间质测量，包括回顾性和实时性测量。</a:t>
            </a:r>
          </a:p>
          <a:p>
            <a:pPr marL="172909" lvl="1" indent="-172909">
              <a:buFont typeface="Arial" pitchFamily="34" charset="0"/>
              <a:buChar char="•"/>
            </a:pPr>
            <a:r>
              <a:rPr lang="zh-CN" altLang="en-US" sz="900" dirty="0">
                <a:latin typeface="Calibri" panose="020F0502020204030204" pitchFamily="34" charset="0"/>
                <a:ea typeface="SimSun" panose="02010600030101010101" pitchFamily="2" charset="-122"/>
                <a:cs typeface="SimSun"/>
              </a:rPr>
              <a:t>尽管这能容忍相对较大的变化，</a:t>
            </a:r>
            <a:r>
              <a:rPr lang="en-US" altLang="zh-CN" sz="900" dirty="0" err="1">
                <a:latin typeface="Calibri" panose="020F0502020204030204" pitchFamily="34" charset="0"/>
                <a:ea typeface="SimSun" panose="02010600030101010101" pitchFamily="2" charset="-122"/>
                <a:cs typeface="SimSun"/>
              </a:rPr>
              <a:t>Freckmann</a:t>
            </a:r>
            <a:r>
              <a:rPr lang="en-US" altLang="zh-CN" sz="900" dirty="0">
                <a:latin typeface="Calibri" panose="020F0502020204030204" pitchFamily="34" charset="0"/>
                <a:ea typeface="SimSun" panose="02010600030101010101" pitchFamily="2" charset="-122"/>
                <a:cs typeface="SimSun"/>
              </a:rPr>
              <a:t> </a:t>
            </a:r>
            <a:r>
              <a:rPr lang="zh-CN" altLang="en-US" sz="900" dirty="0">
                <a:latin typeface="Calibri" panose="020F0502020204030204" pitchFamily="34" charset="0"/>
                <a:ea typeface="SimSun" panose="02010600030101010101" pitchFamily="2" charset="-122"/>
                <a:cs typeface="SimSun"/>
              </a:rPr>
              <a:t>等人发现在几年前投放到欧洲市场上的 </a:t>
            </a:r>
            <a:r>
              <a:rPr lang="en-US" altLang="zh-CN" sz="900" dirty="0">
                <a:latin typeface="Calibri" panose="020F0502020204030204" pitchFamily="34" charset="0"/>
                <a:ea typeface="SimSun" panose="02010600030101010101" pitchFamily="2" charset="-122"/>
                <a:cs typeface="SimSun"/>
              </a:rPr>
              <a:t>27 </a:t>
            </a:r>
            <a:r>
              <a:rPr lang="zh-CN" altLang="en-US" sz="900" dirty="0">
                <a:latin typeface="Calibri" panose="020F0502020204030204" pitchFamily="34" charset="0"/>
                <a:ea typeface="SimSun" panose="02010600030101010101" pitchFamily="2" charset="-122"/>
                <a:cs typeface="SimSun"/>
              </a:rPr>
              <a:t>款监测仪中，只有 </a:t>
            </a:r>
            <a:r>
              <a:rPr lang="en-US" altLang="zh-CN" sz="900" dirty="0">
                <a:latin typeface="Calibri" panose="020F0502020204030204" pitchFamily="34" charset="0"/>
                <a:ea typeface="SimSun" panose="02010600030101010101" pitchFamily="2" charset="-122"/>
                <a:cs typeface="SimSun"/>
              </a:rPr>
              <a:t>15 </a:t>
            </a:r>
            <a:r>
              <a:rPr lang="zh-CN" altLang="en-US" sz="900" dirty="0">
                <a:latin typeface="Calibri" panose="020F0502020204030204" pitchFamily="34" charset="0"/>
                <a:ea typeface="SimSun" panose="02010600030101010101" pitchFamily="2" charset="-122"/>
                <a:cs typeface="SimSun"/>
              </a:rPr>
              <a:t>款符合低血糖症范围内 </a:t>
            </a:r>
            <a:r>
              <a:rPr lang="en-US" altLang="zh-CN" sz="900" dirty="0">
                <a:latin typeface="Calibri" panose="020F0502020204030204" pitchFamily="34" charset="0"/>
                <a:ea typeface="SimSun" panose="02010600030101010101" pitchFamily="2" charset="-122"/>
                <a:cs typeface="SimSun"/>
              </a:rPr>
              <a:t>±15 mg/</a:t>
            </a:r>
            <a:r>
              <a:rPr lang="en-US" altLang="zh-CN" sz="900" dirty="0" err="1">
                <a:latin typeface="Calibri" panose="020F0502020204030204" pitchFamily="34" charset="0"/>
                <a:ea typeface="SimSun" panose="02010600030101010101" pitchFamily="2" charset="-122"/>
                <a:cs typeface="SimSun"/>
              </a:rPr>
              <a:t>dL</a:t>
            </a:r>
            <a:r>
              <a:rPr lang="en-US" altLang="zh-CN" sz="900" dirty="0">
                <a:latin typeface="Calibri" panose="020F0502020204030204" pitchFamily="34" charset="0"/>
                <a:ea typeface="SimSun" panose="02010600030101010101" pitchFamily="2" charset="-122"/>
                <a:cs typeface="SimSun"/>
              </a:rPr>
              <a:t> </a:t>
            </a:r>
            <a:r>
              <a:rPr lang="zh-CN" altLang="en-US" sz="900" dirty="0">
                <a:latin typeface="Calibri" panose="020F0502020204030204" pitchFamily="34" charset="0"/>
                <a:ea typeface="SimSun" panose="02010600030101010101" pitchFamily="2" charset="-122"/>
                <a:cs typeface="SimSun"/>
              </a:rPr>
              <a:t>的现行分析标准，</a:t>
            </a:r>
            <a:r>
              <a:rPr lang="en-US" altLang="zh-CN" sz="900" dirty="0">
                <a:latin typeface="Calibri" panose="020F0502020204030204" pitchFamily="34" charset="0"/>
                <a:ea typeface="SimSun" panose="02010600030101010101" pitchFamily="2" charset="-122"/>
                <a:cs typeface="SimSun"/>
              </a:rPr>
              <a:t>27 </a:t>
            </a:r>
            <a:r>
              <a:rPr lang="zh-CN" altLang="en-US" sz="900" dirty="0">
                <a:latin typeface="Calibri" panose="020F0502020204030204" pitchFamily="34" charset="0"/>
                <a:ea typeface="SimSun" panose="02010600030101010101" pitchFamily="2" charset="-122"/>
                <a:cs typeface="SimSun"/>
              </a:rPr>
              <a:t>款中有 </a:t>
            </a:r>
            <a:r>
              <a:rPr lang="en-US" altLang="zh-CN" sz="900" dirty="0">
                <a:latin typeface="Calibri" panose="020F0502020204030204" pitchFamily="34" charset="0"/>
                <a:ea typeface="SimSun" panose="02010600030101010101" pitchFamily="2" charset="-122"/>
                <a:cs typeface="SimSun"/>
              </a:rPr>
              <a:t>2 </a:t>
            </a:r>
            <a:r>
              <a:rPr lang="zh-CN" altLang="en-US" sz="900" dirty="0">
                <a:latin typeface="Calibri" panose="020F0502020204030204" pitchFamily="34" charset="0"/>
                <a:ea typeface="SimSun" panose="02010600030101010101" pitchFamily="2" charset="-122"/>
                <a:cs typeface="SimSun"/>
              </a:rPr>
              <a:t>款达到 </a:t>
            </a:r>
            <a:r>
              <a:rPr lang="en-US" altLang="zh-CN" sz="900" dirty="0">
                <a:latin typeface="Calibri" panose="020F0502020204030204" pitchFamily="34" charset="0"/>
                <a:ea typeface="SimSun" panose="02010600030101010101" pitchFamily="2" charset="-122"/>
                <a:cs typeface="SimSun"/>
              </a:rPr>
              <a:t>±10 mg/</a:t>
            </a:r>
            <a:r>
              <a:rPr lang="en-US" altLang="zh-CN" sz="900" dirty="0" err="1">
                <a:latin typeface="Calibri" panose="020F0502020204030204" pitchFamily="34" charset="0"/>
                <a:ea typeface="SimSun" panose="02010600030101010101" pitchFamily="2" charset="-122"/>
                <a:cs typeface="SimSun"/>
              </a:rPr>
              <a:t>dL</a:t>
            </a:r>
            <a:r>
              <a:rPr lang="zh-CN" altLang="en-US" sz="900" dirty="0">
                <a:latin typeface="Calibri" panose="020F0502020204030204" pitchFamily="34" charset="0"/>
                <a:ea typeface="SimSun" panose="02010600030101010101" pitchFamily="2" charset="-122"/>
                <a:cs typeface="SimSun"/>
              </a:rPr>
              <a:t>，没有任一款能够达到 </a:t>
            </a:r>
            <a:r>
              <a:rPr lang="en-US" altLang="zh-CN" sz="900" dirty="0">
                <a:latin typeface="Calibri" panose="020F0502020204030204" pitchFamily="34" charset="0"/>
                <a:ea typeface="SimSun" panose="02010600030101010101" pitchFamily="2" charset="-122"/>
                <a:cs typeface="SimSun"/>
              </a:rPr>
              <a:t>±5 mg/dL</a:t>
            </a:r>
            <a:r>
              <a:rPr lang="zh-CN" altLang="en-US" sz="900" dirty="0">
                <a:latin typeface="Calibri" panose="020F0502020204030204" pitchFamily="34" charset="0"/>
                <a:ea typeface="SimSun" panose="02010600030101010101" pitchFamily="2" charset="-122"/>
                <a:cs typeface="SimSun"/>
              </a:rPr>
              <a:t>。</a:t>
            </a:r>
            <a:r>
              <a:rPr lang="en-US" altLang="zh-CN" sz="900" baseline="30000" dirty="0">
                <a:latin typeface="Calibri" panose="020F0502020204030204" pitchFamily="34" charset="0"/>
                <a:ea typeface="SimSun" panose="02010600030101010101" pitchFamily="2" charset="-122"/>
                <a:cs typeface="SimSun"/>
              </a:rPr>
              <a:t>2</a:t>
            </a:r>
          </a:p>
          <a:p>
            <a:pPr marL="172909" lvl="1" indent="-172909">
              <a:buFont typeface="Arial" pitchFamily="34" charset="0"/>
              <a:buChar char="•"/>
            </a:pPr>
            <a:r>
              <a:rPr lang="zh-CN" altLang="en-US" sz="900" dirty="0">
                <a:latin typeface="Calibri" panose="020F0502020204030204" pitchFamily="34" charset="0"/>
                <a:ea typeface="SimSun" panose="02010600030101010101" pitchFamily="2" charset="-122"/>
                <a:cs typeface="SimSun"/>
              </a:rPr>
              <a:t>对于现有的实时 </a:t>
            </a:r>
            <a:r>
              <a:rPr lang="en-US" altLang="zh-CN" sz="900" dirty="0">
                <a:latin typeface="Calibri" panose="020F0502020204030204" pitchFamily="34" charset="0"/>
                <a:ea typeface="SimSun" panose="02010600030101010101" pitchFamily="2" charset="-122"/>
                <a:cs typeface="SimSun"/>
              </a:rPr>
              <a:t>CGM</a:t>
            </a:r>
            <a:r>
              <a:rPr lang="zh-CN" altLang="en-US" sz="900" dirty="0">
                <a:latin typeface="Calibri" panose="020F0502020204030204" pitchFamily="34" charset="0"/>
                <a:ea typeface="SimSun" panose="02010600030101010101" pitchFamily="2" charset="-122"/>
                <a:cs typeface="SimSun"/>
              </a:rPr>
              <a:t>，只需 </a:t>
            </a:r>
            <a:r>
              <a:rPr lang="en-US" altLang="zh-CN" sz="900" dirty="0">
                <a:latin typeface="Calibri" panose="020F0502020204030204" pitchFamily="34" charset="0"/>
                <a:ea typeface="SimSun" panose="02010600030101010101" pitchFamily="2" charset="-122"/>
                <a:cs typeface="SimSun"/>
              </a:rPr>
              <a:t>60-73% </a:t>
            </a:r>
            <a:r>
              <a:rPr lang="zh-CN" altLang="en-US" sz="900" dirty="0">
                <a:latin typeface="Calibri" panose="020F0502020204030204" pitchFamily="34" charset="0"/>
                <a:ea typeface="SimSun" panose="02010600030101010101" pitchFamily="2" charset="-122"/>
                <a:cs typeface="SimSun"/>
              </a:rPr>
              <a:t>的样品在 </a:t>
            </a:r>
            <a:r>
              <a:rPr lang="en-US" altLang="zh-CN" sz="900" dirty="0">
                <a:latin typeface="Calibri" panose="020F0502020204030204" pitchFamily="34" charset="0"/>
                <a:ea typeface="SimSun" panose="02010600030101010101" pitchFamily="2" charset="-122"/>
                <a:cs typeface="SimSun"/>
              </a:rPr>
              <a:t>40-80 mg/</a:t>
            </a:r>
            <a:r>
              <a:rPr lang="en-US" altLang="zh-CN" sz="900" dirty="0" err="1">
                <a:latin typeface="Calibri" panose="020F0502020204030204" pitchFamily="34" charset="0"/>
                <a:ea typeface="SimSun" panose="02010600030101010101" pitchFamily="2" charset="-122"/>
                <a:cs typeface="SimSun"/>
              </a:rPr>
              <a:t>dL</a:t>
            </a:r>
            <a:r>
              <a:rPr lang="en-US" altLang="zh-CN" sz="900" dirty="0">
                <a:latin typeface="Calibri" panose="020F0502020204030204" pitchFamily="34" charset="0"/>
                <a:ea typeface="SimSun" panose="02010600030101010101" pitchFamily="2" charset="-122"/>
                <a:cs typeface="SimSun"/>
              </a:rPr>
              <a:t> </a:t>
            </a:r>
            <a:r>
              <a:rPr lang="zh-CN" altLang="en-US" sz="900" dirty="0">
                <a:latin typeface="Calibri" panose="020F0502020204030204" pitchFamily="34" charset="0"/>
                <a:ea typeface="SimSun" panose="02010600030101010101" pitchFamily="2" charset="-122"/>
                <a:cs typeface="SimSun"/>
              </a:rPr>
              <a:t>范围内即可满足准确性要求。</a:t>
            </a:r>
            <a:r>
              <a:rPr lang="en-US" altLang="zh-CN" sz="900" baseline="30000" dirty="0">
                <a:latin typeface="Calibri" panose="020F0502020204030204" pitchFamily="34" charset="0"/>
                <a:ea typeface="SimSun" panose="02010600030101010101" pitchFamily="2" charset="-122"/>
                <a:cs typeface="SimSun"/>
              </a:rPr>
              <a:t>3,4</a:t>
            </a:r>
          </a:p>
          <a:p>
            <a:pPr marL="172909" lvl="1" indent="-172909">
              <a:buFont typeface="Arial" pitchFamily="34" charset="0"/>
              <a:buChar char="•"/>
            </a:pPr>
            <a:r>
              <a:rPr lang="zh-CN" altLang="en-US" sz="900" dirty="0">
                <a:latin typeface="Calibri" panose="020F0502020204030204" pitchFamily="34" charset="0"/>
                <a:ea typeface="SimSun" panose="02010600030101010101" pitchFamily="2" charset="-122"/>
                <a:cs typeface="SimSun"/>
              </a:rPr>
              <a:t>由于 </a:t>
            </a:r>
            <a:r>
              <a:rPr lang="en-US" altLang="zh-CN" sz="900" dirty="0">
                <a:latin typeface="Calibri" panose="020F0502020204030204" pitchFamily="34" charset="0"/>
                <a:ea typeface="SimSun" panose="02010600030101010101" pitchFamily="2" charset="-122"/>
                <a:cs typeface="SimSun"/>
              </a:rPr>
              <a:t>CGM</a:t>
            </a:r>
            <a:r>
              <a:rPr lang="zh-CN" altLang="en-US" sz="900" dirty="0">
                <a:latin typeface="Calibri" panose="020F0502020204030204" pitchFamily="34" charset="0"/>
                <a:ea typeface="SimSun" panose="02010600030101010101" pitchFamily="2" charset="-122"/>
                <a:cs typeface="SimSun"/>
              </a:rPr>
              <a:t>（如 </a:t>
            </a:r>
            <a:r>
              <a:rPr lang="en-US" altLang="zh-CN" sz="900" dirty="0">
                <a:latin typeface="Calibri" panose="020F0502020204030204" pitchFamily="34" charset="0"/>
                <a:ea typeface="SimSun" panose="02010600030101010101" pitchFamily="2" charset="-122"/>
                <a:cs typeface="SimSun"/>
              </a:rPr>
              <a:t>POC </a:t>
            </a:r>
            <a:r>
              <a:rPr lang="zh-CN" altLang="en-US" sz="900" dirty="0">
                <a:latin typeface="Calibri" panose="020F0502020204030204" pitchFamily="34" charset="0"/>
                <a:ea typeface="SimSun" panose="02010600030101010101" pitchFamily="2" charset="-122"/>
                <a:cs typeface="SimSun"/>
              </a:rPr>
              <a:t>血糖仪）的准确度会受住院患者的多种因素的负面影响，并且校准所用的 </a:t>
            </a:r>
            <a:r>
              <a:rPr lang="en-US" altLang="zh-CN" sz="900" dirty="0">
                <a:latin typeface="Calibri" panose="020F0502020204030204" pitchFamily="34" charset="0"/>
                <a:ea typeface="SimSun" panose="02010600030101010101" pitchFamily="2" charset="-122"/>
                <a:cs typeface="SimSun"/>
              </a:rPr>
              <a:t>POC </a:t>
            </a:r>
            <a:r>
              <a:rPr lang="zh-CN" altLang="en-US" sz="900" dirty="0">
                <a:latin typeface="Calibri" panose="020F0502020204030204" pitchFamily="34" charset="0"/>
                <a:ea typeface="SimSun" panose="02010600030101010101" pitchFamily="2" charset="-122"/>
                <a:cs typeface="SimSun"/>
              </a:rPr>
              <a:t>血糖仪同样受到这些因素的影响，因此目前不推荐将 </a:t>
            </a:r>
            <a:r>
              <a:rPr lang="en-US" altLang="zh-CN" sz="900" dirty="0">
                <a:latin typeface="Calibri" panose="020F0502020204030204" pitchFamily="34" charset="0"/>
                <a:ea typeface="SimSun" panose="02010600030101010101" pitchFamily="2" charset="-122"/>
                <a:cs typeface="SimSun"/>
              </a:rPr>
              <a:t>CGM </a:t>
            </a:r>
            <a:r>
              <a:rPr lang="zh-CN" altLang="en-US" sz="900" dirty="0">
                <a:latin typeface="Calibri" panose="020F0502020204030204" pitchFamily="34" charset="0"/>
                <a:ea typeface="SimSun" panose="02010600030101010101" pitchFamily="2" charset="-122"/>
                <a:cs typeface="SimSun"/>
              </a:rPr>
              <a:t>用于住院患者的血糖管理。</a:t>
            </a:r>
            <a:r>
              <a:rPr lang="en-US" altLang="zh-CN" sz="900" baseline="30000" dirty="0">
                <a:latin typeface="Calibri" panose="020F0502020204030204" pitchFamily="34" charset="0"/>
                <a:ea typeface="SimSun" panose="02010600030101010101" pitchFamily="2" charset="-122"/>
                <a:cs typeface="SimSun"/>
              </a:rPr>
              <a:t>1</a:t>
            </a:r>
          </a:p>
          <a:p>
            <a:pPr marL="172909" lvl="1" indent="-172909">
              <a:buFont typeface="Arial" pitchFamily="34" charset="0"/>
              <a:buChar char="•"/>
            </a:pPr>
            <a:endParaRPr lang="zh-CN" altLang="en-US" sz="900" baseline="30000" dirty="0">
              <a:latin typeface="Calibri" panose="020F0502020204030204" pitchFamily="34" charset="0"/>
              <a:ea typeface="SimSun" panose="02010600030101010101" pitchFamily="2" charset="-122"/>
            </a:endParaRPr>
          </a:p>
          <a:p>
            <a:r>
              <a:rPr lang="zh-CN" altLang="en-US" sz="900" b="1" dirty="0">
                <a:latin typeface="Calibri" panose="020F0502020204030204" pitchFamily="34" charset="0"/>
                <a:ea typeface="SimSun" panose="02010600030101010101" pitchFamily="2" charset="-122"/>
                <a:cs typeface="SimSun"/>
              </a:rPr>
              <a:t>参考文献：</a:t>
            </a:r>
          </a:p>
          <a:p>
            <a:pPr marL="230566" indent="-230566">
              <a:buAutoNum type="arabicPeriod"/>
            </a:pPr>
            <a:r>
              <a:rPr lang="en-US" altLang="zh-CN" sz="900" dirty="0">
                <a:latin typeface="Calibri" panose="020F0502020204030204" pitchFamily="34" charset="0"/>
                <a:ea typeface="SimSun" panose="02010600030101010101" pitchFamily="2" charset="-122"/>
                <a:cs typeface="SimSun"/>
              </a:rPr>
              <a:t>FDA Bulletin 380325, October 2016</a:t>
            </a:r>
          </a:p>
          <a:p>
            <a:pPr marL="230566" indent="-230566">
              <a:buAutoNum type="arabicPeriod"/>
            </a:pPr>
            <a:r>
              <a:rPr lang="en-US" altLang="zh-CN" sz="900" dirty="0" err="1">
                <a:latin typeface="Calibri" panose="020F0502020204030204" pitchFamily="34" charset="0"/>
                <a:ea typeface="SimSun" panose="02010600030101010101" pitchFamily="2" charset="-122"/>
                <a:cs typeface="SimSun"/>
              </a:rPr>
              <a:t>Kovatchev</a:t>
            </a:r>
            <a:r>
              <a:rPr lang="en-US" altLang="zh-CN" sz="900" dirty="0">
                <a:latin typeface="Calibri" panose="020F0502020204030204" pitchFamily="34" charset="0"/>
                <a:ea typeface="SimSun" panose="02010600030101010101" pitchFamily="2" charset="-122"/>
                <a:cs typeface="SimSun"/>
              </a:rPr>
              <a:t>, B </a:t>
            </a:r>
            <a:r>
              <a:rPr lang="en-US" altLang="zh-CN" sz="900" dirty="0" err="1">
                <a:latin typeface="Calibri" panose="020F0502020204030204" pitchFamily="34" charset="0"/>
                <a:ea typeface="SimSun" panose="02010600030101010101" pitchFamily="2" charset="-122"/>
                <a:cs typeface="SimSun"/>
              </a:rPr>
              <a:t>Hypoglycaemia</a:t>
            </a:r>
            <a:r>
              <a:rPr lang="en-US" altLang="zh-CN" sz="900" dirty="0">
                <a:latin typeface="Calibri" panose="020F0502020204030204" pitchFamily="34" charset="0"/>
                <a:ea typeface="SimSun" panose="02010600030101010101" pitchFamily="2" charset="-122"/>
                <a:cs typeface="SimSun"/>
              </a:rPr>
              <a:t> reduction and accuracy of continuous glucose monitoring. Diabetes Technologies and Therapeutics, 17:8, 530-533, 2015</a:t>
            </a:r>
          </a:p>
          <a:p>
            <a:pPr marL="230546" indent="-230546">
              <a:buFont typeface="+mj-lt"/>
              <a:buAutoNum type="arabicPeriod"/>
            </a:pPr>
            <a:r>
              <a:rPr lang="en-US" altLang="zh-CN" sz="900" dirty="0" err="1">
                <a:latin typeface="Calibri" panose="020F0502020204030204" pitchFamily="34" charset="0"/>
                <a:ea typeface="SimSun" panose="02010600030101010101" pitchFamily="2" charset="-122"/>
                <a:cs typeface="SimSun"/>
              </a:rPr>
              <a:t>Seaquist</a:t>
            </a:r>
            <a:r>
              <a:rPr lang="en-US" altLang="zh-CN" sz="900" dirty="0">
                <a:latin typeface="Calibri" panose="020F0502020204030204" pitchFamily="34" charset="0"/>
                <a:ea typeface="SimSun" panose="02010600030101010101" pitchFamily="2" charset="-122"/>
                <a:cs typeface="SimSun"/>
              </a:rPr>
              <a:t> ER, Anderson J, Childs B, et al. </a:t>
            </a:r>
            <a:r>
              <a:rPr lang="en-US" altLang="zh-CN" sz="900" dirty="0" err="1">
                <a:latin typeface="Calibri" panose="020F0502020204030204" pitchFamily="34" charset="0"/>
                <a:ea typeface="SimSun" panose="02010600030101010101" pitchFamily="2" charset="-122"/>
                <a:cs typeface="SimSun"/>
                <a:hlinkClick r:id="rId3"/>
              </a:rPr>
              <a:t>Hypoglycaemia</a:t>
            </a:r>
            <a:r>
              <a:rPr lang="en-US" altLang="zh-CN" sz="900" dirty="0">
                <a:latin typeface="Calibri" panose="020F0502020204030204" pitchFamily="34" charset="0"/>
                <a:ea typeface="SimSun" panose="02010600030101010101" pitchFamily="2" charset="-122"/>
                <a:cs typeface="SimSun"/>
                <a:hlinkClick r:id="rId3"/>
              </a:rPr>
              <a:t> and diabetes: a report of a workgroup of the American Diabetes Association and the Endocrine Society.</a:t>
            </a:r>
            <a:r>
              <a:rPr lang="en-US" altLang="zh-CN" sz="900" dirty="0">
                <a:latin typeface="Calibri" panose="020F0502020204030204" pitchFamily="34" charset="0"/>
                <a:ea typeface="SimSun" panose="02010600030101010101" pitchFamily="2" charset="-122"/>
                <a:cs typeface="SimSun"/>
              </a:rPr>
              <a:t> </a:t>
            </a:r>
            <a:r>
              <a:rPr lang="en-US" altLang="zh-CN" sz="900" i="1" dirty="0">
                <a:latin typeface="Calibri" panose="020F0502020204030204" pitchFamily="34" charset="0"/>
                <a:ea typeface="SimSun" panose="02010600030101010101" pitchFamily="2" charset="-122"/>
                <a:cs typeface="SimSun"/>
              </a:rPr>
              <a:t>Diabetes Care</a:t>
            </a:r>
            <a:r>
              <a:rPr lang="en-US" altLang="zh-CN" sz="900" dirty="0">
                <a:latin typeface="Calibri" panose="020F0502020204030204" pitchFamily="34" charset="0"/>
                <a:ea typeface="SimSun" panose="02010600030101010101" pitchFamily="2" charset="-122"/>
                <a:cs typeface="SimSun"/>
              </a:rPr>
              <a:t>. 2013;36:1384-1495.</a:t>
            </a:r>
          </a:p>
          <a:p>
            <a:pPr marL="230546" indent="-230546">
              <a:buFont typeface="+mj-lt"/>
              <a:buAutoNum type="arabicPeriod"/>
            </a:pPr>
            <a:r>
              <a:rPr lang="en-US" altLang="zh-CN" sz="900" dirty="0" err="1">
                <a:latin typeface="Calibri" panose="020F0502020204030204" pitchFamily="34" charset="0"/>
                <a:ea typeface="SimSun" panose="02010600030101010101" pitchFamily="2" charset="-122"/>
                <a:cs typeface="SimSun"/>
              </a:rPr>
              <a:t>Freckmann</a:t>
            </a:r>
            <a:r>
              <a:rPr lang="en-US" altLang="zh-CN" sz="900" dirty="0">
                <a:latin typeface="Calibri" panose="020F0502020204030204" pitchFamily="34" charset="0"/>
                <a:ea typeface="SimSun" panose="02010600030101010101" pitchFamily="2" charset="-122"/>
                <a:cs typeface="SimSun"/>
              </a:rPr>
              <a:t> G, </a:t>
            </a:r>
            <a:r>
              <a:rPr lang="en-US" altLang="zh-CN" sz="900" dirty="0" err="1">
                <a:latin typeface="Calibri" panose="020F0502020204030204" pitchFamily="34" charset="0"/>
                <a:ea typeface="SimSun" panose="02010600030101010101" pitchFamily="2" charset="-122"/>
                <a:cs typeface="SimSun"/>
              </a:rPr>
              <a:t>Baumstark</a:t>
            </a:r>
            <a:r>
              <a:rPr lang="en-US" altLang="zh-CN" sz="900" dirty="0">
                <a:latin typeface="Calibri" panose="020F0502020204030204" pitchFamily="34" charset="0"/>
                <a:ea typeface="SimSun" panose="02010600030101010101" pitchFamily="2" charset="-122"/>
                <a:cs typeface="SimSun"/>
              </a:rPr>
              <a:t> A, </a:t>
            </a:r>
            <a:r>
              <a:rPr lang="en-US" altLang="zh-CN" sz="900" dirty="0" err="1">
                <a:latin typeface="Calibri" panose="020F0502020204030204" pitchFamily="34" charset="0"/>
                <a:ea typeface="SimSun" panose="02010600030101010101" pitchFamily="2" charset="-122"/>
                <a:cs typeface="SimSun"/>
              </a:rPr>
              <a:t>Jendrike</a:t>
            </a:r>
            <a:r>
              <a:rPr lang="en-US" altLang="zh-CN" sz="900" dirty="0">
                <a:latin typeface="Calibri" panose="020F0502020204030204" pitchFamily="34" charset="0"/>
                <a:ea typeface="SimSun" panose="02010600030101010101" pitchFamily="2" charset="-122"/>
                <a:cs typeface="SimSun"/>
              </a:rPr>
              <a:t> N, et al. System accuracy evaluation of 27 blood glucose monitoring systems according to DIN EN ISO 15197. </a:t>
            </a:r>
            <a:r>
              <a:rPr lang="en-US" altLang="zh-CN" sz="900" i="1" dirty="0">
                <a:latin typeface="Calibri" panose="020F0502020204030204" pitchFamily="34" charset="0"/>
                <a:ea typeface="SimSun" panose="02010600030101010101" pitchFamily="2" charset="-122"/>
                <a:cs typeface="SimSun"/>
              </a:rPr>
              <a:t>Diabetes </a:t>
            </a:r>
            <a:r>
              <a:rPr lang="en-US" altLang="zh-CN" sz="900" i="1" dirty="0" err="1">
                <a:latin typeface="Calibri" panose="020F0502020204030204" pitchFamily="34" charset="0"/>
                <a:ea typeface="SimSun" panose="02010600030101010101" pitchFamily="2" charset="-122"/>
                <a:cs typeface="SimSun"/>
              </a:rPr>
              <a:t>Technol</a:t>
            </a:r>
            <a:r>
              <a:rPr lang="en-US" altLang="zh-CN" sz="900" i="1" dirty="0">
                <a:latin typeface="Calibri" panose="020F0502020204030204" pitchFamily="34" charset="0"/>
                <a:ea typeface="SimSun" panose="02010600030101010101" pitchFamily="2" charset="-122"/>
                <a:cs typeface="SimSun"/>
              </a:rPr>
              <a:t> </a:t>
            </a:r>
            <a:r>
              <a:rPr lang="en-US" altLang="zh-CN" sz="900" i="1" dirty="0" err="1">
                <a:latin typeface="Calibri" panose="020F0502020204030204" pitchFamily="34" charset="0"/>
                <a:ea typeface="SimSun" panose="02010600030101010101" pitchFamily="2" charset="-122"/>
                <a:cs typeface="SimSun"/>
              </a:rPr>
              <a:t>Ther</a:t>
            </a:r>
            <a:r>
              <a:rPr lang="en-US" altLang="zh-CN" sz="900" i="1" dirty="0">
                <a:latin typeface="Calibri" panose="020F0502020204030204" pitchFamily="34" charset="0"/>
                <a:ea typeface="SimSun" panose="02010600030101010101" pitchFamily="2" charset="-122"/>
                <a:cs typeface="SimSun"/>
              </a:rPr>
              <a:t>. </a:t>
            </a:r>
            <a:r>
              <a:rPr lang="en-US" altLang="zh-CN" sz="900" dirty="0">
                <a:latin typeface="Calibri" panose="020F0502020204030204" pitchFamily="34" charset="0"/>
                <a:ea typeface="SimSun" panose="02010600030101010101" pitchFamily="2" charset="-122"/>
                <a:cs typeface="SimSun"/>
              </a:rPr>
              <a:t>2010;12:221-231.</a:t>
            </a:r>
          </a:p>
          <a:p>
            <a:pPr marL="230546" indent="-230546">
              <a:buFont typeface="+mj-lt"/>
              <a:buAutoNum type="arabicPeriod"/>
            </a:pPr>
            <a:r>
              <a:rPr lang="en-US" altLang="zh-CN" sz="900" spc="-20" dirty="0" err="1">
                <a:latin typeface="Calibri" panose="020F0502020204030204" pitchFamily="34" charset="0"/>
                <a:ea typeface="SimSun" panose="02010600030101010101" pitchFamily="2" charset="-122"/>
                <a:cs typeface="SimSun"/>
              </a:rPr>
              <a:t>DexCom</a:t>
            </a:r>
            <a:r>
              <a:rPr lang="en-US" altLang="zh-CN" sz="900" spc="-20" dirty="0">
                <a:latin typeface="Calibri" panose="020F0502020204030204" pitchFamily="34" charset="0"/>
                <a:ea typeface="SimSun" panose="02010600030101010101" pitchFamily="2" charset="-122"/>
                <a:cs typeface="SimSun"/>
              </a:rPr>
              <a:t> Seven Plus Continuous Glucose Monitoring System User's Guide [article online], 2012. Available from </a:t>
            </a:r>
            <a:r>
              <a:rPr lang="en-US" altLang="zh-CN" sz="900" spc="-20" dirty="0">
                <a:latin typeface="Calibri" panose="020F0502020204030204" pitchFamily="34" charset="0"/>
                <a:ea typeface="SimSun" panose="02010600030101010101" pitchFamily="2" charset="-122"/>
                <a:cs typeface="SimSun"/>
                <a:hlinkClick r:id="rId4"/>
              </a:rPr>
              <a:t>http://dexcom.com/sites/dexcom.com/files/seven-plus/docs/SEVEN_Plus_Users_Guide.pdf</a:t>
            </a:r>
            <a:r>
              <a:rPr lang="zh-CN" altLang="en-US" sz="900" spc="-20" dirty="0">
                <a:latin typeface="Calibri" panose="020F0502020204030204" pitchFamily="34" charset="0"/>
                <a:ea typeface="SimSun" panose="02010600030101010101" pitchFamily="2" charset="-122"/>
                <a:cs typeface="SimSun"/>
              </a:rPr>
              <a:t> </a:t>
            </a:r>
            <a:r>
              <a:rPr lang="en-US" altLang="zh-CN" sz="900" spc="-20" dirty="0">
                <a:latin typeface="Calibri" panose="020F0502020204030204" pitchFamily="34" charset="0"/>
                <a:ea typeface="SimSun" panose="02010600030101010101" pitchFamily="2" charset="-122"/>
                <a:cs typeface="SimSun"/>
              </a:rPr>
              <a:t>and </a:t>
            </a:r>
            <a:r>
              <a:rPr lang="en-US" altLang="zh-CN" sz="900" spc="-20" dirty="0">
                <a:latin typeface="Calibri" panose="020F0502020204030204" pitchFamily="34" charset="0"/>
                <a:ea typeface="SimSun" panose="02010600030101010101" pitchFamily="2" charset="-122"/>
                <a:cs typeface="SimSun"/>
                <a:hlinkClick r:id="rId5"/>
              </a:rPr>
              <a:t>http://dexcom.com/sites/dexcom.com/files/LBL-011119_Rev_07_User’s_Guide,_G4_US.pdf</a:t>
            </a:r>
            <a:r>
              <a:rPr lang="en-US" altLang="zh-CN" sz="900" spc="-20" dirty="0">
                <a:latin typeface="Calibri" panose="020F0502020204030204" pitchFamily="34" charset="0"/>
                <a:ea typeface="SimSun" panose="02010600030101010101" pitchFamily="2" charset="-122"/>
                <a:cs typeface="SimSun"/>
              </a:rPr>
              <a:t>. Accessed July 17, 2013</a:t>
            </a:r>
          </a:p>
          <a:p>
            <a:pPr marL="230546" indent="-230546">
              <a:buFont typeface="+mj-lt"/>
              <a:buAutoNum type="arabicPeriod"/>
            </a:pPr>
            <a:r>
              <a:rPr lang="en-US" altLang="zh-CN" sz="900" spc="-20" dirty="0">
                <a:latin typeface="Calibri" panose="020F0502020204030204" pitchFamily="34" charset="0"/>
                <a:ea typeface="SimSun" panose="02010600030101010101" pitchFamily="2" charset="-122"/>
                <a:cs typeface="SimSun"/>
              </a:rPr>
              <a:t>Medtronic Guardian Real-Time Continuous Glucose Monitoring System User Guide [article online], 2012. Available from </a:t>
            </a:r>
            <a:r>
              <a:rPr lang="en-US" altLang="zh-CN" sz="900" spc="-20" dirty="0">
                <a:latin typeface="Calibri" panose="020F0502020204030204" pitchFamily="34" charset="0"/>
                <a:ea typeface="SimSun" panose="02010600030101010101" pitchFamily="2" charset="-122"/>
                <a:cs typeface="SimSun"/>
                <a:hlinkClick r:id="rId6" invalidUrl="http://www.medtronicdiabetes.com/support/download-library/user-guides. Accessed July 17"/>
              </a:rPr>
              <a:t>http://www.medtronicdiabetes.com/support/download-library/user-guides.Accessed July 17</a:t>
            </a:r>
            <a:r>
              <a:rPr lang="en-US" altLang="zh-CN" sz="900" spc="-20" dirty="0">
                <a:latin typeface="Calibri" panose="020F0502020204030204" pitchFamily="34" charset="0"/>
                <a:ea typeface="SimSun" panose="02010600030101010101" pitchFamily="2" charset="-122"/>
                <a:cs typeface="SimSun"/>
              </a:rPr>
              <a:t>, 2013</a:t>
            </a: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28</a:t>
            </a:fld>
            <a:endParaRPr lang="zh-CN" altLang="en-US" dirty="0"/>
          </a:p>
        </p:txBody>
      </p:sp>
    </p:spTree>
    <p:extLst>
      <p:ext uri="{BB962C8B-B14F-4D97-AF65-F5344CB8AC3E}">
        <p14:creationId xmlns:p14="http://schemas.microsoft.com/office/powerpoint/2010/main" val="1924874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这些要点旨在确定患者能否正确监测其血糖水平。</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29</a:t>
            </a:fld>
            <a:endParaRPr lang="zh-CN" altLang="en-US" dirty="0"/>
          </a:p>
        </p:txBody>
      </p:sp>
    </p:spTree>
    <p:extLst>
      <p:ext uri="{BB962C8B-B14F-4D97-AF65-F5344CB8AC3E}">
        <p14:creationId xmlns:p14="http://schemas.microsoft.com/office/powerpoint/2010/main" val="2519988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PMingLiU" panose="02020300000000000000" pitchFamily="18" charset="-120"/>
                <a:ea typeface="PMingLiU" panose="02020300000000000000" pitchFamily="18" charset="-120"/>
                <a:cs typeface="Segoe UI" panose="020B0502040204020203" pitchFamily="34" charset="0"/>
              </a:rPr>
              <a:t>这些问题旨在评估受众对低血糖症的了解情况，并了解受众向患者普及相关知识的频率。</a:t>
            </a:r>
          </a:p>
          <a:p>
            <a:endParaRPr lang="zh-CN" altLang="en-US" dirty="0">
              <a:latin typeface="PMingLiU" panose="02020300000000000000" pitchFamily="18" charset="-120"/>
              <a:ea typeface="PMingLiU" panose="02020300000000000000" pitchFamily="18" charset="-120"/>
            </a:endParaRPr>
          </a:p>
          <a:p>
            <a:r>
              <a:rPr lang="zh-CN" altLang="en-US" dirty="0">
                <a:latin typeface="PMingLiU" panose="02020300000000000000" pitchFamily="18" charset="-120"/>
                <a:ea typeface="PMingLiU" panose="02020300000000000000" pitchFamily="18" charset="-120"/>
                <a:cs typeface="Segoe UI" panose="020B0502040204020203" pitchFamily="34" charset="0"/>
              </a:rPr>
              <a:t>答案和注释：</a:t>
            </a:r>
          </a:p>
          <a:p>
            <a:r>
              <a:rPr lang="en-US" altLang="zh-CN" dirty="0">
                <a:latin typeface="PMingLiU" panose="02020300000000000000" pitchFamily="18" charset="-120"/>
                <a:ea typeface="PMingLiU" panose="02020300000000000000" pitchFamily="18" charset="-120"/>
                <a:cs typeface="Segoe UI" panose="020B0502040204020203" pitchFamily="34" charset="0"/>
              </a:rPr>
              <a:t>1) a</a:t>
            </a:r>
          </a:p>
          <a:p>
            <a:r>
              <a:rPr lang="en-US" altLang="zh-CN" dirty="0">
                <a:latin typeface="PMingLiU" panose="02020300000000000000" pitchFamily="18" charset="-120"/>
                <a:ea typeface="PMingLiU" panose="02020300000000000000" pitchFamily="18" charset="-120"/>
                <a:cs typeface="Segoe UI" panose="020B0502040204020203" pitchFamily="34" charset="0"/>
              </a:rPr>
              <a:t>2) </a:t>
            </a:r>
            <a:r>
              <a:rPr lang="zh-CN" altLang="en-US" dirty="0">
                <a:latin typeface="PMingLiU" panose="02020300000000000000" pitchFamily="18" charset="-120"/>
                <a:ea typeface="PMingLiU" panose="02020300000000000000" pitchFamily="18" charset="-120"/>
                <a:cs typeface="Segoe UI" panose="020B0502040204020203" pitchFamily="34" charset="0"/>
              </a:rPr>
              <a:t>只要患者在服用会带来风险的药物（如磺脲类药物、格列奈类药物和</a:t>
            </a:r>
            <a:r>
              <a:rPr lang="en-US" altLang="zh-CN" dirty="0">
                <a:latin typeface="PMingLiU" panose="02020300000000000000" pitchFamily="18" charset="-120"/>
                <a:ea typeface="PMingLiU" panose="02020300000000000000" pitchFamily="18" charset="-120"/>
                <a:cs typeface="Segoe UI" panose="020B0502040204020203" pitchFamily="34" charset="0"/>
              </a:rPr>
              <a:t>/</a:t>
            </a:r>
            <a:r>
              <a:rPr lang="zh-CN" altLang="en-US" dirty="0">
                <a:latin typeface="PMingLiU" panose="02020300000000000000" pitchFamily="18" charset="-120"/>
                <a:ea typeface="PMingLiU" panose="02020300000000000000" pitchFamily="18" charset="-120"/>
                <a:cs typeface="Segoe UI" panose="020B0502040204020203" pitchFamily="34" charset="0"/>
              </a:rPr>
              <a:t>或</a:t>
            </a:r>
            <a:r>
              <a:rPr lang="zh-CN" altLang="en-US" b="1" dirty="0">
                <a:latin typeface="PMingLiU" panose="02020300000000000000" pitchFamily="18" charset="-120"/>
                <a:ea typeface="PMingLiU" panose="02020300000000000000" pitchFamily="18" charset="-120"/>
                <a:cs typeface="Segoe UI" panose="020B0502040204020203" pitchFamily="34" charset="0"/>
              </a:rPr>
              <a:t>胰</a:t>
            </a:r>
            <a:r>
              <a:rPr lang="zh-CN" altLang="en-US" dirty="0">
                <a:latin typeface="PMingLiU" panose="02020300000000000000" pitchFamily="18" charset="-120"/>
                <a:ea typeface="PMingLiU" panose="02020300000000000000" pitchFamily="18" charset="-120"/>
                <a:cs typeface="Segoe UI" panose="020B0502040204020203" pitchFamily="34" charset="0"/>
              </a:rPr>
              <a:t>岛素），</a:t>
            </a:r>
            <a:r>
              <a:rPr lang="zh-CN" altLang="en-US" b="0" baseline="0" dirty="0">
                <a:latin typeface="PMingLiU" panose="02020300000000000000" pitchFamily="18" charset="-120"/>
                <a:ea typeface="PMingLiU" panose="02020300000000000000" pitchFamily="18" charset="-120"/>
                <a:cs typeface="Segoe UI" panose="020B0502040204020203" pitchFamily="34" charset="0"/>
              </a:rPr>
              <a:t>就应接受筛查。</a:t>
            </a:r>
          </a:p>
          <a:p>
            <a:r>
              <a:rPr lang="en-US" altLang="zh-CN" dirty="0">
                <a:latin typeface="PMingLiU" panose="02020300000000000000" pitchFamily="18" charset="-120"/>
                <a:ea typeface="PMingLiU" panose="02020300000000000000" pitchFamily="18" charset="-120"/>
                <a:cs typeface="Segoe UI" panose="020B0502040204020203" pitchFamily="34" charset="0"/>
              </a:rPr>
              <a:t>3) </a:t>
            </a:r>
            <a:r>
              <a:rPr lang="zh-CN" altLang="en-US" dirty="0">
                <a:latin typeface="PMingLiU" panose="02020300000000000000" pitchFamily="18" charset="-120"/>
                <a:ea typeface="PMingLiU" panose="02020300000000000000" pitchFamily="18" charset="-120"/>
                <a:cs typeface="Segoe UI" panose="020B0502040204020203" pitchFamily="34" charset="0"/>
              </a:rPr>
              <a:t>我们将此改成了治疗计划。因此提前计划极为重要，因为这能确保有风险的所有患者随时能够接受低血糖症治疗。如条件允许，患者应在治疗前监测其血糖，并在治疗后继续监测。</a:t>
            </a:r>
          </a:p>
          <a:p>
            <a:r>
              <a:rPr lang="zh-CN" altLang="en-US" dirty="0">
                <a:latin typeface="PMingLiU" panose="02020300000000000000" pitchFamily="18" charset="-120"/>
                <a:ea typeface="PMingLiU" panose="02020300000000000000" pitchFamily="18" charset="-120"/>
                <a:cs typeface="Segoe UI" panose="020B0502040204020203" pitchFamily="34" charset="0"/>
              </a:rPr>
              <a:t>可能出现低血糖症的所有人都应在开车前监测其血糖。</a:t>
            </a:r>
          </a:p>
          <a:p>
            <a:r>
              <a:rPr lang="en-US" altLang="zh-CN" dirty="0">
                <a:latin typeface="PMingLiU" panose="02020300000000000000" pitchFamily="18" charset="-120"/>
                <a:ea typeface="PMingLiU" panose="02020300000000000000" pitchFamily="18" charset="-120"/>
                <a:cs typeface="Segoe UI" panose="020B0502040204020203" pitchFamily="34" charset="0"/>
              </a:rPr>
              <a:t>4) </a:t>
            </a:r>
            <a:r>
              <a:rPr lang="zh-CN" altLang="en-US" dirty="0">
                <a:latin typeface="PMingLiU" panose="02020300000000000000" pitchFamily="18" charset="-120"/>
                <a:ea typeface="PMingLiU" panose="02020300000000000000" pitchFamily="18" charset="-120"/>
                <a:cs typeface="Segoe UI" panose="020B0502040204020203" pitchFamily="34" charset="0"/>
              </a:rPr>
              <a:t>应向患者说明最有效的糖尿病治疗计划管理方法，进而降低出现低血糖症的风险。可能出现低血糖症的患者可与 </a:t>
            </a:r>
            <a:r>
              <a:rPr lang="en-US" altLang="zh-CN" dirty="0">
                <a:latin typeface="PMingLiU" panose="02020300000000000000" pitchFamily="18" charset="-120"/>
                <a:ea typeface="PMingLiU" panose="02020300000000000000" pitchFamily="18" charset="-120"/>
                <a:cs typeface="Segoe UI" panose="020B0502040204020203" pitchFamily="34" charset="0"/>
              </a:rPr>
              <a:t>HCP </a:t>
            </a:r>
            <a:r>
              <a:rPr lang="zh-CN" altLang="en-US" dirty="0">
                <a:latin typeface="PMingLiU" panose="02020300000000000000" pitchFamily="18" charset="-120"/>
                <a:ea typeface="PMingLiU" panose="02020300000000000000" pitchFamily="18" charset="-120"/>
                <a:cs typeface="Segoe UI" panose="020B0502040204020203" pitchFamily="34" charset="0"/>
              </a:rPr>
              <a:t>一道，根据其症状、式以及出现低血糖症的风险，共同制定低血糖症治疗计划。生活方</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3</a:t>
            </a:fld>
            <a:endParaRPr lang="zh-CN" altLang="en-US" dirty="0"/>
          </a:p>
        </p:txBody>
      </p:sp>
    </p:spTree>
    <p:extLst>
      <p:ext uri="{BB962C8B-B14F-4D97-AF65-F5344CB8AC3E}">
        <p14:creationId xmlns:p14="http://schemas.microsoft.com/office/powerpoint/2010/main" val="37665763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这张幻灯片描述了正常的胰岛素分泌，以及吸收时段它对所摄取食物的反应。</a:t>
            </a:r>
            <a:endParaRPr lang="zh-CN" altLang="en-US" baseline="0"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绿色区域表示</a:t>
            </a:r>
            <a:r>
              <a:rPr lang="zh-CN" altLang="en-US" b="0" u="none" baseline="0" dirty="0">
                <a:latin typeface="Calibri" panose="020F0502020204030204" pitchFamily="34" charset="0"/>
                <a:ea typeface="SimSun" panose="02010600030101010101" pitchFamily="2" charset="-122"/>
                <a:cs typeface="SimSun"/>
              </a:rPr>
              <a:t>胰岛素在每天进食三餐的人体循环中的作用图谱，橙色区域表示用餐后血糖在从肠道被吸收并在胰岛素的作用下被组织吸收的时间。</a:t>
            </a:r>
            <a:r>
              <a:rPr lang="zh-CN" altLang="en-US" dirty="0">
                <a:latin typeface="Calibri" panose="020F0502020204030204" pitchFamily="34" charset="0"/>
                <a:ea typeface="SimSun" panose="02010600030101010101" pitchFamily="2" charset="-122"/>
                <a:cs typeface="SimSun"/>
              </a:rPr>
              <a:t>注意，这只是示范性的曲线；由于个体各有不同，胰岛素作用的峰值和持续时间可能有所不同。</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在正常生理机能下，胰岛素分泌反映了包括整个吸收时段在内的每日食物摄入。</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典型的胰岛素图谱显示进餐期间基础水平会升高。当生理机能因胰岛素分泌减少而出现问题时，必须更换药物。</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ltLang="zh-CN" smtClean="0">
                <a:solidFill>
                  <a:prstClr val="black"/>
                </a:solidFill>
                <a:latin typeface="Calibri"/>
              </a:rPr>
              <a:pPr defTabSz="461132">
                <a:defRPr/>
              </a:pPr>
              <a:t>30</a:t>
            </a:fld>
            <a:endParaRPr lang="zh-CN" altLang="en-US" dirty="0">
              <a:solidFill>
                <a:prstClr val="black"/>
              </a:solidFill>
              <a:latin typeface="SimSun"/>
            </a:endParaRPr>
          </a:p>
        </p:txBody>
      </p:sp>
    </p:spTree>
    <p:extLst>
      <p:ext uri="{BB962C8B-B14F-4D97-AF65-F5344CB8AC3E}">
        <p14:creationId xmlns:p14="http://schemas.microsoft.com/office/powerpoint/2010/main" val="2151777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这张幻灯片描述了正常的胰岛素分泌，以及吸收时段它对所摄取食物的反应。</a:t>
            </a:r>
            <a:endParaRPr lang="zh-CN" altLang="en-US" baseline="0"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绿色区域表示</a:t>
            </a:r>
            <a:r>
              <a:rPr lang="zh-CN" altLang="en-US" b="0" u="none" baseline="0" dirty="0">
                <a:latin typeface="Calibri" panose="020F0502020204030204" pitchFamily="34" charset="0"/>
                <a:ea typeface="SimSun" panose="02010600030101010101" pitchFamily="2" charset="-122"/>
                <a:cs typeface="SimSun"/>
              </a:rPr>
              <a:t>胰岛素在每天进食三餐的人体循环中的作用图谱，橙色区域表示用餐后血糖在从肠道被吸收并在胰岛素的作用下被组织吸收的时间。</a:t>
            </a:r>
            <a:r>
              <a:rPr lang="zh-CN" altLang="en-US" dirty="0">
                <a:latin typeface="Calibri" panose="020F0502020204030204" pitchFamily="34" charset="0"/>
                <a:ea typeface="SimSun" panose="02010600030101010101" pitchFamily="2" charset="-122"/>
                <a:cs typeface="SimSun"/>
              </a:rPr>
              <a:t>注意，这只是示范性的曲线；由于个体各有不同，胰岛素作用的峰值和持续时间可能有所不同。</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在正常生理机能下，胰岛素分泌反映了包括整个吸收时段在内的每日食物摄入。</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典型的胰岛素图谱显示进餐期间基础水平会升高。当生理机能因胰岛素分泌减少而出现问题时，必须更换药物。</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ltLang="zh-CN" smtClean="0">
                <a:solidFill>
                  <a:prstClr val="black"/>
                </a:solidFill>
                <a:latin typeface="Calibri"/>
              </a:rPr>
              <a:pPr defTabSz="461132">
                <a:defRPr/>
              </a:pPr>
              <a:t>31</a:t>
            </a:fld>
            <a:endParaRPr lang="zh-CN" altLang="en-US" dirty="0">
              <a:solidFill>
                <a:prstClr val="black"/>
              </a:solidFill>
              <a:latin typeface="SimSun"/>
            </a:endParaRPr>
          </a:p>
        </p:txBody>
      </p:sp>
    </p:spTree>
    <p:extLst>
      <p:ext uri="{BB962C8B-B14F-4D97-AF65-F5344CB8AC3E}">
        <p14:creationId xmlns:p14="http://schemas.microsoft.com/office/powerpoint/2010/main" val="4259217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这张幻灯片描述了正常的胰岛素分泌，以及吸收时段它对所摄取食物的反应。</a:t>
            </a:r>
            <a:endParaRPr lang="zh-CN" altLang="en-US" baseline="0"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绿色区域表示</a:t>
            </a:r>
            <a:r>
              <a:rPr lang="zh-CN" altLang="en-US" b="0" u="none" baseline="0" dirty="0">
                <a:latin typeface="Calibri" panose="020F0502020204030204" pitchFamily="34" charset="0"/>
                <a:ea typeface="SimSun" panose="02010600030101010101" pitchFamily="2" charset="-122"/>
                <a:cs typeface="SimSun"/>
              </a:rPr>
              <a:t>胰岛素在每天进食三餐的人体循环中的作用图谱，橙色区域表示用餐后血糖在从肠道被吸收并在胰岛素的作用下被组织吸收的时间。</a:t>
            </a:r>
            <a:r>
              <a:rPr lang="zh-CN" altLang="en-US" dirty="0">
                <a:latin typeface="Calibri" panose="020F0502020204030204" pitchFamily="34" charset="0"/>
                <a:ea typeface="SimSun" panose="02010600030101010101" pitchFamily="2" charset="-122"/>
                <a:cs typeface="SimSun"/>
              </a:rPr>
              <a:t>注意，这只是示范性的曲线；由于个体各有不同，胰岛素作用的峰值和持续时间可能有所不同。</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在正常生理机能下，胰岛素分泌反映了包括整个吸收时段在内的每日食物摄入。</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典型的胰岛素图谱显示进餐期间基础水平会升高。当生理机能因胰岛素分泌减少而出现问题时，必须更换药物。</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ltLang="zh-CN" smtClean="0">
                <a:solidFill>
                  <a:prstClr val="black"/>
                </a:solidFill>
                <a:latin typeface="Calibri"/>
              </a:rPr>
              <a:pPr defTabSz="461132">
                <a:defRPr/>
              </a:pPr>
              <a:t>32</a:t>
            </a:fld>
            <a:endParaRPr lang="zh-CN" altLang="en-US" dirty="0">
              <a:solidFill>
                <a:prstClr val="black"/>
              </a:solidFill>
              <a:latin typeface="SimSun"/>
            </a:endParaRPr>
          </a:p>
        </p:txBody>
      </p:sp>
    </p:spTree>
    <p:extLst>
      <p:ext uri="{BB962C8B-B14F-4D97-AF65-F5344CB8AC3E}">
        <p14:creationId xmlns:p14="http://schemas.microsoft.com/office/powerpoint/2010/main" val="14042787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这张幻灯片描述了正常的胰岛素分泌，以及吸收时段它对所摄取食物的反应。</a:t>
            </a:r>
            <a:endParaRPr lang="zh-CN" altLang="en-US" baseline="0"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绿色区域表示</a:t>
            </a:r>
            <a:r>
              <a:rPr lang="zh-CN" altLang="en-US" b="0" u="none" baseline="0" dirty="0">
                <a:latin typeface="Calibri" panose="020F0502020204030204" pitchFamily="34" charset="0"/>
                <a:ea typeface="SimSun" panose="02010600030101010101" pitchFamily="2" charset="-122"/>
                <a:cs typeface="SimSun"/>
              </a:rPr>
              <a:t>胰岛素在每天进食三餐的人体循环中的作用图谱，橙色区域表示用餐后血糖在从肠道被吸收并在胰岛素的作用下被组织吸收的时间。</a:t>
            </a:r>
            <a:r>
              <a:rPr lang="zh-CN" altLang="en-US" dirty="0">
                <a:latin typeface="Calibri" panose="020F0502020204030204" pitchFamily="34" charset="0"/>
                <a:ea typeface="SimSun" panose="02010600030101010101" pitchFamily="2" charset="-122"/>
                <a:cs typeface="SimSun"/>
              </a:rPr>
              <a:t>注意，这只是示范性的曲线；由于个体各有不同，胰岛素作用的峰值和持续时间可能有所不同。</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在正常生理机能下，胰岛素分泌反映了包括整个吸收时段在内的每日食物摄入。</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典型的胰岛素图谱显示进餐期间基础水平会升高。当生理机能因胰岛素分泌减少而出现问题时，必须更换药物。</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ltLang="zh-CN" smtClean="0">
                <a:solidFill>
                  <a:prstClr val="black"/>
                </a:solidFill>
                <a:latin typeface="Calibri"/>
              </a:rPr>
              <a:pPr defTabSz="461132">
                <a:defRPr/>
              </a:pPr>
              <a:t>33</a:t>
            </a:fld>
            <a:endParaRPr lang="zh-CN" altLang="en-US" dirty="0">
              <a:solidFill>
                <a:prstClr val="black"/>
              </a:solidFill>
              <a:latin typeface="SimSun"/>
            </a:endParaRPr>
          </a:p>
        </p:txBody>
      </p:sp>
    </p:spTree>
    <p:extLst>
      <p:ext uri="{BB962C8B-B14F-4D97-AF65-F5344CB8AC3E}">
        <p14:creationId xmlns:p14="http://schemas.microsoft.com/office/powerpoint/2010/main" val="34442809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这张幻灯片描述了正常的胰岛素分泌，以及吸收时段它对所摄取食物的反应。</a:t>
            </a:r>
            <a:endParaRPr lang="zh-CN" altLang="en-US" baseline="0"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绿色区域表示</a:t>
            </a:r>
            <a:r>
              <a:rPr lang="zh-CN" altLang="en-US" b="0" u="none" baseline="0" dirty="0">
                <a:latin typeface="Calibri" panose="020F0502020204030204" pitchFamily="34" charset="0"/>
                <a:ea typeface="SimSun" panose="02010600030101010101" pitchFamily="2" charset="-122"/>
                <a:cs typeface="SimSun"/>
              </a:rPr>
              <a:t>胰岛素在每天进食三餐的人体循环中的作用图谱，橙色区域表示用餐后血糖在从肠道被吸收并在胰岛素的作用下被组织吸收的时间。</a:t>
            </a:r>
            <a:r>
              <a:rPr lang="zh-CN" altLang="en-US" dirty="0">
                <a:latin typeface="Calibri" panose="020F0502020204030204" pitchFamily="34" charset="0"/>
                <a:ea typeface="SimSun" panose="02010600030101010101" pitchFamily="2" charset="-122"/>
                <a:cs typeface="SimSun"/>
              </a:rPr>
              <a:t>注意，这只是示范性的曲线；由于个体各有不同，胰岛素作用的峰值和持续时间可能有所不同。</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在正常生理机能下，胰岛素分泌反映了包括整个吸收时段在内的每日食物摄入。</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典型的胰岛素图谱显示进餐期间基础水平会升高。当生理机能因胰岛素分泌减少而出现问题时，必须更换药物。</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ltLang="zh-CN" smtClean="0">
                <a:solidFill>
                  <a:prstClr val="black"/>
                </a:solidFill>
                <a:latin typeface="Calibri"/>
              </a:rPr>
              <a:pPr defTabSz="461132">
                <a:defRPr/>
              </a:pPr>
              <a:t>34</a:t>
            </a:fld>
            <a:endParaRPr lang="zh-CN" altLang="en-US" dirty="0">
              <a:solidFill>
                <a:prstClr val="black"/>
              </a:solidFill>
              <a:latin typeface="SimSun"/>
            </a:endParaRPr>
          </a:p>
        </p:txBody>
      </p:sp>
    </p:spTree>
    <p:extLst>
      <p:ext uri="{BB962C8B-B14F-4D97-AF65-F5344CB8AC3E}">
        <p14:creationId xmlns:p14="http://schemas.microsoft.com/office/powerpoint/2010/main" val="26351518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3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38257938" indent="-37796806">
              <a:defRPr sz="2400">
                <a:solidFill>
                  <a:schemeClr val="tx1"/>
                </a:solidFill>
                <a:latin typeface="Arial" panose="020B0604020202020204" pitchFamily="34" charset="0"/>
                <a:ea typeface="MS PGothic" panose="020B0600070205080204" pitchFamily="34" charset="-128"/>
              </a:defRPr>
            </a:lvl2pPr>
            <a:lvl3pPr marL="1152830" indent="-230566">
              <a:defRPr sz="2400">
                <a:solidFill>
                  <a:schemeClr val="tx1"/>
                </a:solidFill>
                <a:latin typeface="Arial" panose="020B0604020202020204" pitchFamily="34" charset="0"/>
                <a:ea typeface="MS PGothic" panose="020B0600070205080204" pitchFamily="34" charset="-128"/>
              </a:defRPr>
            </a:lvl3pPr>
            <a:lvl4pPr marL="1613962" indent="-230566">
              <a:defRPr sz="2400">
                <a:solidFill>
                  <a:schemeClr val="tx1"/>
                </a:solidFill>
                <a:latin typeface="Arial" panose="020B0604020202020204" pitchFamily="34" charset="0"/>
                <a:ea typeface="MS PGothic" panose="020B0600070205080204" pitchFamily="34" charset="-128"/>
              </a:defRPr>
            </a:lvl4pPr>
            <a:lvl5pPr marL="2075094" indent="-230566">
              <a:defRPr sz="2400">
                <a:solidFill>
                  <a:schemeClr val="tx1"/>
                </a:solidFill>
                <a:latin typeface="Arial" panose="020B0604020202020204" pitchFamily="34" charset="0"/>
                <a:ea typeface="MS PGothic" panose="020B0600070205080204" pitchFamily="34" charset="-128"/>
              </a:defRPr>
            </a:lvl5pPr>
            <a:lvl6pPr marL="2536226"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97357"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58489"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919621" indent="-230566"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defTabSz="461132">
              <a:defRPr/>
            </a:pPr>
            <a:fld id="{8CB7E2EF-E376-46FC-BA45-06CD47A00232}" type="slidenum">
              <a:rPr lang="en-US" altLang="zh-CN" sz="1200" smtClean="0">
                <a:solidFill>
                  <a:prstClr val="black"/>
                </a:solidFill>
                <a:latin typeface="Calibri" panose="020F0502020204030204" pitchFamily="34" charset="0"/>
              </a:rPr>
              <a:pPr defTabSz="461132">
                <a:defRPr/>
              </a:pPr>
              <a:t>35</a:t>
            </a:fld>
            <a:endParaRPr lang="zh-CN" altLang="en-US" sz="1200" dirty="0">
              <a:solidFill>
                <a:prstClr val="black"/>
              </a:solidFill>
              <a:latin typeface="SimSun"/>
            </a:endParaRPr>
          </a:p>
        </p:txBody>
      </p:sp>
      <p:sp>
        <p:nvSpPr>
          <p:cNvPr id="55299" name="Rectangle 2"/>
          <p:cNvSpPr>
            <a:spLocks noGrp="1" noRot="1" noChangeAspect="1" noChangeArrowheads="1" noTextEdit="1"/>
          </p:cNvSpPr>
          <p:nvPr>
            <p:ph type="sldImg"/>
          </p:nvPr>
        </p:nvSpPr>
        <p:spPr>
          <a:solidFill>
            <a:srgbClr val="FFFFFF"/>
          </a:solidFill>
          <a:ln/>
        </p:spPr>
      </p:sp>
      <p:sp>
        <p:nvSpPr>
          <p:cNvPr id="55300" name="Rectangle 3"/>
          <p:cNvSpPr>
            <a:spLocks noGrp="1" noChangeArrowheads="1"/>
          </p:cNvSpPr>
          <p:nvPr>
            <p:ph type="body" idx="1"/>
          </p:nvPr>
        </p:nvSpPr>
        <p:spPr>
          <a:solidFill>
            <a:srgbClr val="FFFFFF"/>
          </a:solidFill>
          <a:ln>
            <a:solidFill>
              <a:srgbClr val="000000"/>
            </a:solidFill>
          </a:ln>
        </p:spPr>
        <p:txBody>
          <a:bodyPr lIns="91265" tIns="44832" rIns="91265" bIns="44832"/>
          <a:lstStyle/>
          <a:p>
            <a:pPr>
              <a:spcBef>
                <a:spcPct val="0"/>
              </a:spcBef>
            </a:pPr>
            <a:r>
              <a:rPr lang="zh-CN" altLang="en-US" dirty="0">
                <a:latin typeface="Calibri" panose="020F0502020204030204" pitchFamily="34" charset="0"/>
                <a:ea typeface="SimSun" panose="02010600030101010101" pitchFamily="2" charset="-122"/>
                <a:cs typeface="SimSun"/>
              </a:rPr>
              <a:t>不同类型的胰岛素类似物具有不同的药代动力学特征。研究表明，个体对每种胰岛素类型发挥作用时的反应大不相同。此外，在实际情况中，药代动力学曲线可能会根据注射部位、剂量、患者个体特征等因素与“理想化”曲线有所不同。</a:t>
            </a:r>
          </a:p>
          <a:p>
            <a:pPr>
              <a:spcBef>
                <a:spcPct val="0"/>
              </a:spcBef>
            </a:pPr>
            <a:endParaRPr lang="zh-CN" altLang="en-US" dirty="0">
              <a:latin typeface="Calibri" panose="020F0502020204030204" pitchFamily="34" charset="0"/>
              <a:ea typeface="SimSun" panose="02010600030101010101" pitchFamily="2" charset="-122"/>
            </a:endParaRPr>
          </a:p>
          <a:p>
            <a:pPr>
              <a:spcBef>
                <a:spcPct val="0"/>
              </a:spcBef>
            </a:pPr>
            <a:r>
              <a:rPr lang="zh-CN" altLang="en-US" dirty="0">
                <a:latin typeface="Calibri" panose="020F0502020204030204" pitchFamily="34" charset="0"/>
                <a:ea typeface="SimSun" panose="02010600030101010101" pitchFamily="2" charset="-122"/>
                <a:cs typeface="SimSun"/>
              </a:rPr>
              <a:t>补充注释：</a:t>
            </a:r>
          </a:p>
          <a:p>
            <a:pPr>
              <a:spcBef>
                <a:spcPct val="0"/>
              </a:spcBef>
            </a:pP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胰岛素类型和包装说明书等可能因地区而异。</a:t>
            </a:r>
          </a:p>
          <a:p>
            <a:pPr>
              <a:spcBef>
                <a:spcPct val="0"/>
              </a:spcBef>
            </a:pPr>
            <a:r>
              <a:rPr lang="en-US" altLang="zh-CN" baseline="0" dirty="0">
                <a:latin typeface="Calibri" panose="020F0502020204030204" pitchFamily="34" charset="0"/>
                <a:ea typeface="SimSun" panose="02010600030101010101" pitchFamily="2" charset="-122"/>
                <a:cs typeface="SimSun"/>
              </a:rPr>
              <a:t>- </a:t>
            </a:r>
            <a:r>
              <a:rPr lang="zh-CN" altLang="en-US" baseline="0" dirty="0">
                <a:latin typeface="Calibri" panose="020F0502020204030204" pitchFamily="34" charset="0"/>
                <a:ea typeface="SimSun" panose="02010600030101010101" pitchFamily="2" charset="-122"/>
                <a:cs typeface="SimSun"/>
              </a:rPr>
              <a:t>实际上，对于大多数 </a:t>
            </a:r>
            <a:r>
              <a:rPr lang="en-US" altLang="zh-CN" baseline="0" dirty="0">
                <a:latin typeface="Calibri" panose="020F0502020204030204" pitchFamily="34" charset="0"/>
                <a:ea typeface="SimSun" panose="02010600030101010101" pitchFamily="2" charset="-122"/>
                <a:cs typeface="SimSun"/>
              </a:rPr>
              <a:t>T2D </a:t>
            </a:r>
            <a:r>
              <a:rPr lang="zh-CN" altLang="en-US" baseline="0" dirty="0">
                <a:latin typeface="Calibri" panose="020F0502020204030204" pitchFamily="34" charset="0"/>
                <a:ea typeface="SimSun" panose="02010600030101010101" pitchFamily="2" charset="-122"/>
                <a:cs typeface="SimSun"/>
              </a:rPr>
              <a:t>患者而言，只要每天注射一次甘精胰岛素 </a:t>
            </a:r>
            <a:r>
              <a:rPr lang="en-US" altLang="zh-CN" baseline="0" dirty="0">
                <a:latin typeface="Calibri" panose="020F0502020204030204" pitchFamily="34" charset="0"/>
                <a:ea typeface="SimSun" panose="02010600030101010101" pitchFamily="2" charset="-122"/>
                <a:cs typeface="SimSun"/>
              </a:rPr>
              <a:t>U300 </a:t>
            </a:r>
            <a:r>
              <a:rPr lang="zh-CN" altLang="en-US" baseline="0" dirty="0">
                <a:latin typeface="Calibri" panose="020F0502020204030204" pitchFamily="34" charset="0"/>
                <a:ea typeface="SimSun" panose="02010600030101010101" pitchFamily="2" charset="-122"/>
                <a:cs typeface="SimSun"/>
              </a:rPr>
              <a:t>地特胰岛素即可获得足够的基础替代物，但很多 </a:t>
            </a:r>
            <a:r>
              <a:rPr lang="en-US" altLang="zh-CN" baseline="0" dirty="0">
                <a:latin typeface="Calibri" panose="020F0502020204030204" pitchFamily="34" charset="0"/>
                <a:ea typeface="SimSun" panose="02010600030101010101" pitchFamily="2" charset="-122"/>
                <a:cs typeface="SimSun"/>
              </a:rPr>
              <a:t>T1D </a:t>
            </a:r>
            <a:r>
              <a:rPr lang="zh-CN" altLang="en-US" baseline="0" dirty="0">
                <a:latin typeface="Calibri" panose="020F0502020204030204" pitchFamily="34" charset="0"/>
                <a:ea typeface="SimSun" panose="02010600030101010101" pitchFamily="2" charset="-122"/>
                <a:cs typeface="SimSun"/>
              </a:rPr>
              <a:t>患者注射两次地特胰岛素才能达到注射一次甘精胰岛素的效果。</a:t>
            </a:r>
            <a:endParaRPr lang="zh-CN" altLang="en-US" baseline="0" dirty="0">
              <a:latin typeface="Calibri" panose="020F0502020204030204" pitchFamily="34" charset="0"/>
              <a:ea typeface="SimSun" panose="02010600030101010101" pitchFamily="2" charset="-122"/>
            </a:endParaRPr>
          </a:p>
          <a:p>
            <a:pPr>
              <a:spcBef>
                <a:spcPct val="0"/>
              </a:spcBef>
            </a:pPr>
            <a:r>
              <a:rPr lang="en-US" altLang="zh-CN" baseline="0" dirty="0">
                <a:latin typeface="Calibri" panose="020F0502020204030204" pitchFamily="34" charset="0"/>
                <a:ea typeface="SimSun" panose="02010600030101010101" pitchFamily="2" charset="-122"/>
                <a:cs typeface="SimSun"/>
              </a:rPr>
              <a:t>- Fiasp </a:t>
            </a:r>
            <a:r>
              <a:rPr lang="zh-CN" altLang="en-US" baseline="0" dirty="0">
                <a:latin typeface="Calibri" panose="020F0502020204030204" pitchFamily="34" charset="0"/>
                <a:ea typeface="SimSun" panose="02010600030101010101" pitchFamily="2" charset="-122"/>
                <a:cs typeface="SimSun"/>
              </a:rPr>
              <a:t>等新型胰岛素的</a:t>
            </a:r>
            <a:r>
              <a:rPr lang="zh-CN" altLang="en-US" b="0" baseline="0" dirty="0">
                <a:latin typeface="Calibri" panose="020F0502020204030204" pitchFamily="34" charset="0"/>
                <a:ea typeface="SimSun" panose="02010600030101010101" pitchFamily="2" charset="-122"/>
                <a:cs typeface="SimSun"/>
              </a:rPr>
              <a:t>起效速度可能</a:t>
            </a:r>
            <a:r>
              <a:rPr lang="zh-CN" altLang="en-US" b="0" u="none" baseline="0" dirty="0">
                <a:latin typeface="Calibri" panose="020F0502020204030204" pitchFamily="34" charset="0"/>
                <a:ea typeface="SimSun" panose="02010600030101010101" pitchFamily="2" charset="-122"/>
                <a:cs typeface="SimSun"/>
              </a:rPr>
              <a:t>会稍微快些，但要使胰岛素水平足以应对进餐期间流入的血糖，餐前注射的效果仍为最佳</a:t>
            </a:r>
            <a:endParaRPr lang="zh-CN" altLang="en-US" b="0" u="none" dirty="0">
              <a:latin typeface="Calibri" panose="020F0502020204030204" pitchFamily="34" charset="0"/>
              <a:ea typeface="SimSun" panose="02010600030101010101" pitchFamily="2" charset="-122"/>
            </a:endParaRPr>
          </a:p>
        </p:txBody>
      </p:sp>
    </p:spTree>
    <p:extLst>
      <p:ext uri="{BB962C8B-B14F-4D97-AF65-F5344CB8AC3E}">
        <p14:creationId xmlns:p14="http://schemas.microsoft.com/office/powerpoint/2010/main" val="32569216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这一系列的幻灯片着重介绍特定胰岛素治疗方案各自伴随的低血糖症风险（仅包含患者采用的多种治疗方案中的一小部分）。</a:t>
            </a:r>
            <a:r>
              <a:rPr lang="zh-CN" altLang="en-US" b="0" u="none" baseline="0" dirty="0">
                <a:latin typeface="Calibri" panose="020F0502020204030204" pitchFamily="34" charset="0"/>
                <a:ea typeface="SimSun" panose="02010600030101010101" pitchFamily="2" charset="-122"/>
                <a:cs typeface="SimSun"/>
              </a:rPr>
              <a:t>绿色区域表示每天进食三餐人士的理想化血浆胰岛素图谱，外源性胰岛素作用以黑色绘制。红色区域表示来自外源性胰岛素的胰岛素将高于所需量，并且存在出现低血糖症的风险。</a:t>
            </a:r>
          </a:p>
          <a:p>
            <a:pPr marL="172924" indent="-172924">
              <a:buFont typeface="Arial" panose="020B0604020202020204" pitchFamily="34" charset="0"/>
              <a:buChar char="•"/>
            </a:pPr>
            <a:r>
              <a:rPr lang="zh-CN" altLang="en-US" b="0" u="none" baseline="0" dirty="0">
                <a:latin typeface="Calibri" panose="020F0502020204030204" pitchFamily="34" charset="0"/>
                <a:ea typeface="SimSun" panose="02010600030101010101" pitchFamily="2" charset="-122"/>
                <a:cs typeface="SimSun"/>
              </a:rPr>
              <a:t>由于吸收会发生变化以及峰值效应，服用 </a:t>
            </a:r>
            <a:r>
              <a:rPr lang="en-US" altLang="zh-CN" b="0" u="none" baseline="0" dirty="0">
                <a:latin typeface="Calibri" panose="020F0502020204030204" pitchFamily="34" charset="0"/>
                <a:ea typeface="SimSun" panose="02010600030101010101" pitchFamily="2" charset="-122"/>
                <a:cs typeface="SimSun"/>
              </a:rPr>
              <a:t>NPH </a:t>
            </a:r>
            <a:r>
              <a:rPr lang="zh-CN" altLang="en-US" b="0" u="none" baseline="0" dirty="0">
                <a:latin typeface="Calibri" panose="020F0502020204030204" pitchFamily="34" charset="0"/>
                <a:ea typeface="SimSun" panose="02010600030101010101" pitchFamily="2" charset="-122"/>
                <a:cs typeface="SimSun"/>
              </a:rPr>
              <a:t>以后会出现低血糖症风险升高的时段</a:t>
            </a:r>
          </a:p>
          <a:p>
            <a:pPr marL="172924" indent="-172924">
              <a:buFont typeface="Arial" panose="020B0604020202020204" pitchFamily="34" charset="0"/>
              <a:buChar char="•"/>
            </a:pPr>
            <a:r>
              <a:rPr lang="zh-CN" altLang="en-US" b="0" u="none" baseline="0" dirty="0">
                <a:latin typeface="Calibri" panose="020F0502020204030204" pitchFamily="34" charset="0"/>
                <a:ea typeface="SimSun" panose="02010600030101010101" pitchFamily="2" charset="-122"/>
                <a:cs typeface="SimSun"/>
              </a:rPr>
              <a:t>当低血糖症风险升高时，患者可考虑吃些零食。</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由于个体各有不同，胰岛素作用的峰值和持续时间可能有所不同。</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胰岛素使用时间与进餐时间的关系、先前或计划的活动、注射部位的位置以及</a:t>
            </a:r>
            <a:r>
              <a:rPr lang="zh-CN" altLang="en-US" b="0" u="none" baseline="0" dirty="0">
                <a:latin typeface="Calibri" panose="020F0502020204030204" pitchFamily="34" charset="0"/>
                <a:ea typeface="SimSun" panose="02010600030101010101" pitchFamily="2" charset="-122"/>
                <a:cs typeface="SimSun"/>
              </a:rPr>
              <a:t>注射</a:t>
            </a:r>
            <a:r>
              <a:rPr lang="zh-CN" altLang="en-US" dirty="0">
                <a:latin typeface="Calibri" panose="020F0502020204030204" pitchFamily="34" charset="0"/>
                <a:ea typeface="SimSun" panose="02010600030101010101" pitchFamily="2" charset="-122"/>
                <a:cs typeface="SimSun"/>
              </a:rPr>
              <a:t>部位的瘢痕也可能会影响到风险。</a:t>
            </a: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ltLang="zh-CN" smtClean="0">
                <a:solidFill>
                  <a:prstClr val="black"/>
                </a:solidFill>
                <a:latin typeface="Calibri"/>
              </a:rPr>
              <a:pPr defTabSz="461132">
                <a:defRPr/>
              </a:pPr>
              <a:t>36</a:t>
            </a:fld>
            <a:endParaRPr lang="zh-CN" altLang="en-US" dirty="0">
              <a:solidFill>
                <a:prstClr val="black"/>
              </a:solidFill>
              <a:latin typeface="SimSun"/>
            </a:endParaRPr>
          </a:p>
        </p:txBody>
      </p:sp>
    </p:spTree>
    <p:extLst>
      <p:ext uri="{BB962C8B-B14F-4D97-AF65-F5344CB8AC3E}">
        <p14:creationId xmlns:p14="http://schemas.microsoft.com/office/powerpoint/2010/main" val="11433548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与晚餐时给药相比，睡前注射 </a:t>
            </a:r>
            <a:r>
              <a:rPr lang="en-US" altLang="zh-CN" dirty="0">
                <a:latin typeface="Calibri" panose="020F0502020204030204" pitchFamily="34" charset="0"/>
                <a:ea typeface="SimSun" panose="02010600030101010101" pitchFamily="2" charset="-122"/>
                <a:cs typeface="SimSun"/>
              </a:rPr>
              <a:t>NPH </a:t>
            </a:r>
            <a:r>
              <a:rPr lang="zh-CN" altLang="en-US" dirty="0">
                <a:latin typeface="Calibri" panose="020F0502020204030204" pitchFamily="34" charset="0"/>
                <a:ea typeface="SimSun" panose="02010600030101010101" pitchFamily="2" charset="-122"/>
                <a:cs typeface="SimSun"/>
              </a:rPr>
              <a:t>胰岛素可降低出现夜间低血糖症的风险。请注意，右侧的红色区域比在晚餐时间给药时小得多。</a:t>
            </a: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ltLang="zh-CN" smtClean="0">
                <a:solidFill>
                  <a:prstClr val="black"/>
                </a:solidFill>
                <a:latin typeface="Calibri"/>
              </a:rPr>
              <a:pPr defTabSz="461132">
                <a:defRPr/>
              </a:pPr>
              <a:t>37</a:t>
            </a:fld>
            <a:endParaRPr lang="zh-CN" altLang="en-US" dirty="0">
              <a:solidFill>
                <a:prstClr val="black"/>
              </a:solidFill>
              <a:latin typeface="SimSun"/>
            </a:endParaRPr>
          </a:p>
        </p:txBody>
      </p:sp>
    </p:spTree>
    <p:extLst>
      <p:ext uri="{BB962C8B-B14F-4D97-AF65-F5344CB8AC3E}">
        <p14:creationId xmlns:p14="http://schemas.microsoft.com/office/powerpoint/2010/main" val="4603912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264">
              <a:defRPr/>
            </a:pP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相对于单独使用中效胰岛素的风险而言，中效和短效胰岛素的累加效应会加大出现低血糖症的风险。</a:t>
            </a:r>
          </a:p>
          <a:p>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接近目标的空腹血糖值会增大出现夜间低血糖症的风险。</a:t>
            </a:r>
          </a:p>
        </p:txBody>
      </p:sp>
      <p:sp>
        <p:nvSpPr>
          <p:cNvPr id="4" name="Slide Number Placeholder 3"/>
          <p:cNvSpPr>
            <a:spLocks noGrp="1"/>
          </p:cNvSpPr>
          <p:nvPr>
            <p:ph type="sldNum" sz="quarter" idx="10"/>
          </p:nvPr>
        </p:nvSpPr>
        <p:spPr/>
        <p:txBody>
          <a:bodyPr/>
          <a:lstStyle/>
          <a:p>
            <a:pPr defTabSz="461132">
              <a:defRPr/>
            </a:pPr>
            <a:fld id="{0D4F629A-EA1C-443A-9752-1441F7277F7F}" type="slidenum">
              <a:rPr lang="en-US" altLang="zh-CN" smtClean="0">
                <a:solidFill>
                  <a:prstClr val="black"/>
                </a:solidFill>
                <a:latin typeface="Calibri"/>
              </a:rPr>
              <a:pPr defTabSz="461132">
                <a:defRPr/>
              </a:pPr>
              <a:t>38</a:t>
            </a:fld>
            <a:endParaRPr lang="zh-CN" altLang="en-US" dirty="0">
              <a:solidFill>
                <a:prstClr val="black"/>
              </a:solidFill>
              <a:latin typeface="SimSun"/>
            </a:endParaRPr>
          </a:p>
        </p:txBody>
      </p:sp>
    </p:spTree>
    <p:extLst>
      <p:ext uri="{BB962C8B-B14F-4D97-AF65-F5344CB8AC3E}">
        <p14:creationId xmlns:p14="http://schemas.microsoft.com/office/powerpoint/2010/main" val="32645617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每天在早餐和晚餐时使用两次预混胰岛素（紫色为速效胰岛素；黑色为 </a:t>
            </a:r>
            <a:r>
              <a:rPr lang="en-US" altLang="zh-CN" dirty="0">
                <a:latin typeface="Calibri" panose="020F0502020204030204" pitchFamily="34" charset="0"/>
                <a:ea typeface="SimSun" panose="02010600030101010101" pitchFamily="2" charset="-122"/>
                <a:cs typeface="SimSun"/>
              </a:rPr>
              <a:t>NPH</a:t>
            </a:r>
            <a:r>
              <a:rPr lang="zh-CN" altLang="en-US" dirty="0">
                <a:latin typeface="Calibri" panose="020F0502020204030204" pitchFamily="34" charset="0"/>
                <a:ea typeface="SimSun" panose="02010600030101010101" pitchFamily="2" charset="-122"/>
                <a:cs typeface="SimSun"/>
              </a:rPr>
              <a:t>）会导致夜间低血糖症的风险升高，其作用类似于单独给予 </a:t>
            </a:r>
            <a:r>
              <a:rPr lang="en-US" altLang="zh-CN" dirty="0">
                <a:latin typeface="Calibri" panose="020F0502020204030204" pitchFamily="34" charset="0"/>
                <a:ea typeface="SimSun" panose="02010600030101010101" pitchFamily="2" charset="-122"/>
                <a:cs typeface="SimSun"/>
              </a:rPr>
              <a:t>NPH</a:t>
            </a:r>
            <a:r>
              <a:rPr lang="zh-CN" altLang="en-US" dirty="0">
                <a:latin typeface="Calibri" panose="020F0502020204030204" pitchFamily="34" charset="0"/>
                <a:ea typeface="SimSun" panose="02010600030101010101" pitchFamily="2" charset="-122"/>
                <a:cs typeface="SimSun"/>
              </a:rPr>
              <a:t>。</a:t>
            </a:r>
          </a:p>
          <a:p>
            <a:pPr defTabSz="922264">
              <a:defRPr/>
            </a:pP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在空腹血糖值接近目标时使用预混剂会增大出现夜间低血糖症的风险。</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39</a:t>
            </a:fld>
            <a:endParaRPr lang="zh-CN" altLang="en-US" dirty="0"/>
          </a:p>
        </p:txBody>
      </p:sp>
    </p:spTree>
    <p:extLst>
      <p:ext uri="{BB962C8B-B14F-4D97-AF65-F5344CB8AC3E}">
        <p14:creationId xmlns:p14="http://schemas.microsoft.com/office/powerpoint/2010/main" val="578425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4</a:t>
            </a:fld>
            <a:endParaRPr lang="zh-CN" altLang="en-US" dirty="0">
              <a:solidFill>
                <a:prstClr val="black"/>
              </a:solidFill>
            </a:endParaRPr>
          </a:p>
        </p:txBody>
      </p:sp>
    </p:spTree>
    <p:extLst>
      <p:ext uri="{BB962C8B-B14F-4D97-AF65-F5344CB8AC3E}">
        <p14:creationId xmlns:p14="http://schemas.microsoft.com/office/powerpoint/2010/main" val="11082463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此方案可结合使用</a:t>
            </a:r>
            <a:r>
              <a:rPr lang="zh-CN" altLang="en-US" b="0" baseline="0" dirty="0">
                <a:latin typeface="Calibri" panose="020F0502020204030204" pitchFamily="34" charset="0"/>
                <a:ea typeface="SimSun" panose="02010600030101010101" pitchFamily="2" charset="-122"/>
                <a:cs typeface="SimSun"/>
              </a:rPr>
              <a:t>中效或长效基础胰岛素、与膳食相关的短效胰岛素或使用胰岛素泵的方案。应注意，胰岛素泵基础率是可变的。</a:t>
            </a:r>
          </a:p>
          <a:p>
            <a:r>
              <a:rPr lang="en-US" altLang="zh-CN" b="0" baseline="0" dirty="0">
                <a:latin typeface="Calibri" panose="020F0502020204030204" pitchFamily="34" charset="0"/>
                <a:ea typeface="SimSun" panose="02010600030101010101" pitchFamily="2" charset="-122"/>
                <a:cs typeface="SimSun"/>
              </a:rPr>
              <a:t>- </a:t>
            </a:r>
            <a:r>
              <a:rPr lang="zh-CN" altLang="en-US" b="0" spc="-20" dirty="0">
                <a:latin typeface="Calibri" panose="020F0502020204030204" pitchFamily="34" charset="0"/>
                <a:ea typeface="SimSun" panose="02010600030101010101" pitchFamily="2" charset="-122"/>
                <a:cs typeface="SimSun"/>
              </a:rPr>
              <a:t>通过注射，可以借由每日注射两次胰岛素（如 </a:t>
            </a:r>
            <a:r>
              <a:rPr lang="en-US" altLang="zh-CN" b="0" spc="-20" dirty="0">
                <a:latin typeface="Calibri" panose="020F0502020204030204" pitchFamily="34" charset="0"/>
                <a:ea typeface="SimSun" panose="02010600030101010101" pitchFamily="2" charset="-122"/>
                <a:cs typeface="SimSun"/>
              </a:rPr>
              <a:t>NPH </a:t>
            </a:r>
            <a:r>
              <a:rPr lang="zh-CN" altLang="en-US" b="0" spc="-20" dirty="0">
                <a:latin typeface="Calibri" panose="020F0502020204030204" pitchFamily="34" charset="0"/>
                <a:ea typeface="SimSun" panose="02010600030101010101" pitchFamily="2" charset="-122"/>
                <a:cs typeface="SimSun"/>
              </a:rPr>
              <a:t>或地特胰岛素）来提供基础胰岛素，这样便能根据生活中的活动灵活调整剂量；或每天注射一次极为长效的胰岛素（如德谷胰岛素和甘精胰岛素 </a:t>
            </a:r>
            <a:r>
              <a:rPr lang="en-US" altLang="zh-CN" b="0" spc="-20" dirty="0">
                <a:latin typeface="Calibri" panose="020F0502020204030204" pitchFamily="34" charset="0"/>
                <a:ea typeface="SimSun" panose="02010600030101010101" pitchFamily="2" charset="-122"/>
                <a:cs typeface="SimSun"/>
              </a:rPr>
              <a:t>U300</a:t>
            </a:r>
            <a:r>
              <a:rPr lang="zh-CN" altLang="en-US" b="0" spc="-20" dirty="0">
                <a:latin typeface="Calibri" panose="020F0502020204030204" pitchFamily="34" charset="0"/>
                <a:ea typeface="SimSun" panose="02010600030101010101" pitchFamily="2" charset="-122"/>
                <a:cs typeface="SimSun"/>
              </a:rPr>
              <a:t>）。对于某些人（特别是缺乏胰岛素的 </a:t>
            </a:r>
            <a:r>
              <a:rPr lang="en-US" altLang="zh-CN" b="0" spc="-20" dirty="0">
                <a:latin typeface="Calibri" panose="020F0502020204030204" pitchFamily="34" charset="0"/>
                <a:ea typeface="SimSun" panose="02010600030101010101" pitchFamily="2" charset="-122"/>
                <a:cs typeface="SimSun"/>
              </a:rPr>
              <a:t>T2D </a:t>
            </a:r>
            <a:r>
              <a:rPr lang="zh-CN" altLang="en-US" b="0" spc="-20" dirty="0">
                <a:latin typeface="Calibri" panose="020F0502020204030204" pitchFamily="34" charset="0"/>
                <a:ea typeface="SimSun" panose="02010600030101010101" pitchFamily="2" charset="-122"/>
                <a:cs typeface="SimSun"/>
              </a:rPr>
              <a:t>患者）来说，每天注射一次地特胰岛素和甘精胰岛素 </a:t>
            </a:r>
            <a:r>
              <a:rPr lang="en-US" altLang="zh-CN" b="0" spc="-20" dirty="0">
                <a:latin typeface="Calibri" panose="020F0502020204030204" pitchFamily="34" charset="0"/>
                <a:ea typeface="SimSun" panose="02010600030101010101" pitchFamily="2" charset="-122"/>
                <a:cs typeface="SimSun"/>
              </a:rPr>
              <a:t>U100 </a:t>
            </a:r>
            <a:r>
              <a:rPr lang="zh-CN" altLang="en-US" b="0" spc="-20" dirty="0">
                <a:latin typeface="Calibri" panose="020F0502020204030204" pitchFamily="34" charset="0"/>
                <a:ea typeface="SimSun" panose="02010600030101010101" pitchFamily="2" charset="-122"/>
                <a:cs typeface="SimSun"/>
              </a:rPr>
              <a:t>即可获得基础胰岛素。</a:t>
            </a:r>
          </a:p>
          <a:p>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在不使用泵的情况下，使用基础</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餐时方案进行注射是最有可能让我们获得生理胰岛素的方案。</a:t>
            </a:r>
          </a:p>
          <a:p>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使用连接到 </a:t>
            </a:r>
            <a:r>
              <a:rPr lang="en-US" altLang="zh-CN" dirty="0">
                <a:latin typeface="Calibri" panose="020F0502020204030204" pitchFamily="34" charset="0"/>
                <a:ea typeface="SimSun" panose="02010600030101010101" pitchFamily="2" charset="-122"/>
                <a:cs typeface="SimSun"/>
              </a:rPr>
              <a:t>CMBG </a:t>
            </a:r>
            <a:r>
              <a:rPr lang="zh-CN" altLang="en-US" dirty="0">
                <a:latin typeface="Calibri" panose="020F0502020204030204" pitchFamily="34" charset="0"/>
                <a:ea typeface="SimSun" panose="02010600030101010101" pitchFamily="2" charset="-122"/>
                <a:cs typeface="SimSun"/>
              </a:rPr>
              <a:t>的泵会带来额外优势，例如全天不同的基础水平、不同的餐时曲线以及预测主要低血糖症和停止输注的可能性</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pPr defTabSz="461132">
              <a:defRPr/>
            </a:pPr>
            <a:fld id="{BEF14A7D-F155-41DF-B356-CD1DD01E02CB}" type="slidenum">
              <a:rPr lang="en-US" altLang="zh-CN" smtClean="0">
                <a:solidFill>
                  <a:prstClr val="black"/>
                </a:solidFill>
                <a:latin typeface="Calibri"/>
              </a:rPr>
              <a:pPr defTabSz="461132">
                <a:defRPr/>
              </a:pPr>
              <a:t>40</a:t>
            </a:fld>
            <a:endParaRPr lang="zh-CN" altLang="en-US" dirty="0">
              <a:solidFill>
                <a:prstClr val="black"/>
              </a:solidFill>
              <a:latin typeface="SimSun"/>
            </a:endParaRPr>
          </a:p>
        </p:txBody>
      </p:sp>
    </p:spTree>
    <p:extLst>
      <p:ext uri="{BB962C8B-B14F-4D97-AF65-F5344CB8AC3E}">
        <p14:creationId xmlns:p14="http://schemas.microsoft.com/office/powerpoint/2010/main" val="32156311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41</a:t>
            </a:fld>
            <a:endParaRPr lang="zh-CN" altLang="en-US" dirty="0"/>
          </a:p>
        </p:txBody>
      </p:sp>
    </p:spTree>
    <p:extLst>
      <p:ext uri="{BB962C8B-B14F-4D97-AF65-F5344CB8AC3E}">
        <p14:creationId xmlns:p14="http://schemas.microsoft.com/office/powerpoint/2010/main" val="32131305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低血糖症 </a:t>
            </a:r>
            <a:r>
              <a:rPr lang="en-US" altLang="zh-CN" b="0" u="none" dirty="0">
                <a:latin typeface="Calibri" panose="020F0502020204030204" pitchFamily="34" charset="0"/>
                <a:ea typeface="SimSun" panose="02010600030101010101" pitchFamily="2" charset="-122"/>
                <a:cs typeface="SimSun"/>
              </a:rPr>
              <a:t>(IAH) </a:t>
            </a:r>
            <a:r>
              <a:rPr lang="zh-CN" altLang="en-US" b="0" u="none" dirty="0">
                <a:latin typeface="Calibri" panose="020F0502020204030204" pitchFamily="34" charset="0"/>
                <a:ea typeface="SimSun" panose="02010600030101010101" pitchFamily="2" charset="-122"/>
                <a:cs typeface="SimSun"/>
              </a:rPr>
              <a:t>感知能力下降据称会对约 </a:t>
            </a:r>
            <a:r>
              <a:rPr lang="en-US" altLang="zh-CN" b="0" u="none" dirty="0">
                <a:latin typeface="Calibri" panose="020F0502020204030204" pitchFamily="34" charset="0"/>
                <a:ea typeface="SimSun" panose="02010600030101010101" pitchFamily="2" charset="-122"/>
                <a:cs typeface="SimSun"/>
              </a:rPr>
              <a:t>25% </a:t>
            </a:r>
            <a:r>
              <a:rPr lang="zh-CN" altLang="en-US" b="0" u="none" dirty="0">
                <a:latin typeface="Calibri" panose="020F0502020204030204" pitchFamily="34" charset="0"/>
                <a:ea typeface="SimSun" panose="02010600030101010101" pitchFamily="2" charset="-122"/>
                <a:cs typeface="SimSun"/>
              </a:rPr>
              <a:t>的长期 </a:t>
            </a:r>
            <a:r>
              <a:rPr lang="en-US" altLang="zh-CN" b="0" u="none" dirty="0">
                <a:latin typeface="Calibri" panose="020F0502020204030204" pitchFamily="34" charset="0"/>
                <a:ea typeface="SimSun" panose="02010600030101010101" pitchFamily="2" charset="-122"/>
                <a:cs typeface="SimSun"/>
              </a:rPr>
              <a:t>1 </a:t>
            </a:r>
            <a:r>
              <a:rPr lang="zh-CN" altLang="en-US" b="0" u="none" dirty="0">
                <a:latin typeface="Calibri" panose="020F0502020204030204" pitchFamily="34" charset="0"/>
                <a:ea typeface="SimSun" panose="02010600030101010101" pitchFamily="2" charset="-122"/>
                <a:cs typeface="SimSun"/>
              </a:rPr>
              <a:t>型糖尿病患者和 </a:t>
            </a:r>
            <a:r>
              <a:rPr lang="en-US" altLang="zh-CN" b="0" u="none" dirty="0">
                <a:latin typeface="Calibri" panose="020F0502020204030204" pitchFamily="34" charset="0"/>
                <a:ea typeface="SimSun" panose="02010600030101010101" pitchFamily="2" charset="-122"/>
                <a:cs typeface="SimSun"/>
              </a:rPr>
              <a:t>10% </a:t>
            </a:r>
            <a:r>
              <a:rPr lang="zh-CN" altLang="en-US" b="0" u="none" dirty="0">
                <a:latin typeface="Calibri" panose="020F0502020204030204" pitchFamily="34" charset="0"/>
                <a:ea typeface="SimSun" panose="02010600030101010101" pitchFamily="2" charset="-122"/>
                <a:cs typeface="SimSun"/>
              </a:rPr>
              <a:t>的需要使用胰岛素的 </a:t>
            </a:r>
            <a:r>
              <a:rPr lang="en-US" altLang="zh-CN" b="0" u="none" dirty="0">
                <a:latin typeface="Calibri" panose="020F0502020204030204" pitchFamily="34" charset="0"/>
                <a:ea typeface="SimSun" panose="02010600030101010101" pitchFamily="2" charset="-122"/>
                <a:cs typeface="SimSun"/>
              </a:rPr>
              <a:t>2 </a:t>
            </a:r>
            <a:r>
              <a:rPr lang="zh-CN" altLang="en-US" b="0" u="none" dirty="0">
                <a:latin typeface="Calibri" panose="020F0502020204030204" pitchFamily="34" charset="0"/>
                <a:ea typeface="SimSun" panose="02010600030101010101" pitchFamily="2" charset="-122"/>
                <a:cs typeface="SimSun"/>
              </a:rPr>
              <a:t>型患者造成影响</a:t>
            </a:r>
            <a:endParaRPr lang="zh-CN" altLang="en-US" b="0" u="none"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在 </a:t>
            </a:r>
            <a:r>
              <a:rPr lang="en-US" altLang="zh-CN" b="0" u="none" dirty="0">
                <a:latin typeface="Calibri" panose="020F0502020204030204" pitchFamily="34" charset="0"/>
                <a:ea typeface="SimSun" panose="02010600030101010101" pitchFamily="2" charset="-122"/>
                <a:cs typeface="SimSun"/>
              </a:rPr>
              <a:t>Geddes </a:t>
            </a:r>
            <a:r>
              <a:rPr lang="zh-CN" altLang="en-US" b="0" u="none" dirty="0">
                <a:latin typeface="Calibri" panose="020F0502020204030204" pitchFamily="34" charset="0"/>
                <a:ea typeface="SimSun" panose="02010600030101010101" pitchFamily="2" charset="-122"/>
                <a:cs typeface="SimSun"/>
              </a:rPr>
              <a:t>等人发表的文章中，</a:t>
            </a:r>
            <a:r>
              <a:rPr lang="en-US" altLang="zh-CN" b="0" u="none" dirty="0">
                <a:latin typeface="Calibri" panose="020F0502020204030204" pitchFamily="34" charset="0"/>
                <a:ea typeface="SimSun" panose="02010600030101010101" pitchFamily="2" charset="-122"/>
                <a:cs typeface="SimSun"/>
              </a:rPr>
              <a:t>2 </a:t>
            </a:r>
            <a:r>
              <a:rPr lang="zh-CN" altLang="en-US" b="0" u="none" dirty="0">
                <a:latin typeface="Calibri" panose="020F0502020204030204" pitchFamily="34" charset="0"/>
                <a:ea typeface="SimSun" panose="02010600030101010101" pitchFamily="2" charset="-122"/>
                <a:cs typeface="SimSun"/>
              </a:rPr>
              <a:t>年期间随机招募的 </a:t>
            </a:r>
            <a:r>
              <a:rPr lang="en-US" altLang="zh-CN" b="0" u="none" dirty="0">
                <a:latin typeface="Calibri" panose="020F0502020204030204" pitchFamily="34" charset="0"/>
                <a:ea typeface="SimSun" panose="02010600030101010101" pitchFamily="2" charset="-122"/>
                <a:cs typeface="SimSun"/>
              </a:rPr>
              <a:t>518 </a:t>
            </a:r>
            <a:r>
              <a:rPr lang="zh-CN" altLang="en-US" b="0" u="none" dirty="0">
                <a:latin typeface="Calibri" panose="020F0502020204030204" pitchFamily="34" charset="0"/>
                <a:ea typeface="SimSun" panose="02010600030101010101" pitchFamily="2" charset="-122"/>
                <a:cs typeface="SimSun"/>
              </a:rPr>
              <a:t>例 </a:t>
            </a:r>
            <a:r>
              <a:rPr lang="en-US" altLang="zh-CN" b="0" u="none" dirty="0">
                <a:latin typeface="Calibri" panose="020F0502020204030204" pitchFamily="34" charset="0"/>
                <a:ea typeface="SimSun" panose="02010600030101010101" pitchFamily="2" charset="-122"/>
                <a:cs typeface="SimSun"/>
              </a:rPr>
              <a:t>1 </a:t>
            </a:r>
            <a:r>
              <a:rPr lang="zh-CN" altLang="en-US" b="0" u="none" dirty="0">
                <a:latin typeface="Calibri" panose="020F0502020204030204" pitchFamily="34" charset="0"/>
                <a:ea typeface="SimSun" panose="02010600030101010101" pitchFamily="2" charset="-122"/>
                <a:cs typeface="SimSun"/>
              </a:rPr>
              <a:t>型糖尿病患者完成了一份记录基线特征的调查问卷，并使用 </a:t>
            </a:r>
            <a:r>
              <a:rPr lang="en-US" altLang="zh-CN" b="0" u="none" dirty="0">
                <a:latin typeface="Calibri" panose="020F0502020204030204" pitchFamily="34" charset="0"/>
                <a:ea typeface="SimSun" panose="02010600030101010101" pitchFamily="2" charset="-122"/>
                <a:cs typeface="SimSun"/>
              </a:rPr>
              <a:t>Gold </a:t>
            </a:r>
            <a:r>
              <a:rPr lang="zh-CN" altLang="en-US" b="0" u="none" dirty="0">
                <a:latin typeface="Calibri" panose="020F0502020204030204" pitchFamily="34" charset="0"/>
                <a:ea typeface="SimSun" panose="02010600030101010101" pitchFamily="2" charset="-122"/>
                <a:cs typeface="SimSun"/>
              </a:rPr>
              <a:t>等人所述的方法评估了其低血糖症感知状态</a:t>
            </a:r>
          </a:p>
          <a:p>
            <a:pPr marL="634056" lvl="1"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文章回顾性地记录了患者前一年出现重度低血糖症的次数</a:t>
            </a:r>
          </a:p>
          <a:p>
            <a:pPr marL="634056" lvl="1"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低血糖感知受损的患者出现重度低血糖症的频率比普通患者高 </a:t>
            </a:r>
            <a:r>
              <a:rPr lang="en-US" altLang="zh-CN" b="0" u="none" dirty="0">
                <a:latin typeface="Calibri" panose="020F0502020204030204" pitchFamily="34" charset="0"/>
                <a:ea typeface="SimSun" panose="02010600030101010101" pitchFamily="2" charset="-122"/>
                <a:cs typeface="SimSun"/>
              </a:rPr>
              <a:t>6 </a:t>
            </a:r>
            <a:r>
              <a:rPr lang="zh-CN" altLang="en-US" b="0" u="none" dirty="0">
                <a:latin typeface="Calibri" panose="020F0502020204030204" pitchFamily="34" charset="0"/>
                <a:ea typeface="SimSun" panose="02010600030101010101" pitchFamily="2" charset="-122"/>
                <a:cs typeface="SimSun"/>
              </a:rPr>
              <a:t>倍</a:t>
            </a:r>
          </a:p>
          <a:p>
            <a:pPr marL="634056" lvl="1"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出现低血糖症的风险增大会导致忧虑和焦虑感增加、血糖水平升高、生活品质下降、神经系统发生变化、学术</a:t>
            </a:r>
            <a:r>
              <a:rPr lang="en-US" altLang="zh-CN" b="0" u="none" dirty="0">
                <a:latin typeface="Calibri" panose="020F0502020204030204" pitchFamily="34" charset="0"/>
                <a:ea typeface="SimSun" panose="02010600030101010101" pitchFamily="2" charset="-122"/>
                <a:cs typeface="SimSun"/>
              </a:rPr>
              <a:t>/</a:t>
            </a:r>
            <a:r>
              <a:rPr lang="zh-CN" altLang="en-US" b="0" u="none" dirty="0">
                <a:latin typeface="Calibri" panose="020F0502020204030204" pitchFamily="34" charset="0"/>
                <a:ea typeface="SimSun" panose="02010600030101010101" pitchFamily="2" charset="-122"/>
                <a:cs typeface="SimSun"/>
              </a:rPr>
              <a:t>职业问题、受伤风险增加、娱乐活动受限和人际关系压力</a:t>
            </a:r>
          </a:p>
          <a:p>
            <a:pPr marL="172924" indent="-172924">
              <a:buFont typeface="Arial" panose="020B0604020202020204" pitchFamily="34" charset="0"/>
              <a:buChar char="•"/>
            </a:pPr>
            <a:r>
              <a:rPr lang="en-US" altLang="zh-CN" b="0" u="none" dirty="0">
                <a:latin typeface="Calibri" panose="020F0502020204030204" pitchFamily="34" charset="0"/>
                <a:ea typeface="SimSun" panose="02010600030101010101" pitchFamily="2" charset="-122"/>
                <a:cs typeface="SimSun"/>
              </a:rPr>
              <a:t>Schopman </a:t>
            </a:r>
            <a:r>
              <a:rPr lang="zh-CN" altLang="en-US" b="0" u="none" dirty="0">
                <a:latin typeface="Calibri" panose="020F0502020204030204" pitchFamily="34" charset="0"/>
                <a:ea typeface="SimSun" panose="02010600030101010101" pitchFamily="2" charset="-122"/>
                <a:cs typeface="SimSun"/>
              </a:rPr>
              <a:t>等人获取了 </a:t>
            </a:r>
            <a:r>
              <a:rPr lang="en-US" altLang="zh-CN" b="0" u="none" dirty="0">
                <a:latin typeface="Calibri" panose="020F0502020204030204" pitchFamily="34" charset="0"/>
                <a:ea typeface="SimSun" panose="02010600030101010101" pitchFamily="2" charset="-122"/>
                <a:cs typeface="SimSun"/>
              </a:rPr>
              <a:t>122 </a:t>
            </a:r>
            <a:r>
              <a:rPr lang="zh-CN" altLang="en-US" b="0" u="none" dirty="0">
                <a:latin typeface="Calibri" panose="020F0502020204030204" pitchFamily="34" charset="0"/>
                <a:ea typeface="SimSun" panose="02010600030101010101" pitchFamily="2" charset="-122"/>
                <a:cs typeface="SimSun"/>
              </a:rPr>
              <a:t>名接受胰岛素治疗的 </a:t>
            </a:r>
            <a:r>
              <a:rPr lang="en-US" altLang="zh-CN" b="0" u="none" dirty="0">
                <a:latin typeface="Calibri" panose="020F0502020204030204" pitchFamily="34" charset="0"/>
                <a:ea typeface="SimSun" panose="02010600030101010101" pitchFamily="2" charset="-122"/>
                <a:cs typeface="SimSun"/>
              </a:rPr>
              <a:t>T2D </a:t>
            </a:r>
            <a:r>
              <a:rPr lang="zh-CN" altLang="en-US" b="0" u="none" dirty="0">
                <a:latin typeface="Calibri" panose="020F0502020204030204" pitchFamily="34" charset="0"/>
                <a:ea typeface="SimSun" panose="02010600030101010101" pitchFamily="2" charset="-122"/>
                <a:cs typeface="SimSun"/>
              </a:rPr>
              <a:t>患者的数据。调查问卷旨在评估前一年的低血糖感知状态并预估重度低血糖症的发作频率。</a:t>
            </a:r>
          </a:p>
          <a:p>
            <a:pPr marL="634056" lvl="1"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感知受损患者的发病率为 </a:t>
            </a:r>
            <a:r>
              <a:rPr lang="en-US" altLang="zh-CN" b="0" u="none" dirty="0">
                <a:latin typeface="Calibri" panose="020F0502020204030204" pitchFamily="34" charset="0"/>
                <a:ea typeface="SimSun" panose="02010600030101010101" pitchFamily="2" charset="-122"/>
                <a:cs typeface="SimSun"/>
              </a:rPr>
              <a:t>9.8%</a:t>
            </a:r>
          </a:p>
          <a:p>
            <a:pPr marL="634056" lvl="1"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与由感知正常的患者组成的小组相比，在由 </a:t>
            </a:r>
            <a:r>
              <a:rPr lang="en-US" altLang="zh-CN" b="0" u="none" dirty="0">
                <a:latin typeface="Calibri" panose="020F0502020204030204" pitchFamily="34" charset="0"/>
                <a:ea typeface="SimSun" panose="02010600030101010101" pitchFamily="2" charset="-122"/>
                <a:cs typeface="SimSun"/>
              </a:rPr>
              <a:t>IAH </a:t>
            </a:r>
            <a:r>
              <a:rPr lang="zh-CN" altLang="en-US" b="0" u="none" dirty="0">
                <a:latin typeface="Calibri" panose="020F0502020204030204" pitchFamily="34" charset="0"/>
                <a:ea typeface="SimSun" panose="02010600030101010101" pitchFamily="2" charset="-122"/>
                <a:cs typeface="SimSun"/>
              </a:rPr>
              <a:t>患者组成的小组中，重度低血糖症的发生率高 </a:t>
            </a:r>
            <a:r>
              <a:rPr lang="en-US" altLang="zh-CN" b="0" u="none" dirty="0">
                <a:latin typeface="Calibri" panose="020F0502020204030204" pitchFamily="34" charset="0"/>
                <a:ea typeface="SimSun" panose="02010600030101010101" pitchFamily="2" charset="-122"/>
                <a:cs typeface="SimSun"/>
              </a:rPr>
              <a:t>17 </a:t>
            </a:r>
            <a:r>
              <a:rPr lang="zh-CN" altLang="en-US" b="0" u="none" dirty="0">
                <a:latin typeface="Calibri" panose="020F0502020204030204" pitchFamily="34" charset="0"/>
                <a:ea typeface="SimSun" panose="02010600030101010101" pitchFamily="2" charset="-122"/>
                <a:cs typeface="SimSun"/>
              </a:rPr>
              <a:t>倍，生化性低血糖症的发生率高 </a:t>
            </a:r>
            <a:r>
              <a:rPr lang="en-US" altLang="zh-CN" b="0" u="none" dirty="0">
                <a:latin typeface="Calibri" panose="020F0502020204030204" pitchFamily="34" charset="0"/>
                <a:ea typeface="SimSun" panose="02010600030101010101" pitchFamily="2" charset="-122"/>
                <a:cs typeface="SimSun"/>
              </a:rPr>
              <a:t>5 </a:t>
            </a:r>
            <a:r>
              <a:rPr lang="zh-CN" altLang="en-US" b="0" u="none" dirty="0">
                <a:latin typeface="Calibri" panose="020F0502020204030204" pitchFamily="34" charset="0"/>
                <a:ea typeface="SimSun" panose="02010600030101010101" pitchFamily="2" charset="-122"/>
                <a:cs typeface="SimSun"/>
              </a:rPr>
              <a:t>倍。</a:t>
            </a:r>
          </a:p>
          <a:p>
            <a:endParaRPr lang="zh-CN" altLang="en-US" b="0" u="none" dirty="0">
              <a:latin typeface="Calibri" panose="020F0502020204030204" pitchFamily="34" charset="0"/>
              <a:ea typeface="SimSun" panose="02010600030101010101" pitchFamily="2" charset="-122"/>
            </a:endParaRPr>
          </a:p>
          <a:p>
            <a:pPr defTabSz="922264">
              <a:defRPr/>
            </a:pPr>
            <a:r>
              <a:rPr lang="en-US" altLang="zh-CN" dirty="0">
                <a:latin typeface="Calibri" panose="020F0502020204030204" pitchFamily="34" charset="0"/>
                <a:ea typeface="SimSun" panose="02010600030101010101" pitchFamily="2" charset="-122"/>
                <a:cs typeface="SimSun"/>
              </a:rPr>
              <a:t>Geddes J et al. </a:t>
            </a:r>
            <a:r>
              <a:rPr lang="en-US" altLang="zh-CN" i="1" dirty="0" err="1">
                <a:latin typeface="Calibri" panose="020F0502020204030204" pitchFamily="34" charset="0"/>
                <a:ea typeface="SimSun" panose="02010600030101010101" pitchFamily="2" charset="-122"/>
                <a:cs typeface="SimSun"/>
              </a:rPr>
              <a:t>Diabet</a:t>
            </a:r>
            <a:r>
              <a:rPr lang="en-US" altLang="zh-CN" i="1" dirty="0">
                <a:latin typeface="Calibri" panose="020F0502020204030204" pitchFamily="34" charset="0"/>
                <a:ea typeface="SimSun" panose="02010600030101010101" pitchFamily="2" charset="-122"/>
                <a:cs typeface="SimSun"/>
              </a:rPr>
              <a:t> Med</a:t>
            </a:r>
            <a:r>
              <a:rPr lang="en-US" altLang="zh-CN" dirty="0">
                <a:latin typeface="Calibri" panose="020F0502020204030204" pitchFamily="34" charset="0"/>
                <a:ea typeface="SimSun" panose="02010600030101010101" pitchFamily="2" charset="-122"/>
                <a:cs typeface="SimSun"/>
              </a:rPr>
              <a:t>2008, 25: 501-4.</a:t>
            </a:r>
          </a:p>
          <a:p>
            <a:pPr defTabSz="922264">
              <a:defRPr/>
            </a:pPr>
            <a:r>
              <a:rPr lang="en-US" altLang="zh-CN" dirty="0" err="1">
                <a:latin typeface="Calibri" panose="020F0502020204030204" pitchFamily="34" charset="0"/>
                <a:ea typeface="SimSun" panose="02010600030101010101" pitchFamily="2" charset="-122"/>
                <a:cs typeface="SimSun"/>
              </a:rPr>
              <a:t>Schopman</a:t>
            </a:r>
            <a:r>
              <a:rPr lang="en-US" altLang="zh-CN" dirty="0">
                <a:latin typeface="Calibri" panose="020F0502020204030204" pitchFamily="34" charset="0"/>
                <a:ea typeface="SimSun" panose="02010600030101010101" pitchFamily="2" charset="-122"/>
                <a:cs typeface="SimSun"/>
              </a:rPr>
              <a:t> JE et al. </a:t>
            </a:r>
            <a:r>
              <a:rPr lang="en-US" altLang="zh-CN" i="1" dirty="0">
                <a:latin typeface="Calibri" panose="020F0502020204030204" pitchFamily="34" charset="0"/>
                <a:ea typeface="SimSun" panose="02010600030101010101" pitchFamily="2" charset="-122"/>
                <a:cs typeface="SimSun"/>
              </a:rPr>
              <a:t>Diabetes Res Clin Pract</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2010;87:64-8</a:t>
            </a:r>
            <a:endParaRPr lang="zh-CN" altLang="en-US" dirty="0">
              <a:latin typeface="Calibri" panose="020F0502020204030204" pitchFamily="34" charset="0"/>
              <a:ea typeface="SimSun" panose="02010600030101010101" pitchFamily="2" charset="-122"/>
            </a:endParaRPr>
          </a:p>
          <a:p>
            <a:endParaRPr lang="zh-CN" altLang="en-US" b="0" u="none"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83971C38-9898-43D9-A016-6D273CC93BF2}" type="slidenum">
              <a:rPr lang="en-US" altLang="zh-CN" smtClean="0">
                <a:solidFill>
                  <a:prstClr val="black"/>
                </a:solidFill>
              </a:rPr>
              <a:pPr/>
              <a:t>42</a:t>
            </a:fld>
            <a:endParaRPr lang="zh-CN" altLang="en-US" dirty="0">
              <a:solidFill>
                <a:prstClr val="black"/>
              </a:solidFill>
            </a:endParaRPr>
          </a:p>
        </p:txBody>
      </p:sp>
    </p:spTree>
    <p:extLst>
      <p:ext uri="{BB962C8B-B14F-4D97-AF65-F5344CB8AC3E}">
        <p14:creationId xmlns:p14="http://schemas.microsoft.com/office/powerpoint/2010/main" val="325503215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发展为无感知性低血糖的主要风险因素是疾病的持续时间和改善的代谢控制</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无感知性低血糖的严重程度与糖尿病持续时间较长以及血糖水平长期频繁偏低有关</a:t>
            </a:r>
            <a:endParaRPr lang="en-US" altLang="zh-CN" dirty="0">
              <a:latin typeface="Calibri" panose="020F0502020204030204" pitchFamily="34" charset="0"/>
              <a:ea typeface="SimSun" panose="02010600030101010101" pitchFamily="2" charset="-122"/>
              <a:cs typeface="SimSun"/>
            </a:endParaRP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患者的年龄增长，以及（使用持续性血糖监测系统监测的）从接近正常水平开始的血糖下降率，都可能导致重度无感知性低血糖</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来自匹兹堡糖尿病并发症流行病学的数据显示，糖尿病持续时间、</a:t>
            </a:r>
            <a:r>
              <a:rPr lang="en-US" altLang="zh-CN" dirty="0">
                <a:latin typeface="Calibri" panose="020F0502020204030204" pitchFamily="34" charset="0"/>
                <a:ea typeface="SimSun" panose="02010600030101010101" pitchFamily="2" charset="-122"/>
                <a:cs typeface="SimSun"/>
              </a:rPr>
              <a:t>HbA</a:t>
            </a:r>
            <a:r>
              <a:rPr lang="en-US" altLang="zh-CN" baseline="-25000" dirty="0">
                <a:latin typeface="Calibri" panose="020F0502020204030204" pitchFamily="34" charset="0"/>
                <a:ea typeface="SimSun" panose="02010600030101010101" pitchFamily="2" charset="-122"/>
                <a:cs typeface="SimSun"/>
              </a:rPr>
              <a:t>1c</a:t>
            </a:r>
            <a:r>
              <a:rPr lang="zh-CN" altLang="en-US" dirty="0">
                <a:latin typeface="Calibri" panose="020F0502020204030204" pitchFamily="34" charset="0"/>
                <a:ea typeface="SimSun" panose="02010600030101010101" pitchFamily="2" charset="-122"/>
                <a:cs typeface="SimSun"/>
              </a:rPr>
              <a:t> 和强化胰岛素治疗可预测男性的无感知性低血糖，而低血糖症、</a:t>
            </a:r>
            <a:r>
              <a:rPr lang="en-US" altLang="zh-CN" dirty="0" err="1">
                <a:latin typeface="Calibri" panose="020F0502020204030204" pitchFamily="34" charset="0"/>
                <a:ea typeface="SimSun" panose="02010600030101010101" pitchFamily="2" charset="-122"/>
                <a:cs typeface="SimSun"/>
              </a:rPr>
              <a:t>QTc</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间期和高血压的严重程度和发生频率则是女性的预测因子</a:t>
            </a:r>
          </a:p>
          <a:p>
            <a:pPr marL="172924" indent="-172924" defTabSz="922264">
              <a:buFont typeface="Arial" panose="020B0604020202020204" pitchFamily="34" charset="0"/>
              <a:buChar char="•"/>
              <a:defRPr/>
            </a:pPr>
            <a:endParaRPr lang="zh-CN" altLang="en-US" dirty="0">
              <a:latin typeface="Calibri" panose="020F0502020204030204" pitchFamily="34" charset="0"/>
              <a:ea typeface="SimSun" panose="02010600030101010101" pitchFamily="2" charset="-122"/>
            </a:endParaRPr>
          </a:p>
          <a:p>
            <a:pPr defTabSz="922264">
              <a:defRPr/>
            </a:pPr>
            <a:r>
              <a:rPr lang="en-US" altLang="zh-CN" dirty="0" err="1">
                <a:latin typeface="Calibri" panose="020F0502020204030204" pitchFamily="34" charset="0"/>
                <a:ea typeface="SimSun" panose="02010600030101010101" pitchFamily="2" charset="-122"/>
                <a:cs typeface="SimSun"/>
              </a:rPr>
              <a:t>Seaquist</a:t>
            </a:r>
            <a:r>
              <a:rPr lang="en-US" altLang="zh-CN" dirty="0">
                <a:latin typeface="Calibri" panose="020F0502020204030204" pitchFamily="34" charset="0"/>
                <a:ea typeface="SimSun" panose="02010600030101010101" pitchFamily="2" charset="-122"/>
                <a:cs typeface="SimSun"/>
              </a:rPr>
              <a:t> ER et al. </a:t>
            </a:r>
            <a:r>
              <a:rPr lang="en-US" altLang="zh-CN" i="1" dirty="0">
                <a:latin typeface="Calibri" panose="020F0502020204030204" pitchFamily="34" charset="0"/>
                <a:ea typeface="SimSun" panose="02010600030101010101" pitchFamily="2" charset="-122"/>
                <a:cs typeface="SimSun"/>
              </a:rPr>
              <a:t>Diabetes Care </a:t>
            </a:r>
            <a:r>
              <a:rPr lang="en-US" altLang="zh-CN" dirty="0">
                <a:latin typeface="Calibri" panose="020F0502020204030204" pitchFamily="34" charset="0"/>
                <a:ea typeface="SimSun" panose="02010600030101010101" pitchFamily="2" charset="-122"/>
                <a:cs typeface="SimSun"/>
              </a:rPr>
              <a:t>2013;36:1384–95</a:t>
            </a:r>
          </a:p>
          <a:p>
            <a:pPr defTabSz="922264">
              <a:defRPr/>
            </a:pPr>
            <a:r>
              <a:rPr lang="en-US" altLang="zh-CN" dirty="0">
                <a:latin typeface="Calibri" panose="020F0502020204030204" pitchFamily="34" charset="0"/>
                <a:ea typeface="SimSun" panose="02010600030101010101" pitchFamily="2" charset="-122"/>
                <a:cs typeface="SimSun"/>
              </a:rPr>
              <a:t>Martin-</a:t>
            </a:r>
            <a:r>
              <a:rPr lang="en-US" altLang="zh-CN" dirty="0" err="1">
                <a:latin typeface="Calibri" panose="020F0502020204030204" pitchFamily="34" charset="0"/>
                <a:ea typeface="SimSun" panose="02010600030101010101" pitchFamily="2" charset="-122"/>
                <a:cs typeface="SimSun"/>
              </a:rPr>
              <a:t>Timón</a:t>
            </a:r>
            <a:r>
              <a:rPr lang="en-US" altLang="zh-CN" dirty="0">
                <a:latin typeface="Calibri" panose="020F0502020204030204" pitchFamily="34" charset="0"/>
                <a:ea typeface="SimSun" panose="02010600030101010101" pitchFamily="2" charset="-122"/>
                <a:cs typeface="SimSun"/>
              </a:rPr>
              <a:t> I and del </a:t>
            </a:r>
            <a:r>
              <a:rPr lang="en-US" altLang="zh-CN" dirty="0" err="1">
                <a:latin typeface="Calibri" panose="020F0502020204030204" pitchFamily="34" charset="0"/>
                <a:ea typeface="SimSun" panose="02010600030101010101" pitchFamily="2" charset="-122"/>
                <a:cs typeface="SimSun"/>
              </a:rPr>
              <a:t>Cañizo</a:t>
            </a:r>
            <a:r>
              <a:rPr lang="en-US" altLang="zh-CN" dirty="0">
                <a:latin typeface="Calibri" panose="020F0502020204030204" pitchFamily="34" charset="0"/>
                <a:ea typeface="SimSun" panose="02010600030101010101" pitchFamily="2" charset="-122"/>
                <a:cs typeface="SimSun"/>
              </a:rPr>
              <a:t>-Gómez FJ. </a:t>
            </a:r>
            <a:r>
              <a:rPr lang="en-US" altLang="zh-CN" i="1" dirty="0">
                <a:latin typeface="Calibri" panose="020F0502020204030204" pitchFamily="34" charset="0"/>
                <a:ea typeface="SimSun" panose="02010600030101010101" pitchFamily="2" charset="-122"/>
                <a:cs typeface="SimSun"/>
              </a:rPr>
              <a:t>World J Diabetes</a:t>
            </a:r>
            <a:r>
              <a:rPr lang="en-US" altLang="zh-CN" dirty="0">
                <a:latin typeface="Calibri" panose="020F0502020204030204" pitchFamily="34" charset="0"/>
                <a:ea typeface="SimSun" panose="02010600030101010101" pitchFamily="2" charset="-122"/>
                <a:cs typeface="SimSun"/>
              </a:rPr>
              <a:t>;2015;6:912–26.</a:t>
            </a:r>
            <a:endParaRPr lang="zh-CN" altLang="en-US" dirty="0">
              <a:latin typeface="Calibri" panose="020F0502020204030204" pitchFamily="34" charset="0"/>
              <a:ea typeface="SimSun" panose="02010600030101010101" pitchFamily="2" charset="-122"/>
            </a:endParaRPr>
          </a:p>
          <a:p>
            <a:pPr defTabSz="922264">
              <a:defRPr/>
            </a:pP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47FAFCF6-9078-A94D-9817-150AF2050684}" type="slidenum">
              <a:rPr lang="en-US" altLang="zh-CN" smtClean="0">
                <a:solidFill>
                  <a:prstClr val="black"/>
                </a:solidFill>
              </a:rPr>
              <a:pPr/>
              <a:t>43</a:t>
            </a:fld>
            <a:endParaRPr lang="zh-CN" altLang="en-US" dirty="0">
              <a:solidFill>
                <a:prstClr val="black"/>
              </a:solidFill>
            </a:endParaRPr>
          </a:p>
        </p:txBody>
      </p:sp>
    </p:spTree>
    <p:extLst>
      <p:ext uri="{BB962C8B-B14F-4D97-AF65-F5344CB8AC3E}">
        <p14:creationId xmlns:p14="http://schemas.microsoft.com/office/powerpoint/2010/main" val="33944255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solidFill>
                  <a:prstClr val="black"/>
                </a:solidFill>
              </a:rPr>
              <a:pPr/>
              <a:t>44</a:t>
            </a:fld>
            <a:endParaRPr lang="zh-CN" altLang="en-US" dirty="0">
              <a:solidFill>
                <a:prstClr val="black"/>
              </a:solidFill>
            </a:endParaRPr>
          </a:p>
        </p:txBody>
      </p:sp>
    </p:spTree>
    <p:extLst>
      <p:ext uri="{BB962C8B-B14F-4D97-AF65-F5344CB8AC3E}">
        <p14:creationId xmlns:p14="http://schemas.microsoft.com/office/powerpoint/2010/main" val="751556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45</a:t>
            </a:fld>
            <a:endParaRPr lang="zh-CN" altLang="en-US" dirty="0">
              <a:solidFill>
                <a:prstClr val="black"/>
              </a:solidFill>
            </a:endParaRPr>
          </a:p>
        </p:txBody>
      </p:sp>
    </p:spTree>
    <p:extLst>
      <p:ext uri="{BB962C8B-B14F-4D97-AF65-F5344CB8AC3E}">
        <p14:creationId xmlns:p14="http://schemas.microsoft.com/office/powerpoint/2010/main" val="18093807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zh-CN" altLang="en-US" dirty="0">
                <a:latin typeface="Calibri" panose="020F0502020204030204" pitchFamily="34" charset="0"/>
                <a:ea typeface="SimSun" panose="02010600030101010101" pitchFamily="2" charset="-122"/>
                <a:cs typeface="SimSun"/>
              </a:rPr>
              <a:t>查看案例研究要点。</a:t>
            </a:r>
          </a:p>
          <a:p>
            <a:pPr>
              <a:defRPr/>
            </a:pPr>
            <a:r>
              <a:rPr lang="zh-CN" altLang="en-US" dirty="0">
                <a:latin typeface="Calibri" panose="020F0502020204030204" pitchFamily="34" charset="0"/>
                <a:ea typeface="SimSun" panose="02010600030101010101" pitchFamily="2" charset="-122"/>
                <a:cs typeface="SimSun"/>
              </a:rPr>
              <a:t>了解预混类型可能因国家</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地区而异。演示者可基于演示文稿适用的国家</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地区调整预混胰岛素的类型。</a:t>
            </a:r>
            <a:endParaRPr lang="zh-CN" altLang="en-US"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图片：版权所有 </a:t>
            </a:r>
            <a:r>
              <a:rPr lang="en-US" altLang="zh-CN" dirty="0">
                <a:latin typeface="Calibri" panose="020F0502020204030204" pitchFamily="34" charset="0"/>
                <a:ea typeface="SimSun" panose="02010600030101010101" pitchFamily="2" charset="-122"/>
                <a:cs typeface="SimSun"/>
              </a:rPr>
              <a:t>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46</a:t>
            </a:fld>
            <a:endParaRPr lang="zh-CN" altLang="en-US" dirty="0">
              <a:solidFill>
                <a:prstClr val="black"/>
              </a:solidFill>
            </a:endParaRPr>
          </a:p>
        </p:txBody>
      </p:sp>
    </p:spTree>
    <p:extLst>
      <p:ext uri="{BB962C8B-B14F-4D97-AF65-F5344CB8AC3E}">
        <p14:creationId xmlns:p14="http://schemas.microsoft.com/office/powerpoint/2010/main" val="2991668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264">
              <a:defRPr/>
            </a:pPr>
            <a:r>
              <a:rPr lang="zh-CN" altLang="en-US" dirty="0">
                <a:solidFill>
                  <a:schemeClr val="dk1"/>
                </a:solidFill>
                <a:latin typeface="Calibri" panose="020F0502020204030204" pitchFamily="34" charset="0"/>
                <a:ea typeface="SimSun" panose="02010600030101010101" pitchFamily="2" charset="-122"/>
                <a:cs typeface="SimSun"/>
              </a:rPr>
              <a:t>询问患者是否知道可能触发低血糖的任何行为（如活动增加、食物摄入量减少、</a:t>
            </a:r>
            <a:r>
              <a:rPr lang="zh-CN" altLang="en-US" dirty="0">
                <a:solidFill>
                  <a:srgbClr val="FF0000"/>
                </a:solidFill>
                <a:latin typeface="Calibri" panose="020F0502020204030204" pitchFamily="34" charset="0"/>
                <a:ea typeface="SimSun" panose="02010600030101010101" pitchFamily="2" charset="-122"/>
                <a:cs typeface="SimSun"/>
              </a:rPr>
              <a:t>额外饮酒</a:t>
            </a:r>
            <a:r>
              <a:rPr lang="zh-CN" altLang="en-US" dirty="0">
                <a:solidFill>
                  <a:schemeClr val="dk1"/>
                </a:solidFill>
                <a:latin typeface="Calibri" panose="020F0502020204030204" pitchFamily="34" charset="0"/>
                <a:ea typeface="SimSun" panose="02010600030101010101" pitchFamily="2" charset="-122"/>
                <a:cs typeface="SimSun"/>
              </a:rPr>
              <a:t>）也是很好的做法。</a:t>
            </a:r>
            <a:endParaRPr lang="zh-CN" altLang="en-US" sz="1400" dirty="0">
              <a:solidFill>
                <a:schemeClr val="dk1"/>
              </a:solidFill>
              <a:latin typeface="Calibri" panose="020F0502020204030204" pitchFamily="34" charset="0"/>
              <a:ea typeface="SimSun" panose="02010600030101010101" pitchFamily="2" charset="-122"/>
            </a:endParaRPr>
          </a:p>
          <a:p>
            <a:endParaRPr lang="zh-CN" altLang="en-US" b="0" u="none" dirty="0">
              <a:latin typeface="Calibri" panose="020F0502020204030204" pitchFamily="34" charset="0"/>
              <a:ea typeface="SimSun" panose="02010600030101010101" pitchFamily="2" charset="-122"/>
            </a:endParaRPr>
          </a:p>
          <a:p>
            <a:r>
              <a:rPr lang="zh-CN" altLang="en-US" b="0" u="none" dirty="0">
                <a:latin typeface="Calibri" panose="020F0502020204030204" pitchFamily="34" charset="0"/>
                <a:ea typeface="SimSun" panose="02010600030101010101" pitchFamily="2" charset="-122"/>
                <a:cs typeface="SimSun"/>
              </a:rPr>
              <a:t>可能的解决方案：</a:t>
            </a:r>
          </a:p>
          <a:p>
            <a:pPr marL="171324" indent="-171324" defTabSz="461132">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评估肾脏状况</a:t>
            </a: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鼓励睡前吃些零食</a:t>
            </a:r>
            <a:endParaRPr lang="zh-CN" altLang="en-US" dirty="0">
              <a:latin typeface="Calibri" panose="020F0502020204030204" pitchFamily="34" charset="0"/>
              <a:ea typeface="SimSun" panose="02010600030101010101" pitchFamily="2" charset="-122"/>
            </a:endParaRP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检查胰岛素治疗方案和给药方法，包括部位和轮换策略</a:t>
            </a: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修改胰岛素剂量或方案</a:t>
            </a:r>
            <a:endParaRPr lang="zh-CN" altLang="en-US" dirty="0">
              <a:latin typeface="Calibri" panose="020F0502020204030204" pitchFamily="34" charset="0"/>
              <a:ea typeface="SimSun" panose="02010600030101010101" pitchFamily="2" charset="-122"/>
            </a:endParaRP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与患者及其家人一起回顾低血糖症的征兆和症状 </a:t>
            </a:r>
            <a:endParaRPr lang="zh-CN" altLang="en-US" dirty="0">
              <a:latin typeface="Calibri" panose="020F0502020204030204" pitchFamily="34" charset="0"/>
              <a:ea typeface="SimSun" panose="02010600030101010101" pitchFamily="2" charset="-122"/>
            </a:endParaRP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确保患者在床旁接受低血糖症治疗（以防跌倒）</a:t>
            </a:r>
          </a:p>
          <a:p>
            <a:pPr marL="171324" indent="-171324" defTabSz="461132">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可求助的电话或警报系统</a:t>
            </a:r>
            <a:endParaRPr lang="zh-CN" altLang="en-US" dirty="0">
              <a:latin typeface="Calibri" panose="020F0502020204030204" pitchFamily="34" charset="0"/>
              <a:ea typeface="SimSun" panose="02010600030101010101" pitchFamily="2" charset="-122"/>
            </a:endParaRPr>
          </a:p>
          <a:p>
            <a:endParaRPr lang="zh-CN" altLang="en-US" b="0" u="none" dirty="0">
              <a:latin typeface="Calibri" panose="020F0502020204030204" pitchFamily="34" charset="0"/>
              <a:ea typeface="SimSun" panose="02010600030101010101" pitchFamily="2" charset="-122"/>
            </a:endParaRPr>
          </a:p>
          <a:p>
            <a:endParaRPr lang="zh-CN" altLang="en-US" b="0" u="none" dirty="0">
              <a:latin typeface="Calibri" panose="020F0502020204030204" pitchFamily="34" charset="0"/>
              <a:ea typeface="SimSun" panose="02010600030101010101" pitchFamily="2" charset="-122"/>
            </a:endParaRPr>
          </a:p>
          <a:p>
            <a:r>
              <a:rPr lang="zh-CN" altLang="en-US" b="0" u="none" dirty="0">
                <a:latin typeface="Calibri" panose="020F0502020204030204" pitchFamily="34" charset="0"/>
                <a:ea typeface="SimSun" panose="02010600030101010101" pitchFamily="2" charset="-122"/>
                <a:cs typeface="SimSun"/>
              </a:rPr>
              <a:t>图片：版权所有 </a:t>
            </a:r>
            <a:r>
              <a:rPr lang="en-US" altLang="zh-CN" b="0" u="none" dirty="0">
                <a:latin typeface="Calibri" panose="020F0502020204030204" pitchFamily="34" charset="0"/>
                <a:ea typeface="SimSun" panose="02010600030101010101" pitchFamily="2" charset="-122"/>
                <a:cs typeface="SimSun"/>
              </a:rPr>
              <a:t>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47</a:t>
            </a:fld>
            <a:endParaRPr lang="zh-CN" altLang="en-US" dirty="0">
              <a:solidFill>
                <a:prstClr val="black"/>
              </a:solidFill>
            </a:endParaRPr>
          </a:p>
        </p:txBody>
      </p:sp>
    </p:spTree>
    <p:extLst>
      <p:ext uri="{BB962C8B-B14F-4D97-AF65-F5344CB8AC3E}">
        <p14:creationId xmlns:p14="http://schemas.microsoft.com/office/powerpoint/2010/main" val="14215103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由于老年人对低血糖水平的适应性生理反应已经发生变化，所以患有糖尿病的老年人出现低血糖症的风险更高</a:t>
            </a:r>
          </a:p>
          <a:p>
            <a:pPr marL="172924" indent="-172924">
              <a:buFont typeface="Arial" panose="020B0604020202020204" pitchFamily="34" charset="0"/>
              <a:buChar char="•"/>
            </a:pPr>
            <a:endParaRPr lang="zh-CN" altLang="en-US" b="0" u="none"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每个人的症状可能不同，而神经系统症状和认知改变会更加突出</a:t>
            </a:r>
          </a:p>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他们也可能伴随会干扰迅速识别和</a:t>
            </a:r>
            <a:r>
              <a:rPr lang="en-US" altLang="zh-CN" b="0" u="none" dirty="0">
                <a:latin typeface="Calibri" panose="020F0502020204030204" pitchFamily="34" charset="0"/>
                <a:ea typeface="SimSun" panose="02010600030101010101" pitchFamily="2" charset="-122"/>
                <a:cs typeface="SimSun"/>
              </a:rPr>
              <a:t>/</a:t>
            </a:r>
            <a:r>
              <a:rPr lang="zh-CN" altLang="en-US" b="0" u="none" dirty="0">
                <a:latin typeface="Calibri" panose="020F0502020204030204" pitchFamily="34" charset="0"/>
                <a:ea typeface="SimSun" panose="02010600030101010101" pitchFamily="2" charset="-122"/>
                <a:cs typeface="SimSun"/>
              </a:rPr>
              <a:t>或合理治疗低血糖症的合并症，如认知和功能丧失</a:t>
            </a:r>
          </a:p>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出现低血糖症的老年人跌倒、跌倒导致骨折、癫痫、昏迷和慢性病恶化（如认知功能障碍和心血管事件）的风险会增加</a:t>
            </a:r>
          </a:p>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因此，应主动避免老年人群中的低血糖症</a:t>
            </a:r>
          </a:p>
          <a:p>
            <a:pPr marL="172924" indent="-172924">
              <a:buFont typeface="Arial" panose="020B0604020202020204" pitchFamily="34" charset="0"/>
              <a:buChar char="•"/>
            </a:pPr>
            <a:endParaRPr lang="zh-CN" altLang="en-US" b="0" u="none" dirty="0">
              <a:latin typeface="Calibri" panose="020F0502020204030204" pitchFamily="34" charset="0"/>
              <a:ea typeface="SimSun" panose="02010600030101010101" pitchFamily="2" charset="-122"/>
            </a:endParaRPr>
          </a:p>
          <a:p>
            <a:r>
              <a:rPr lang="en-US" altLang="zh-CN" b="0" u="none" dirty="0">
                <a:latin typeface="Calibri" panose="020F0502020204030204" pitchFamily="34" charset="0"/>
                <a:ea typeface="SimSun" panose="02010600030101010101" pitchFamily="2" charset="-122"/>
                <a:cs typeface="SimSun"/>
              </a:rPr>
              <a:t>Sircar M et al. </a:t>
            </a:r>
            <a:r>
              <a:rPr lang="en-US" altLang="zh-CN" b="0" i="1" u="none" dirty="0">
                <a:latin typeface="Calibri" panose="020F0502020204030204" pitchFamily="34" charset="0"/>
                <a:ea typeface="SimSun" panose="02010600030101010101" pitchFamily="2" charset="-122"/>
                <a:cs typeface="SimSun"/>
              </a:rPr>
              <a:t>Can J Diabetes</a:t>
            </a:r>
            <a:r>
              <a:rPr lang="zh-CN" altLang="en-US" b="0" u="none" dirty="0">
                <a:latin typeface="Calibri" panose="020F0502020204030204" pitchFamily="34" charset="0"/>
                <a:ea typeface="SimSun" panose="02010600030101010101" pitchFamily="2" charset="-122"/>
                <a:cs typeface="SimSun"/>
              </a:rPr>
              <a:t> </a:t>
            </a:r>
            <a:r>
              <a:rPr lang="en-US" altLang="zh-CN" b="0" u="none" dirty="0">
                <a:latin typeface="Calibri" panose="020F0502020204030204" pitchFamily="34" charset="0"/>
                <a:ea typeface="SimSun" panose="02010600030101010101" pitchFamily="2" charset="-122"/>
                <a:cs typeface="SimSun"/>
              </a:rPr>
              <a:t>2016;40:66–72.</a:t>
            </a:r>
            <a:endParaRPr lang="zh-CN" altLang="en-US" b="0" u="none"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solidFill>
                  <a:prstClr val="black"/>
                </a:solidFill>
              </a:rPr>
              <a:pPr/>
              <a:t>48</a:t>
            </a:fld>
            <a:endParaRPr lang="zh-CN" altLang="en-US" dirty="0">
              <a:solidFill>
                <a:prstClr val="black"/>
              </a:solidFill>
            </a:endParaRPr>
          </a:p>
        </p:txBody>
      </p:sp>
    </p:spTree>
    <p:extLst>
      <p:ext uri="{BB962C8B-B14F-4D97-AF65-F5344CB8AC3E}">
        <p14:creationId xmlns:p14="http://schemas.microsoft.com/office/powerpoint/2010/main" val="1939076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482302"/>
            <a:ext cx="5707662" cy="4364260"/>
          </a:xfrm>
        </p:spPr>
        <p:txBody>
          <a:bodyPr/>
          <a:lstStyle/>
          <a:p>
            <a:pPr>
              <a:defRPr/>
            </a:pPr>
            <a:r>
              <a:rPr lang="zh-CN" altLang="en-US" b="0" u="none" dirty="0">
                <a:latin typeface="Calibri" panose="020F0502020204030204" pitchFamily="34" charset="0"/>
                <a:ea typeface="SimSun" panose="02010600030101010101" pitchFamily="2" charset="-122"/>
                <a:cs typeface="SimSun"/>
              </a:rPr>
              <a:t>请注意，老年人还有其他风险因素。</a:t>
            </a:r>
          </a:p>
          <a:p>
            <a:pPr>
              <a:defRPr/>
            </a:pPr>
            <a:endParaRPr lang="zh-CN" altLang="en-US" b="0" u="none" dirty="0">
              <a:latin typeface="Calibri" panose="020F0502020204030204" pitchFamily="34" charset="0"/>
              <a:ea typeface="SimSun" panose="02010600030101010101" pitchFamily="2" charset="-122"/>
            </a:endParaRPr>
          </a:p>
          <a:p>
            <a:pPr marL="172909" indent="-172909">
              <a:buFont typeface="Arial"/>
              <a:buChar char="•"/>
            </a:pPr>
            <a:r>
              <a:rPr lang="zh-CN" altLang="en-US" b="0" u="none" dirty="0">
                <a:latin typeface="Calibri" panose="020F0502020204030204" pitchFamily="34" charset="0"/>
                <a:ea typeface="SimSun" panose="02010600030101010101" pitchFamily="2" charset="-122"/>
                <a:cs typeface="SimSun"/>
              </a:rPr>
              <a:t>评估低血糖症的风险因素对于患低血糖症的老年人的临床护理至关重要。</a:t>
            </a:r>
          </a:p>
          <a:p>
            <a:pPr marL="172909" indent="-172909">
              <a:buFont typeface="Arial"/>
              <a:buChar char="•"/>
            </a:pPr>
            <a:r>
              <a:rPr lang="zh-CN" altLang="en-US" b="0" u="none" dirty="0">
                <a:latin typeface="Calibri" panose="020F0502020204030204" pitchFamily="34" charset="0"/>
                <a:ea typeface="SimSun" panose="02010600030101010101" pitchFamily="2" charset="-122"/>
                <a:cs typeface="SimSun"/>
              </a:rPr>
              <a:t>其他风险因素包括身体虚弱、视力差、无法监测血糖或注射药物。</a:t>
            </a:r>
            <a:endParaRPr lang="zh-CN" altLang="en-US" b="0" u="none" dirty="0">
              <a:latin typeface="Calibri" panose="020F0502020204030204" pitchFamily="34" charset="0"/>
              <a:ea typeface="SimSun" panose="02010600030101010101" pitchFamily="2" charset="-122"/>
            </a:endParaRPr>
          </a:p>
          <a:p>
            <a:pPr marL="172909" indent="-172909">
              <a:buFont typeface="Arial"/>
              <a:buChar char="•"/>
            </a:pPr>
            <a:r>
              <a:rPr lang="zh-CN" altLang="en-US" b="0" u="none" dirty="0">
                <a:latin typeface="Calibri" panose="020F0502020204030204" pitchFamily="34" charset="0"/>
                <a:ea typeface="SimSun" panose="02010600030101010101" pitchFamily="2" charset="-122"/>
                <a:cs typeface="SimSun"/>
              </a:rPr>
              <a:t>就低血糖症的预防、检测和治疗对患者以及护理人员进行教育乃是当务之急</a:t>
            </a:r>
          </a:p>
          <a:p>
            <a:pPr marL="172909" indent="-172909">
              <a:buFont typeface="Arial"/>
              <a:buChar char="•"/>
            </a:pPr>
            <a:r>
              <a:rPr lang="zh-CN" altLang="en-US" b="0" u="none" dirty="0">
                <a:latin typeface="Calibri" panose="020F0502020204030204" pitchFamily="34" charset="0"/>
                <a:ea typeface="SimSun" panose="02010600030101010101" pitchFamily="2" charset="-122"/>
                <a:cs typeface="SimSun"/>
              </a:rPr>
              <a:t>一般而言，可能导致糖尿病患者出现低血糖症的风险因素包括：</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使用胰岛素或胰岛素促泌剂</a:t>
            </a:r>
            <a:endParaRPr lang="zh-CN" altLang="en-US" b="0" u="none" dirty="0">
              <a:latin typeface="Calibri" panose="020F0502020204030204" pitchFamily="34" charset="0"/>
              <a:ea typeface="SimSun" panose="02010600030101010101" pitchFamily="2" charset="-122"/>
            </a:endParaRP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糖尿病持续时间</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先前出现过低血糖症</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进餐不规律</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肾功能不全</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前 </a:t>
            </a:r>
            <a:r>
              <a:rPr lang="en-US" altLang="zh-CN" b="0" u="none" dirty="0">
                <a:latin typeface="Calibri" panose="020F0502020204030204" pitchFamily="34" charset="0"/>
                <a:ea typeface="SimSun" panose="02010600030101010101" pitchFamily="2" charset="-122"/>
                <a:cs typeface="SimSun"/>
              </a:rPr>
              <a:t>30 </a:t>
            </a:r>
            <a:r>
              <a:rPr lang="zh-CN" altLang="en-US" b="0" u="none" dirty="0">
                <a:latin typeface="Calibri" panose="020F0502020204030204" pitchFamily="34" charset="0"/>
                <a:ea typeface="SimSun" panose="02010600030101010101" pitchFamily="2" charset="-122"/>
                <a:cs typeface="SimSun"/>
              </a:rPr>
              <a:t>天内刚出院</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高龄</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黑人种族</a:t>
            </a:r>
          </a:p>
          <a:p>
            <a:pPr marL="634000" lvl="1" indent="-172909">
              <a:buFont typeface="Arial"/>
              <a:buChar char="•"/>
            </a:pPr>
            <a:r>
              <a:rPr lang="zh-CN" altLang="en-US" b="0" u="none" dirty="0">
                <a:latin typeface="Calibri" panose="020F0502020204030204" pitchFamily="34" charset="0"/>
                <a:ea typeface="SimSun" panose="02010600030101010101" pitchFamily="2" charset="-122"/>
                <a:cs typeface="SimSun"/>
              </a:rPr>
              <a:t>同时使用五种或更多种药物</a:t>
            </a:r>
          </a:p>
          <a:p>
            <a:pPr marL="634000" lvl="1" indent="-172909">
              <a:buFont typeface="Arial"/>
              <a:buChar char="•"/>
            </a:pPr>
            <a:endParaRPr lang="zh-CN" altLang="en-US" b="0" u="none" dirty="0">
              <a:latin typeface="Calibri" panose="020F0502020204030204" pitchFamily="34" charset="0"/>
              <a:ea typeface="SimSun" panose="02010600030101010101" pitchFamily="2" charset="-122"/>
            </a:endParaRPr>
          </a:p>
          <a:p>
            <a:r>
              <a:rPr lang="zh-CN" altLang="en-US" b="0" u="none" dirty="0">
                <a:latin typeface="Calibri" panose="020F0502020204030204" pitchFamily="34" charset="0"/>
                <a:ea typeface="SimSun" panose="02010600030101010101" pitchFamily="2" charset="-122"/>
                <a:cs typeface="SimSun"/>
              </a:rPr>
              <a:t>参考文献：</a:t>
            </a:r>
          </a:p>
          <a:p>
            <a:pPr marL="230546" indent="-230546">
              <a:buFont typeface="+mj-lt"/>
              <a:buAutoNum type="arabicPeriod"/>
            </a:pPr>
            <a:r>
              <a:rPr lang="en-US" altLang="zh-CN" b="0" u="none" dirty="0" err="1">
                <a:latin typeface="Calibri" panose="020F0502020204030204" pitchFamily="34" charset="0"/>
                <a:ea typeface="SimSun" panose="02010600030101010101" pitchFamily="2" charset="-122"/>
                <a:cs typeface="SimSun"/>
              </a:rPr>
              <a:t>Shorr</a:t>
            </a:r>
            <a:r>
              <a:rPr lang="en-US" altLang="zh-CN" b="0" u="none" dirty="0">
                <a:latin typeface="Calibri" panose="020F0502020204030204" pitchFamily="34" charset="0"/>
                <a:ea typeface="SimSun" panose="02010600030101010101" pitchFamily="2" charset="-122"/>
                <a:cs typeface="SimSun"/>
              </a:rPr>
              <a:t> RI, Ray WA, Daugherty JR, Griffin MR. Incidence and risk factors for serious hypoglycaemia in older persons using insulin or sulfonylureas. </a:t>
            </a:r>
            <a:r>
              <a:rPr lang="en-US" altLang="zh-CN" b="0" i="1" u="none" dirty="0">
                <a:latin typeface="Calibri" panose="020F0502020204030204" pitchFamily="34" charset="0"/>
                <a:ea typeface="SimSun" panose="02010600030101010101" pitchFamily="2" charset="-122"/>
                <a:cs typeface="SimSun"/>
              </a:rPr>
              <a:t>Arch Intern Med. </a:t>
            </a:r>
            <a:r>
              <a:rPr lang="en-US" altLang="zh-CN" b="0" u="none" dirty="0">
                <a:latin typeface="Calibri" panose="020F0502020204030204" pitchFamily="34" charset="0"/>
                <a:ea typeface="SimSun" panose="02010600030101010101" pitchFamily="2" charset="-122"/>
                <a:cs typeface="SimSun"/>
              </a:rPr>
              <a:t>1997;157:1681-1686. </a:t>
            </a:r>
          </a:p>
          <a:p>
            <a:pPr marL="230546" indent="-230546">
              <a:buFont typeface="+mj-lt"/>
              <a:buAutoNum type="arabicPeriod"/>
            </a:pPr>
            <a:r>
              <a:rPr lang="en-US" altLang="zh-CN" b="0" u="none" dirty="0" err="1">
                <a:latin typeface="Calibri" panose="020F0502020204030204" pitchFamily="34" charset="0"/>
                <a:ea typeface="SimSun" panose="02010600030101010101" pitchFamily="2" charset="-122"/>
                <a:cs typeface="SimSun"/>
              </a:rPr>
              <a:t>Zammitt</a:t>
            </a:r>
            <a:r>
              <a:rPr lang="en-US" altLang="zh-CN" b="0" u="none" dirty="0">
                <a:latin typeface="Calibri" panose="020F0502020204030204" pitchFamily="34" charset="0"/>
                <a:ea typeface="SimSun" panose="02010600030101010101" pitchFamily="2" charset="-122"/>
                <a:cs typeface="SimSun"/>
              </a:rPr>
              <a:t> NN, </a:t>
            </a:r>
            <a:r>
              <a:rPr lang="en-US" altLang="zh-CN" b="0" u="none" dirty="0" err="1">
                <a:latin typeface="Calibri" panose="020F0502020204030204" pitchFamily="34" charset="0"/>
                <a:ea typeface="SimSun" panose="02010600030101010101" pitchFamily="2" charset="-122"/>
                <a:cs typeface="SimSun"/>
              </a:rPr>
              <a:t>Frier</a:t>
            </a:r>
            <a:r>
              <a:rPr lang="en-US" altLang="zh-CN" b="0" u="none" dirty="0">
                <a:latin typeface="Calibri" panose="020F0502020204030204" pitchFamily="34" charset="0"/>
                <a:ea typeface="SimSun" panose="02010600030101010101" pitchFamily="2" charset="-122"/>
                <a:cs typeface="SimSun"/>
              </a:rPr>
              <a:t> BM. </a:t>
            </a:r>
            <a:r>
              <a:rPr lang="en-US" altLang="zh-CN" b="0" u="none" dirty="0" err="1">
                <a:latin typeface="Calibri" panose="020F0502020204030204" pitchFamily="34" charset="0"/>
                <a:ea typeface="SimSun" panose="02010600030101010101" pitchFamily="2" charset="-122"/>
                <a:cs typeface="SimSun"/>
              </a:rPr>
              <a:t>Hypoglycaemia</a:t>
            </a:r>
            <a:r>
              <a:rPr lang="en-US" altLang="zh-CN" b="0" u="none" dirty="0">
                <a:latin typeface="Calibri" panose="020F0502020204030204" pitchFamily="34" charset="0"/>
                <a:ea typeface="SimSun" panose="02010600030101010101" pitchFamily="2" charset="-122"/>
                <a:cs typeface="SimSun"/>
              </a:rPr>
              <a:t> in type 2 diabetes: pathophysiology, frequency, and effects of different treatment modalities. </a:t>
            </a:r>
            <a:r>
              <a:rPr lang="en-US" altLang="zh-CN" b="0" i="1" u="none" dirty="0">
                <a:latin typeface="Calibri" panose="020F0502020204030204" pitchFamily="34" charset="0"/>
                <a:ea typeface="SimSun" panose="02010600030101010101" pitchFamily="2" charset="-122"/>
                <a:cs typeface="SimSun"/>
              </a:rPr>
              <a:t>Diabetes Care. </a:t>
            </a:r>
            <a:r>
              <a:rPr lang="en-US" altLang="zh-CN" b="0" u="none" dirty="0">
                <a:latin typeface="Calibri" panose="020F0502020204030204" pitchFamily="34" charset="0"/>
                <a:ea typeface="SimSun" panose="02010600030101010101" pitchFamily="2" charset="-122"/>
                <a:cs typeface="SimSun"/>
              </a:rPr>
              <a:t>2005;28:2948-2961. </a:t>
            </a:r>
          </a:p>
          <a:p>
            <a:pPr marL="172909" indent="-172909">
              <a:buFont typeface="Arial"/>
              <a:buChar char="•"/>
            </a:pPr>
            <a:endParaRPr lang="zh-CN" altLang="en-US" b="0" u="none" dirty="0">
              <a:latin typeface="Calibri" panose="020F0502020204030204" pitchFamily="34" charset="0"/>
              <a:ea typeface="SimSun" panose="02010600030101010101" pitchFamily="2" charset="-122"/>
            </a:endParaRPr>
          </a:p>
          <a:p>
            <a:endParaRPr lang="zh-CN" altLang="en-US" b="0" u="none"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49</a:t>
            </a:fld>
            <a:endParaRPr lang="zh-CN" altLang="en-US" dirty="0">
              <a:solidFill>
                <a:prstClr val="black"/>
              </a:solidFill>
            </a:endParaRPr>
          </a:p>
        </p:txBody>
      </p:sp>
    </p:spTree>
    <p:extLst>
      <p:ext uri="{BB962C8B-B14F-4D97-AF65-F5344CB8AC3E}">
        <p14:creationId xmlns:p14="http://schemas.microsoft.com/office/powerpoint/2010/main" val="1992652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患者常犯的错误之一是认为优化血糖控制不如管控低血糖症重要，但事实并非如此</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优化血糖控制能够带来的最大好处，是降低出现糖尿病相关并发症的可能性</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只有普及相关知识才能纠正这些错误观念。糖尿病患者</a:t>
            </a:r>
            <a:r>
              <a:rPr lang="zh-CN" altLang="en-US" b="0" baseline="0" dirty="0">
                <a:latin typeface="Calibri" panose="020F0502020204030204" pitchFamily="34" charset="0"/>
                <a:ea typeface="SimSun" panose="02010600030101010101" pitchFamily="2" charset="-122"/>
                <a:cs typeface="SimSun"/>
              </a:rPr>
              <a:t>及</a:t>
            </a:r>
            <a:r>
              <a:rPr lang="zh-CN" altLang="en-US" dirty="0">
                <a:latin typeface="Calibri" panose="020F0502020204030204" pitchFamily="34" charset="0"/>
                <a:ea typeface="SimSun" panose="02010600030101010101" pitchFamily="2" charset="-122"/>
                <a:cs typeface="SimSun"/>
              </a:rPr>
              <a:t>其护理人员不仅要了解低血糖症的风险，还要知道如何识别低血糖症发作以及如何在不影响血糖控制的情况下预防和治疗低血糖症</a:t>
            </a:r>
          </a:p>
        </p:txBody>
      </p:sp>
      <p:sp>
        <p:nvSpPr>
          <p:cNvPr id="4" name="Slide Number Placeholder 3"/>
          <p:cNvSpPr>
            <a:spLocks noGrp="1"/>
          </p:cNvSpPr>
          <p:nvPr>
            <p:ph type="sldNum" sz="quarter" idx="10"/>
          </p:nvPr>
        </p:nvSpPr>
        <p:spPr/>
        <p:txBody>
          <a:bodyPr/>
          <a:lstStyle/>
          <a:p>
            <a:fld id="{47FAFCF6-9078-A94D-9817-150AF2050684}" type="slidenum">
              <a:rPr lang="en-US" altLang="zh-CN" smtClean="0"/>
              <a:pPr/>
              <a:t>5</a:t>
            </a:fld>
            <a:endParaRPr lang="zh-CN" altLang="en-US" dirty="0"/>
          </a:p>
        </p:txBody>
      </p:sp>
    </p:spTree>
    <p:extLst>
      <p:ext uri="{BB962C8B-B14F-4D97-AF65-F5344CB8AC3E}">
        <p14:creationId xmlns:p14="http://schemas.microsoft.com/office/powerpoint/2010/main" val="607607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559916"/>
            <a:ext cx="5707662" cy="3667337"/>
          </a:xfrm>
        </p:spPr>
        <p:txBody>
          <a:bodyPr/>
          <a:lstStyle/>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通过调低反调节激活的血糖阈值，睡眠期间神经内分泌防御机制对低血糖症的作用明显减弱。</a:t>
            </a:r>
          </a:p>
          <a:p>
            <a:endParaRPr lang="zh-CN" altLang="en-US" dirty="0">
              <a:latin typeface="Calibri" panose="020F0502020204030204" pitchFamily="34" charset="0"/>
              <a:ea typeface="SimSun" panose="02010600030101010101" pitchFamily="2" charset="-122"/>
            </a:endParaRPr>
          </a:p>
          <a:p>
            <a:r>
              <a:rPr lang="zh-CN" altLang="en-US" b="1" dirty="0">
                <a:latin typeface="Calibri" panose="020F0502020204030204" pitchFamily="34" charset="0"/>
                <a:ea typeface="SimSun" panose="02010600030101010101" pitchFamily="2" charset="-122"/>
                <a:cs typeface="SimSun"/>
              </a:rPr>
              <a:t>参考文献：</a:t>
            </a:r>
          </a:p>
          <a:p>
            <a:r>
              <a:rPr lang="en-US" altLang="zh-CN" dirty="0" err="1">
                <a:latin typeface="Calibri" panose="020F0502020204030204" pitchFamily="34" charset="0"/>
                <a:ea typeface="SimSun" panose="02010600030101010101" pitchFamily="2" charset="-122"/>
                <a:cs typeface="SimSun"/>
              </a:rPr>
              <a:t>Jauch-Chara</a:t>
            </a:r>
            <a:r>
              <a:rPr lang="en-US" altLang="zh-CN" dirty="0">
                <a:latin typeface="Calibri" panose="020F0502020204030204" pitchFamily="34" charset="0"/>
                <a:ea typeface="SimSun" panose="02010600030101010101" pitchFamily="2" charset="-122"/>
                <a:cs typeface="SimSun"/>
              </a:rPr>
              <a:t> K and </a:t>
            </a:r>
            <a:r>
              <a:rPr lang="en-US" altLang="zh-CN" dirty="0" err="1">
                <a:latin typeface="Calibri" panose="020F0502020204030204" pitchFamily="34" charset="0"/>
                <a:ea typeface="SimSun" panose="02010600030101010101" pitchFamily="2" charset="-122"/>
                <a:cs typeface="SimSun"/>
              </a:rPr>
              <a:t>Schultes</a:t>
            </a:r>
            <a:r>
              <a:rPr lang="en-US" altLang="zh-CN" dirty="0">
                <a:latin typeface="Calibri" panose="020F0502020204030204" pitchFamily="34" charset="0"/>
                <a:ea typeface="SimSun" panose="02010600030101010101" pitchFamily="2" charset="-122"/>
                <a:cs typeface="SimSun"/>
              </a:rPr>
              <a:t> B. </a:t>
            </a:r>
            <a:r>
              <a:rPr lang="en-US" altLang="zh-CN" i="1" dirty="0">
                <a:latin typeface="Calibri" panose="020F0502020204030204" pitchFamily="34" charset="0"/>
                <a:ea typeface="SimSun" panose="02010600030101010101" pitchFamily="2" charset="-122"/>
                <a:cs typeface="SimSun"/>
              </a:rPr>
              <a:t>Best Pract Res Clin Endocrinol Metab</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2010;24:801–15.</a:t>
            </a: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50</a:t>
            </a:fld>
            <a:endParaRPr lang="zh-CN" altLang="en-US" dirty="0">
              <a:solidFill>
                <a:prstClr val="black"/>
              </a:solidFill>
            </a:endParaRPr>
          </a:p>
        </p:txBody>
      </p:sp>
    </p:spTree>
    <p:extLst>
      <p:ext uri="{BB962C8B-B14F-4D97-AF65-F5344CB8AC3E}">
        <p14:creationId xmlns:p14="http://schemas.microsoft.com/office/powerpoint/2010/main" val="4467731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很大比例的低血糖症发生在夜间</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经历夜间低血糖症发作的大多数患者报告，其对第二天的身体机能有中度至重度影响</a:t>
            </a:r>
          </a:p>
          <a:p>
            <a:pPr marL="172924" indent="-172924" defTabSz="922264">
              <a:buFont typeface="Arial" panose="020B0604020202020204" pitchFamily="34" charset="0"/>
              <a:buChar char="•"/>
              <a:defRPr/>
            </a:pPr>
            <a:r>
              <a:rPr lang="en-US" altLang="zh-CN" dirty="0">
                <a:latin typeface="Calibri" panose="020F0502020204030204" pitchFamily="34" charset="0"/>
                <a:ea typeface="SimSun" panose="02010600030101010101" pitchFamily="2" charset="-122"/>
                <a:cs typeface="SimSun"/>
              </a:rPr>
              <a:t>Wilson </a:t>
            </a:r>
            <a:r>
              <a:rPr lang="zh-CN" altLang="en-US" dirty="0">
                <a:latin typeface="Calibri" panose="020F0502020204030204" pitchFamily="34" charset="0"/>
                <a:ea typeface="SimSun" panose="02010600030101010101" pitchFamily="2" charset="-122"/>
                <a:cs typeface="SimSun"/>
              </a:rPr>
              <a:t>等人的出版物评估了由 </a:t>
            </a:r>
            <a:r>
              <a:rPr lang="en-US" altLang="zh-CN" dirty="0">
                <a:latin typeface="Calibri" panose="020F0502020204030204" pitchFamily="34" charset="0"/>
                <a:ea typeface="SimSun" panose="02010600030101010101" pitchFamily="2" charset="-122"/>
                <a:cs typeface="SimSun"/>
              </a:rPr>
              <a:t>45 </a:t>
            </a:r>
            <a:r>
              <a:rPr lang="zh-CN" altLang="en-US" dirty="0">
                <a:latin typeface="Calibri" panose="020F0502020204030204" pitchFamily="34" charset="0"/>
                <a:ea typeface="SimSun" panose="02010600030101010101" pitchFamily="2" charset="-122"/>
                <a:cs typeface="SimSun"/>
              </a:rPr>
              <a:t>名受试者提供的 </a:t>
            </a:r>
            <a:r>
              <a:rPr lang="en-US" altLang="zh-CN" dirty="0">
                <a:latin typeface="Calibri" panose="020F0502020204030204" pitchFamily="34" charset="0"/>
                <a:ea typeface="SimSun" panose="02010600030101010101" pitchFamily="2" charset="-122"/>
                <a:cs typeface="SimSun"/>
              </a:rPr>
              <a:t>855 </a:t>
            </a:r>
            <a:r>
              <a:rPr lang="zh-CN" altLang="en-US" dirty="0">
                <a:latin typeface="Calibri" panose="020F0502020204030204" pitchFamily="34" charset="0"/>
                <a:ea typeface="SimSun" panose="02010600030101010101" pitchFamily="2" charset="-122"/>
                <a:cs typeface="SimSun"/>
              </a:rPr>
              <a:t>晚的 </a:t>
            </a:r>
            <a:r>
              <a:rPr lang="en-US" altLang="zh-CN" dirty="0">
                <a:latin typeface="Calibri" panose="020F0502020204030204" pitchFamily="34" charset="0"/>
                <a:ea typeface="SimSun" panose="02010600030101010101" pitchFamily="2" charset="-122"/>
                <a:cs typeface="SimSun"/>
              </a:rPr>
              <a:t>CGM </a:t>
            </a:r>
            <a:r>
              <a:rPr lang="zh-CN" altLang="en-US" dirty="0">
                <a:latin typeface="Calibri" panose="020F0502020204030204" pitchFamily="34" charset="0"/>
                <a:ea typeface="SimSun" panose="02010600030101010101" pitchFamily="2" charset="-122"/>
                <a:cs typeface="SimSun"/>
              </a:rPr>
              <a:t>数据</a:t>
            </a:r>
          </a:p>
          <a:p>
            <a:pPr marL="634056" lvl="1"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他们发现年龄较小、</a:t>
            </a:r>
            <a:r>
              <a:rPr lang="en-US" altLang="zh-CN" dirty="0">
                <a:latin typeface="Calibri" panose="020F0502020204030204" pitchFamily="34" charset="0"/>
                <a:ea typeface="SimSun" panose="02010600030101010101" pitchFamily="2" charset="-122"/>
                <a:cs typeface="SimSun"/>
              </a:rPr>
              <a:t>HbA</a:t>
            </a:r>
            <a:r>
              <a:rPr lang="en-US" altLang="zh-CN" baseline="-25000" dirty="0">
                <a:latin typeface="Calibri" panose="020F0502020204030204" pitchFamily="34" charset="0"/>
                <a:ea typeface="SimSun" panose="02010600030101010101" pitchFamily="2" charset="-122"/>
                <a:cs typeface="SimSun"/>
              </a:rPr>
              <a:t>1c</a:t>
            </a:r>
            <a:r>
              <a:rPr lang="zh-CN" altLang="en-US" dirty="0">
                <a:latin typeface="Calibri" panose="020F0502020204030204" pitchFamily="34" charset="0"/>
                <a:ea typeface="SimSun" panose="02010600030101010101" pitchFamily="2" charset="-122"/>
                <a:cs typeface="SimSun"/>
              </a:rPr>
              <a:t> 水平较低、前一天运动、前一天出现生化性低血糖症都与夜间低血糖症发生率较高有关</a:t>
            </a:r>
          </a:p>
          <a:p>
            <a:pPr marL="172924" indent="-172924" defTabSz="922264">
              <a:buFont typeface="Arial" panose="020B0604020202020204" pitchFamily="34" charset="0"/>
              <a:buChar char="•"/>
              <a:defRPr/>
            </a:pPr>
            <a:r>
              <a:rPr lang="en-US" altLang="zh-CN" dirty="0" err="1">
                <a:latin typeface="Calibri" panose="020F0502020204030204" pitchFamily="34" charset="0"/>
                <a:ea typeface="SimSun" panose="02010600030101010101" pitchFamily="2" charset="-122"/>
                <a:cs typeface="SimSun"/>
              </a:rPr>
              <a:t>Bae</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等人汇总了 </a:t>
            </a:r>
            <a:r>
              <a:rPr lang="en-US" altLang="zh-CN" dirty="0">
                <a:latin typeface="Calibri" panose="020F0502020204030204" pitchFamily="34" charset="0"/>
                <a:ea typeface="SimSun" panose="02010600030101010101" pitchFamily="2" charset="-122"/>
                <a:cs typeface="SimSun"/>
              </a:rPr>
              <a:t>18 </a:t>
            </a:r>
            <a:r>
              <a:rPr lang="zh-CN" altLang="en-US" dirty="0">
                <a:latin typeface="Calibri" panose="020F0502020204030204" pitchFamily="34" charset="0"/>
                <a:ea typeface="SimSun" panose="02010600030101010101" pitchFamily="2" charset="-122"/>
                <a:cs typeface="SimSun"/>
              </a:rPr>
              <a:t>项临床试验的数据，这些试验旨在收集夜间低血糖症数据以确定风险因素</a:t>
            </a:r>
          </a:p>
          <a:p>
            <a:pPr marL="634056" lvl="1" indent="-172924" defTabSz="922264">
              <a:buFont typeface="Arial" panose="020B0604020202020204" pitchFamily="34" charset="0"/>
              <a:buChar char="•"/>
              <a:defRPr/>
            </a:pPr>
            <a:r>
              <a:rPr lang="en-US" altLang="zh-CN" dirty="0">
                <a:latin typeface="Calibri" panose="020F0502020204030204" pitchFamily="34" charset="0"/>
                <a:ea typeface="SimSun" panose="02010600030101010101" pitchFamily="2" charset="-122"/>
                <a:cs typeface="SimSun"/>
              </a:rPr>
              <a:t>HbA</a:t>
            </a:r>
            <a:r>
              <a:rPr lang="en-US" altLang="zh-CN" baseline="-25000" dirty="0">
                <a:latin typeface="Calibri" panose="020F0502020204030204" pitchFamily="34" charset="0"/>
                <a:ea typeface="SimSun" panose="02010600030101010101" pitchFamily="2" charset="-122"/>
                <a:cs typeface="SimSun"/>
              </a:rPr>
              <a:t>1c</a:t>
            </a:r>
            <a:r>
              <a:rPr lang="zh-CN" altLang="en-US" dirty="0">
                <a:latin typeface="Calibri" panose="020F0502020204030204" pitchFamily="34" charset="0"/>
                <a:ea typeface="SimSun" panose="02010600030101010101" pitchFamily="2" charset="-122"/>
                <a:cs typeface="SimSun"/>
              </a:rPr>
              <a:t> 降低、年龄、糖尿病持续时间、</a:t>
            </a:r>
            <a:r>
              <a:rPr lang="en-US" altLang="zh-CN" dirty="0">
                <a:latin typeface="Calibri" panose="020F0502020204030204" pitchFamily="34" charset="0"/>
                <a:ea typeface="SimSun" panose="02010600030101010101" pitchFamily="2" charset="-122"/>
                <a:cs typeface="SimSun"/>
              </a:rPr>
              <a:t>SU</a:t>
            </a:r>
            <a:r>
              <a:rPr lang="zh-CN" altLang="en-US" dirty="0">
                <a:latin typeface="Calibri" panose="020F0502020204030204" pitchFamily="34" charset="0"/>
                <a:ea typeface="SimSun" panose="02010600030101010101" pitchFamily="2" charset="-122"/>
                <a:cs typeface="SimSun"/>
              </a:rPr>
              <a:t>使用、基线时未接受胰岛素治疗、糖尿病肾病、女性、黑人或非裔美国人与夜间低血糖症风险增加呈正相关</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47FAFCF6-9078-A94D-9817-150AF2050684}" type="slidenum">
              <a:rPr lang="en-US" altLang="zh-CN" smtClean="0">
                <a:solidFill>
                  <a:prstClr val="black"/>
                </a:solidFill>
              </a:rPr>
              <a:pPr/>
              <a:t>51</a:t>
            </a:fld>
            <a:endParaRPr lang="zh-CN" altLang="en-US" dirty="0">
              <a:solidFill>
                <a:prstClr val="black"/>
              </a:solidFill>
            </a:endParaRPr>
          </a:p>
        </p:txBody>
      </p:sp>
    </p:spTree>
    <p:extLst>
      <p:ext uri="{BB962C8B-B14F-4D97-AF65-F5344CB8AC3E}">
        <p14:creationId xmlns:p14="http://schemas.microsoft.com/office/powerpoint/2010/main" val="7887490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solidFill>
                  <a:prstClr val="black"/>
                </a:solidFill>
              </a:rPr>
              <a:pPr/>
              <a:t>52</a:t>
            </a:fld>
            <a:endParaRPr lang="zh-CN" altLang="en-US" dirty="0">
              <a:solidFill>
                <a:prstClr val="black"/>
              </a:solidFill>
            </a:endParaRPr>
          </a:p>
        </p:txBody>
      </p:sp>
    </p:spTree>
    <p:extLst>
      <p:ext uri="{BB962C8B-B14F-4D97-AF65-F5344CB8AC3E}">
        <p14:creationId xmlns:p14="http://schemas.microsoft.com/office/powerpoint/2010/main" val="34928961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短期：</a:t>
            </a:r>
            <a:r>
              <a:rPr lang="en-US" altLang="zh-CN" dirty="0">
                <a:latin typeface="Calibri" panose="020F0502020204030204" pitchFamily="34" charset="0"/>
                <a:ea typeface="SimSun" panose="02010600030101010101" pitchFamily="2" charset="-122"/>
                <a:cs typeface="SimSun"/>
              </a:rPr>
              <a:t>1 </a:t>
            </a:r>
            <a:r>
              <a:rPr lang="zh-CN" altLang="en-US" dirty="0">
                <a:latin typeface="Calibri" panose="020F0502020204030204" pitchFamily="34" charset="0"/>
                <a:ea typeface="SimSun" panose="02010600030101010101" pitchFamily="2" charset="-122"/>
                <a:cs typeface="SimSun"/>
              </a:rPr>
              <a:t>型糖尿病患者可能会出现严重的低血糖恐惧 </a:t>
            </a:r>
            <a:r>
              <a:rPr lang="en-US" altLang="zh-CN" dirty="0">
                <a:latin typeface="Calibri" panose="020F0502020204030204" pitchFamily="34" charset="0"/>
                <a:ea typeface="SimSun" panose="02010600030101010101" pitchFamily="2" charset="-122"/>
                <a:cs typeface="SimSun"/>
              </a:rPr>
              <a:t>(</a:t>
            </a:r>
            <a:r>
              <a:rPr lang="en-US" altLang="zh-CN" dirty="0" err="1">
                <a:latin typeface="Calibri" panose="020F0502020204030204" pitchFamily="34" charset="0"/>
                <a:ea typeface="SimSun" panose="02010600030101010101" pitchFamily="2" charset="-122"/>
                <a:cs typeface="SimSun"/>
              </a:rPr>
              <a:t>FoH</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，生活品质、情绪健康、糖尿病管理和血糖控制可能受到负面影响。这可能会导致对糖尿病管理的焦虑增加，造成内疚挫败感、失控感、尴尬、关系压力和回避行为。</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长期：尽管重度低血糖症看起来不太可能对认知功能产生长期影响，但有低血糖症和高血糖症的糖尿病学龄儿童患者都会出现暂时性认知功能障碍。在青少年中，复发性低血糖症病史也可能会影响考驾照和就业。</a:t>
            </a:r>
          </a:p>
          <a:p>
            <a:endParaRPr lang="zh-CN" altLang="en-US" dirty="0">
              <a:latin typeface="Calibri" panose="020F0502020204030204" pitchFamily="34" charset="0"/>
              <a:ea typeface="SimSun" panose="02010600030101010101" pitchFamily="2" charset="-122"/>
            </a:endParaRPr>
          </a:p>
          <a:p>
            <a:r>
              <a:rPr lang="en-US" altLang="zh-CN" dirty="0" err="1">
                <a:latin typeface="Calibri" panose="020F0502020204030204" pitchFamily="34" charset="0"/>
                <a:ea typeface="SimSun" panose="02010600030101010101" pitchFamily="2" charset="-122"/>
                <a:cs typeface="SimSun"/>
              </a:rPr>
              <a:t>Gonder</a:t>
            </a:r>
            <a:r>
              <a:rPr lang="en-US" altLang="zh-CN" dirty="0">
                <a:latin typeface="Calibri" panose="020F0502020204030204" pitchFamily="34" charset="0"/>
                <a:ea typeface="SimSun" panose="02010600030101010101" pitchFamily="2" charset="-122"/>
                <a:cs typeface="SimSun"/>
              </a:rPr>
              <a:t>-Frederick L et al. </a:t>
            </a:r>
            <a:r>
              <a:rPr lang="en-US" altLang="zh-CN" i="1" dirty="0">
                <a:latin typeface="Calibri" panose="020F0502020204030204" pitchFamily="34" charset="0"/>
                <a:ea typeface="SimSun" panose="02010600030101010101" pitchFamily="2" charset="-122"/>
                <a:cs typeface="SimSun"/>
              </a:rPr>
              <a:t>Diabetes Manag (London)</a:t>
            </a:r>
            <a:r>
              <a:rPr lang="zh-CN" altLang="en-US" i="0" dirty="0">
                <a:latin typeface="Calibri" panose="020F0502020204030204" pitchFamily="34" charset="0"/>
                <a:ea typeface="SimSun" panose="02010600030101010101" pitchFamily="2" charset="-122"/>
                <a:cs typeface="SimSun"/>
              </a:rPr>
              <a:t> </a:t>
            </a:r>
            <a:r>
              <a:rPr lang="en-US" altLang="zh-CN" i="0" dirty="0">
                <a:latin typeface="Calibri" panose="020F0502020204030204" pitchFamily="34" charset="0"/>
                <a:ea typeface="SimSun" panose="02010600030101010101" pitchFamily="2" charset="-122"/>
                <a:cs typeface="SimSun"/>
              </a:rPr>
              <a:t>2011;1:627-39</a:t>
            </a:r>
            <a:endParaRPr lang="zh-CN" altLang="en-US" dirty="0">
              <a:latin typeface="Calibri" panose="020F0502020204030204" pitchFamily="34" charset="0"/>
              <a:ea typeface="SimSun" panose="02010600030101010101" pitchFamily="2" charset="-122"/>
            </a:endParaRPr>
          </a:p>
          <a:p>
            <a:r>
              <a:rPr lang="en-US" altLang="zh-CN" dirty="0">
                <a:latin typeface="Calibri" panose="020F0502020204030204" pitchFamily="34" charset="0"/>
                <a:ea typeface="SimSun" panose="02010600030101010101" pitchFamily="2" charset="-122"/>
                <a:cs typeface="SimSun"/>
              </a:rPr>
              <a:t>Abraham MB et al. </a:t>
            </a:r>
            <a:r>
              <a:rPr lang="en-US" altLang="zh-CN" i="1" dirty="0" err="1">
                <a:latin typeface="Calibri" panose="020F0502020204030204" pitchFamily="34" charset="0"/>
                <a:ea typeface="SimSun" panose="02010600030101010101" pitchFamily="2" charset="-122"/>
                <a:cs typeface="SimSun"/>
              </a:rPr>
              <a:t>Pediatr</a:t>
            </a:r>
            <a:r>
              <a:rPr lang="en-US" altLang="zh-CN" i="1" dirty="0">
                <a:latin typeface="Calibri" panose="020F0502020204030204" pitchFamily="34" charset="0"/>
                <a:ea typeface="SimSun" panose="02010600030101010101" pitchFamily="2" charset="-122"/>
                <a:cs typeface="SimSun"/>
              </a:rPr>
              <a:t> Diabetes </a:t>
            </a:r>
            <a:r>
              <a:rPr lang="en-US" altLang="zh-CN" i="0" dirty="0">
                <a:latin typeface="Calibri" panose="020F0502020204030204" pitchFamily="34" charset="0"/>
                <a:ea typeface="SimSun" panose="02010600030101010101" pitchFamily="2" charset="-122"/>
                <a:cs typeface="SimSun"/>
              </a:rPr>
              <a:t>2018;19 (Suppl 27);178-92</a:t>
            </a:r>
          </a:p>
          <a:p>
            <a:r>
              <a:rPr lang="en-US" altLang="zh-CN" i="0" dirty="0">
                <a:latin typeface="Calibri" panose="020F0502020204030204" pitchFamily="34" charset="0"/>
                <a:ea typeface="SimSun" panose="02010600030101010101" pitchFamily="2" charset="-122"/>
                <a:cs typeface="SimSun"/>
              </a:rPr>
              <a:t>Cameron FJ et al. </a:t>
            </a:r>
            <a:r>
              <a:rPr lang="en-US" altLang="zh-CN" i="1" dirty="0" err="1">
                <a:latin typeface="Calibri" panose="020F0502020204030204" pitchFamily="34" charset="0"/>
                <a:ea typeface="SimSun" panose="02010600030101010101" pitchFamily="2" charset="-122"/>
                <a:cs typeface="SimSun"/>
              </a:rPr>
              <a:t>Pediatr</a:t>
            </a:r>
            <a:r>
              <a:rPr lang="en-US" altLang="zh-CN" i="1" dirty="0">
                <a:latin typeface="Calibri" panose="020F0502020204030204" pitchFamily="34" charset="0"/>
                <a:ea typeface="SimSun" panose="02010600030101010101" pitchFamily="2" charset="-122"/>
                <a:cs typeface="SimSun"/>
              </a:rPr>
              <a:t> Diabetes</a:t>
            </a:r>
            <a:r>
              <a:rPr lang="zh-CN" altLang="en-US" i="0" dirty="0">
                <a:latin typeface="Calibri" panose="020F0502020204030204" pitchFamily="34" charset="0"/>
                <a:ea typeface="SimSun" panose="02010600030101010101" pitchFamily="2" charset="-122"/>
                <a:cs typeface="SimSun"/>
              </a:rPr>
              <a:t> </a:t>
            </a:r>
            <a:r>
              <a:rPr lang="en-US" altLang="zh-CN" i="0" dirty="0">
                <a:latin typeface="Calibri" panose="020F0502020204030204" pitchFamily="34" charset="0"/>
                <a:ea typeface="SimSun" panose="02010600030101010101" pitchFamily="2" charset="-122"/>
                <a:cs typeface="SimSun"/>
              </a:rPr>
              <a:t>2018;19 (Suppl 27):250-61</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53</a:t>
            </a:fld>
            <a:endParaRPr lang="zh-CN" altLang="en-US" dirty="0"/>
          </a:p>
        </p:txBody>
      </p:sp>
    </p:spTree>
    <p:extLst>
      <p:ext uri="{BB962C8B-B14F-4D97-AF65-F5344CB8AC3E}">
        <p14:creationId xmlns:p14="http://schemas.microsoft.com/office/powerpoint/2010/main" val="28869910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糖尿病教育对预防低血糖症至关重要</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应向患者及其家属提供关于低血糖症风险因素的教育，以提醒他们需要加强血糖监测的时间和情况，以及何时需要改变治疗方案</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如频繁出现不明原因的低血糖症，应考虑对被忽略的乳糜泻和阿狄森氏病进行评估</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尽管目前掌握的儿童相关证据较为有限，但对于极度恐惧低血糖症的患者和家庭，可考虑通过教育和</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或行为策略进行干预 </a:t>
            </a:r>
          </a:p>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CGM </a:t>
            </a:r>
            <a:r>
              <a:rPr lang="zh-CN" altLang="en-US" dirty="0">
                <a:latin typeface="Calibri" panose="020F0502020204030204" pitchFamily="34" charset="0"/>
                <a:ea typeface="SimSun" panose="02010600030101010101" pitchFamily="2" charset="-122"/>
                <a:cs typeface="SimSun"/>
              </a:rPr>
              <a:t>和自动胰岛素混悬液（在低位混悬，低位前混悬）等目前可用的技术能够减少低血糖症的持续时间</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与传统的泵疗法相比，较新的技术（人工胰腺系统）可改善门诊患者的血糖控制并减少低血糖症</a:t>
            </a: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54</a:t>
            </a:fld>
            <a:endParaRPr lang="zh-CN" altLang="en-US" dirty="0"/>
          </a:p>
        </p:txBody>
      </p:sp>
    </p:spTree>
    <p:extLst>
      <p:ext uri="{BB962C8B-B14F-4D97-AF65-F5344CB8AC3E}">
        <p14:creationId xmlns:p14="http://schemas.microsoft.com/office/powerpoint/2010/main" val="17704262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低血糖症的主要风险因素是使用的胰岛素和食用的食物配合不当</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血糖对运动的反应受许多因素的影响，包括运动的时长</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强度</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类型、一天中运动的具体时间、血浆血糖和胰岛素水平，以及补充和储存的碳水化合物的可利用性</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睡眠期间对低血糖症的反调节反应会减弱</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如果碳水化合物摄入不足，酒精会抑制糖异生，进一步加剧低血糖症</a:t>
            </a:r>
          </a:p>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IAH </a:t>
            </a:r>
            <a:r>
              <a:rPr lang="zh-CN" altLang="en-US" dirty="0">
                <a:latin typeface="Calibri" panose="020F0502020204030204" pitchFamily="34" charset="0"/>
                <a:ea typeface="SimSun" panose="02010600030101010101" pitchFamily="2" charset="-122"/>
                <a:cs typeface="SimSun"/>
              </a:rPr>
              <a:t>与血糖阈值下降以释放反调节激素和产生症状有关</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当低血糖症复发时，排除 </a:t>
            </a:r>
            <a:r>
              <a:rPr lang="en-US" altLang="zh-CN" dirty="0">
                <a:latin typeface="Calibri" panose="020F0502020204030204" pitchFamily="34" charset="0"/>
                <a:ea typeface="SimSun" panose="02010600030101010101" pitchFamily="2" charset="-122"/>
                <a:cs typeface="SimSun"/>
              </a:rPr>
              <a:t>IAH </a:t>
            </a:r>
            <a:r>
              <a:rPr lang="zh-CN" altLang="en-US" dirty="0">
                <a:latin typeface="Calibri" panose="020F0502020204030204" pitchFamily="34" charset="0"/>
                <a:ea typeface="SimSun" panose="02010600030101010101" pitchFamily="2" charset="-122"/>
                <a:cs typeface="SimSun"/>
              </a:rPr>
              <a:t>和共存的自身免疫性疾病（如亚临床甲状腺功能减退症、乳糜泻和阿狄森氏病）极为重要。</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55</a:t>
            </a:fld>
            <a:endParaRPr lang="zh-CN" altLang="en-US" dirty="0"/>
          </a:p>
        </p:txBody>
      </p:sp>
    </p:spTree>
    <p:extLst>
      <p:ext uri="{BB962C8B-B14F-4D97-AF65-F5344CB8AC3E}">
        <p14:creationId xmlns:p14="http://schemas.microsoft.com/office/powerpoint/2010/main" val="31914763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56</a:t>
            </a:fld>
            <a:endParaRPr lang="zh-CN" altLang="en-US" dirty="0">
              <a:solidFill>
                <a:prstClr val="black"/>
              </a:solidFill>
            </a:endParaRPr>
          </a:p>
        </p:txBody>
      </p:sp>
    </p:spTree>
    <p:extLst>
      <p:ext uri="{BB962C8B-B14F-4D97-AF65-F5344CB8AC3E}">
        <p14:creationId xmlns:p14="http://schemas.microsoft.com/office/powerpoint/2010/main" val="8079864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正确的治疗是运用 </a:t>
            </a:r>
            <a:r>
              <a:rPr lang="en-US" altLang="zh-CN" dirty="0">
                <a:latin typeface="Calibri" panose="020F0502020204030204" pitchFamily="34" charset="0"/>
                <a:ea typeface="SimSun" panose="02010600030101010101" pitchFamily="2" charset="-122"/>
                <a:cs typeface="SimSun"/>
              </a:rPr>
              <a:t>15 </a:t>
            </a:r>
            <a:r>
              <a:rPr lang="zh-CN" altLang="en-US" dirty="0">
                <a:latin typeface="Calibri" panose="020F0502020204030204" pitchFamily="34" charset="0"/>
                <a:ea typeface="SimSun" panose="02010600030101010101" pitchFamily="2" charset="-122"/>
                <a:cs typeface="SimSun"/>
              </a:rPr>
              <a:t>规则，即进食 </a:t>
            </a:r>
            <a:r>
              <a:rPr lang="en-US" altLang="zh-CN" dirty="0">
                <a:latin typeface="Calibri" panose="020F0502020204030204" pitchFamily="34" charset="0"/>
                <a:ea typeface="SimSun" panose="02010600030101010101" pitchFamily="2" charset="-122"/>
                <a:cs typeface="SimSun"/>
              </a:rPr>
              <a:t>15 g </a:t>
            </a:r>
            <a:r>
              <a:rPr lang="zh-CN" altLang="en-US" dirty="0">
                <a:latin typeface="Calibri" panose="020F0502020204030204" pitchFamily="34" charset="0"/>
                <a:ea typeface="SimSun" panose="02010600030101010101" pitchFamily="2" charset="-122"/>
                <a:cs typeface="SimSun"/>
              </a:rPr>
              <a:t>简单的碳水化合物，等待 </a:t>
            </a:r>
            <a:r>
              <a:rPr lang="en-US" altLang="zh-CN" dirty="0">
                <a:latin typeface="Calibri" panose="020F0502020204030204" pitchFamily="34" charset="0"/>
                <a:ea typeface="SimSun" panose="02010600030101010101" pitchFamily="2" charset="-122"/>
                <a:cs typeface="SimSun"/>
              </a:rPr>
              <a:t>15 </a:t>
            </a:r>
            <a:r>
              <a:rPr lang="zh-CN" altLang="en-US" dirty="0">
                <a:latin typeface="Calibri" panose="020F0502020204030204" pitchFamily="34" charset="0"/>
                <a:ea typeface="SimSun" panose="02010600030101010101" pitchFamily="2" charset="-122"/>
                <a:cs typeface="SimSun"/>
              </a:rPr>
              <a:t>分钟后重新检查，如果仍低于 </a:t>
            </a:r>
            <a:r>
              <a:rPr lang="en-US" altLang="zh-CN" dirty="0">
                <a:latin typeface="Calibri" panose="020F0502020204030204" pitchFamily="34" charset="0"/>
                <a:ea typeface="SimSun" panose="02010600030101010101" pitchFamily="2" charset="-122"/>
                <a:cs typeface="SimSun"/>
              </a:rPr>
              <a:t>70</a:t>
            </a:r>
            <a:r>
              <a:rPr lang="zh-CN" altLang="en-US" dirty="0">
                <a:latin typeface="Calibri" panose="020F0502020204030204" pitchFamily="34" charset="0"/>
                <a:ea typeface="SimSun" panose="02010600030101010101" pitchFamily="2" charset="-122"/>
                <a:cs typeface="SimSun"/>
              </a:rPr>
              <a:t>，则再进食 </a:t>
            </a:r>
            <a:r>
              <a:rPr lang="en-US" altLang="zh-CN" dirty="0">
                <a:latin typeface="Calibri" panose="020F0502020204030204" pitchFamily="34" charset="0"/>
                <a:ea typeface="SimSun" panose="02010600030101010101" pitchFamily="2" charset="-122"/>
                <a:cs typeface="SimSun"/>
              </a:rPr>
              <a:t>15 </a:t>
            </a:r>
            <a:r>
              <a:rPr lang="zh-CN" altLang="en-US" dirty="0">
                <a:latin typeface="Calibri" panose="020F0502020204030204" pitchFamily="34" charset="0"/>
                <a:ea typeface="SimSun" panose="02010600030101010101" pitchFamily="2" charset="-122"/>
                <a:cs typeface="SimSun"/>
              </a:rPr>
              <a:t>克碳水化合物。</a:t>
            </a:r>
          </a:p>
          <a:p>
            <a:r>
              <a:rPr lang="zh-CN" altLang="en-US" dirty="0">
                <a:latin typeface="Calibri" panose="020F0502020204030204" pitchFamily="34" charset="0"/>
                <a:ea typeface="SimSun" panose="02010600030101010101" pitchFamily="2" charset="-122"/>
                <a:cs typeface="SimSun"/>
              </a:rPr>
              <a:t>应提醒患者和家人不要进食高脂甜食，如巧克力、花生酱或 </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特定国家</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地区</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的其他“好吃的”。</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57</a:t>
            </a:fld>
            <a:endParaRPr lang="zh-CN" altLang="en-US" dirty="0"/>
          </a:p>
        </p:txBody>
      </p:sp>
    </p:spTree>
    <p:extLst>
      <p:ext uri="{BB962C8B-B14F-4D97-AF65-F5344CB8AC3E}">
        <p14:creationId xmlns:p14="http://schemas.microsoft.com/office/powerpoint/2010/main" val="14838130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15 g </a:t>
            </a:r>
            <a:r>
              <a:rPr lang="zh-CN" altLang="en-US" dirty="0">
                <a:latin typeface="Calibri" panose="020F0502020204030204" pitchFamily="34" charset="0"/>
                <a:ea typeface="SimSun" panose="02010600030101010101" pitchFamily="2" charset="-122"/>
                <a:cs typeface="SimSun"/>
              </a:rPr>
              <a:t>慢效碳水化合物可能是含有碳水化合物、蛋白质、脂肪的“零食”。</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也可以是高纤维食物。在美国，建议进食含有蛋白质和脂肪的零食，如坚果、面包夹肉、花生酱、奶酪、薄脆饼干或者水果配花生酱</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如果用餐时间超过 </a:t>
            </a:r>
            <a:r>
              <a:rPr lang="en-US" altLang="zh-CN" dirty="0">
                <a:latin typeface="Calibri" panose="020F0502020204030204" pitchFamily="34" charset="0"/>
                <a:ea typeface="SimSun" panose="02010600030101010101" pitchFamily="2" charset="-122"/>
                <a:cs typeface="SimSun"/>
              </a:rPr>
              <a:t>30 </a:t>
            </a:r>
            <a:r>
              <a:rPr lang="zh-CN" altLang="en-US" dirty="0">
                <a:latin typeface="Calibri" panose="020F0502020204030204" pitchFamily="34" charset="0"/>
                <a:ea typeface="SimSun" panose="02010600030101010101" pitchFamily="2" charset="-122"/>
                <a:cs typeface="SimSun"/>
              </a:rPr>
              <a:t>分钟，</a:t>
            </a:r>
            <a:r>
              <a:rPr lang="zh-CN" altLang="en-US" b="1" dirty="0">
                <a:latin typeface="Calibri" panose="020F0502020204030204" pitchFamily="34" charset="0"/>
                <a:ea typeface="SimSun" panose="02010600030101010101" pitchFamily="2" charset="-122"/>
                <a:cs typeface="SimSun"/>
              </a:rPr>
              <a:t>则</a:t>
            </a:r>
            <a:r>
              <a:rPr lang="zh-CN" altLang="en-US" dirty="0">
                <a:latin typeface="Calibri" panose="020F0502020204030204" pitchFamily="34" charset="0"/>
                <a:ea typeface="SimSun" panose="02010600030101010101" pitchFamily="2" charset="-122"/>
                <a:cs typeface="SimSun"/>
              </a:rPr>
              <a:t>可能需要添加含有复合碳水化合物、蛋白质和</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或脂肪的其他零食，以防后面出现低血糖症</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58</a:t>
            </a:fld>
            <a:endParaRPr lang="zh-CN" altLang="en-US" dirty="0"/>
          </a:p>
        </p:txBody>
      </p:sp>
    </p:spTree>
    <p:extLst>
      <p:ext uri="{BB962C8B-B14F-4D97-AF65-F5344CB8AC3E}">
        <p14:creationId xmlns:p14="http://schemas.microsoft.com/office/powerpoint/2010/main" val="6054637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要协助患者确定低血糖症的原因，可能需要就餐前发生低血糖症时该怎么办展开讨论。</a:t>
            </a:r>
          </a:p>
          <a:p>
            <a:r>
              <a:rPr lang="zh-CN" altLang="en-US" dirty="0">
                <a:latin typeface="Calibri" panose="020F0502020204030204" pitchFamily="34" charset="0"/>
                <a:ea typeface="SimSun" panose="02010600030101010101" pitchFamily="2" charset="-122"/>
                <a:cs typeface="SimSun"/>
              </a:rPr>
              <a:t>一般的建议是，患者应该先治疗低血糖症，并在治愈低血糖后给予常用剂量的胰岛素。如果存在需要较低剂量的情况，例如在事发之前有过剧烈运动、已知饮过酒、减少了计划的膳食卡路里</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碳水化合物，或者停用了类固醇，则需要减少胰岛素剂量。由于低血糖症造成的延迟注射可能导致餐后高血糖症。</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59</a:t>
            </a:fld>
            <a:endParaRPr lang="zh-CN" altLang="en-US" dirty="0"/>
          </a:p>
        </p:txBody>
      </p:sp>
    </p:spTree>
    <p:extLst>
      <p:ext uri="{BB962C8B-B14F-4D97-AF65-F5344CB8AC3E}">
        <p14:creationId xmlns:p14="http://schemas.microsoft.com/office/powerpoint/2010/main" val="2015834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u="sng" dirty="0">
                <a:latin typeface="Calibri" panose="020F0502020204030204" pitchFamily="34" charset="0"/>
                <a:ea typeface="SimSun" panose="02010600030101010101" pitchFamily="2" charset="-122"/>
                <a:cs typeface="SimSun"/>
              </a:rPr>
              <a:t>低血糖症的后果</a:t>
            </a:r>
          </a:p>
          <a:p>
            <a:endParaRPr lang="zh-CN" altLang="en-US" dirty="0">
              <a:latin typeface="Calibri" panose="020F0502020204030204" pitchFamily="34" charset="0"/>
              <a:ea typeface="SimSun" panose="02010600030101010101" pitchFamily="2" charset="-122"/>
            </a:endParaRPr>
          </a:p>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医源性低血糖症不仅会影响血糖控制，还会给糖尿病患者带来很多短期和长期的后果。</a:t>
            </a:r>
          </a:p>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这些后果包括 </a:t>
            </a: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认知功能障碍</a:t>
            </a: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癫痫和昏迷</a:t>
            </a: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意外事故、</a:t>
            </a:r>
            <a:r>
              <a:rPr lang="zh-CN" altLang="en-US" b="0" dirty="0">
                <a:solidFill>
                  <a:srgbClr val="FF0000"/>
                </a:solidFill>
                <a:latin typeface="Calibri" panose="020F0502020204030204" pitchFamily="34" charset="0"/>
                <a:ea typeface="SimSun" panose="02010600030101010101" pitchFamily="2" charset="-122"/>
                <a:cs typeface="SimSun"/>
              </a:rPr>
              <a:t>可能会</a:t>
            </a:r>
            <a:r>
              <a:rPr lang="zh-CN" altLang="en-US" b="0" dirty="0">
                <a:latin typeface="Calibri" panose="020F0502020204030204" pitchFamily="34" charset="0"/>
                <a:ea typeface="SimSun" panose="02010600030101010101" pitchFamily="2" charset="-122"/>
                <a:cs typeface="SimSun"/>
              </a:rPr>
              <a:t>失去就业机会</a:t>
            </a:r>
            <a:r>
              <a:rPr lang="zh-CN" altLang="en-US" b="1"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老年患者的摔倒 </a:t>
            </a:r>
            <a:endParaRPr lang="zh-CN" altLang="en-US" b="1" dirty="0">
              <a:latin typeface="Calibri" panose="020F0502020204030204" pitchFamily="34" charset="0"/>
              <a:ea typeface="SimSun" panose="02010600030101010101" pitchFamily="2" charset="-122"/>
            </a:endParaRP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恐惧低血糖症发作和低血糖症发作感知受损</a:t>
            </a: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生活品质下降，包括住院次数增多、出现夜间低血糖症</a:t>
            </a: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心血管疾病的发病率和死亡率增加的风险</a:t>
            </a:r>
          </a:p>
          <a:p>
            <a:pPr marL="405057" lvl="1"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血糖控制方法欠佳，导致无法达成血糖目标，且出现并发症的风险升高</a:t>
            </a:r>
          </a:p>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我们将就部分后果展开讨论。</a:t>
            </a:r>
          </a:p>
          <a:p>
            <a:endParaRPr lang="zh-CN" altLang="en-US" dirty="0">
              <a:latin typeface="Calibri" panose="020F0502020204030204" pitchFamily="34" charset="0"/>
              <a:ea typeface="SimSun" panose="02010600030101010101" pitchFamily="2" charset="-122"/>
            </a:endParaRPr>
          </a:p>
          <a:p>
            <a:r>
              <a:rPr lang="zh-CN" altLang="en-US" b="1" dirty="0">
                <a:latin typeface="Calibri" panose="020F0502020204030204" pitchFamily="34" charset="0"/>
                <a:ea typeface="SimSun" panose="02010600030101010101" pitchFamily="2" charset="-122"/>
                <a:cs typeface="SimSun"/>
              </a:rPr>
              <a:t>参考文献</a:t>
            </a:r>
            <a:r>
              <a:rPr lang="zh-CN" altLang="en-US" dirty="0">
                <a:latin typeface="Calibri" panose="020F0502020204030204" pitchFamily="34" charset="0"/>
                <a:ea typeface="SimSun" panose="02010600030101010101" pitchFamily="2" charset="-122"/>
                <a:cs typeface="SimSun"/>
              </a:rPr>
              <a:t>：</a:t>
            </a:r>
          </a:p>
          <a:p>
            <a:r>
              <a:rPr lang="en-US" altLang="zh-CN" dirty="0" err="1">
                <a:latin typeface="Calibri" panose="020F0502020204030204" pitchFamily="34" charset="0"/>
                <a:ea typeface="SimSun" panose="02010600030101010101" pitchFamily="2" charset="-122"/>
                <a:cs typeface="SimSun"/>
              </a:rPr>
              <a:t>Cryer</a:t>
            </a:r>
            <a:r>
              <a:rPr lang="en-US" altLang="zh-CN" dirty="0">
                <a:latin typeface="Calibri" panose="020F0502020204030204" pitchFamily="34" charset="0"/>
                <a:ea typeface="SimSun" panose="02010600030101010101" pitchFamily="2" charset="-122"/>
                <a:cs typeface="SimSun"/>
              </a:rPr>
              <a:t> PE. </a:t>
            </a:r>
            <a:r>
              <a:rPr lang="en-US" altLang="zh-CN" dirty="0" err="1">
                <a:latin typeface="Calibri" panose="020F0502020204030204" pitchFamily="34" charset="0"/>
                <a:ea typeface="SimSun" panose="02010600030101010101" pitchFamily="2" charset="-122"/>
                <a:cs typeface="SimSun"/>
              </a:rPr>
              <a:t>Hypoglycaemia</a:t>
            </a:r>
            <a:r>
              <a:rPr lang="en-US" altLang="zh-CN" dirty="0">
                <a:latin typeface="Calibri" panose="020F0502020204030204" pitchFamily="34" charset="0"/>
                <a:ea typeface="SimSun" panose="02010600030101010101" pitchFamily="2" charset="-122"/>
                <a:cs typeface="SimSun"/>
              </a:rPr>
              <a:t>: the limiting factor in the </a:t>
            </a:r>
            <a:r>
              <a:rPr lang="en-US" altLang="zh-CN" dirty="0" err="1">
                <a:latin typeface="Calibri" panose="020F0502020204030204" pitchFamily="34" charset="0"/>
                <a:ea typeface="SimSun" panose="02010600030101010101" pitchFamily="2" charset="-122"/>
                <a:cs typeface="SimSun"/>
              </a:rPr>
              <a:t>glycaemic</a:t>
            </a:r>
            <a:r>
              <a:rPr lang="en-US" altLang="zh-CN" dirty="0">
                <a:latin typeface="Calibri" panose="020F0502020204030204" pitchFamily="34" charset="0"/>
                <a:ea typeface="SimSun" panose="02010600030101010101" pitchFamily="2" charset="-122"/>
                <a:cs typeface="SimSun"/>
              </a:rPr>
              <a:t> management of Type I and Type II diabetes. </a:t>
            </a:r>
            <a:r>
              <a:rPr lang="en-US" altLang="zh-CN" i="1" dirty="0" err="1">
                <a:latin typeface="Calibri" panose="020F0502020204030204" pitchFamily="34" charset="0"/>
                <a:ea typeface="SimSun" panose="02010600030101010101" pitchFamily="2" charset="-122"/>
                <a:cs typeface="SimSun"/>
              </a:rPr>
              <a:t>Diabetologia</a:t>
            </a:r>
            <a:r>
              <a:rPr lang="en-US" altLang="zh-CN" i="1"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2002;45:937-948.</a:t>
            </a:r>
          </a:p>
        </p:txBody>
      </p:sp>
      <p:sp>
        <p:nvSpPr>
          <p:cNvPr id="41988"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1pPr>
            <a:lvl2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2pPr>
            <a:lvl3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3pPr>
            <a:lvl4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4pPr>
            <a:lvl5pPr eaLnBrk="0" hangingPunc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5pPr>
            <a:lvl6pPr marL="2536000"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6pPr>
            <a:lvl7pPr marL="2997090"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7pPr>
            <a:lvl8pPr marL="3458182"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8pPr>
            <a:lvl9pPr marL="3919272" indent="-230546" defTabSz="453086" eaLnBrk="0" fontAlgn="base" hangingPunct="0">
              <a:spcBef>
                <a:spcPct val="0"/>
              </a:spcBef>
              <a:spcAft>
                <a:spcPct val="0"/>
              </a:spcAft>
              <a:buClr>
                <a:srgbClr val="000000"/>
              </a:buClr>
              <a:buSzPct val="100000"/>
              <a:buFont typeface="Times New Roman" pitchFamily="18" charset="0"/>
              <a:tabLst>
                <a:tab pos="730061" algn="l"/>
                <a:tab pos="1460121" algn="l"/>
                <a:tab pos="2190181" algn="l"/>
                <a:tab pos="2920242" algn="l"/>
              </a:tabLst>
              <a:defRPr sz="2400">
                <a:solidFill>
                  <a:schemeClr val="bg1"/>
                </a:solidFill>
                <a:latin typeface="Times New Roman" pitchFamily="18" charset="0"/>
                <a:ea typeface="ヒラギノ角ゴ Pro W3" charset="0"/>
                <a:cs typeface="ヒラギノ角ゴ Pro W3" charset="0"/>
              </a:defRPr>
            </a:lvl9pPr>
          </a:lstStyle>
          <a:p>
            <a:fld id="{AB1CC782-805B-46BE-8F9B-03D42730A8FB}" type="slidenum">
              <a:rPr lang="en-US" altLang="zh-CN" sz="1200" smtClean="0">
                <a:solidFill>
                  <a:prstClr val="black"/>
                </a:solidFill>
                <a:latin typeface="Helvetica" charset="0"/>
                <a:ea typeface="Helvetica" charset="0"/>
                <a:cs typeface="Helvetica" charset="0"/>
              </a:rPr>
              <a:pPr/>
              <a:t>6</a:t>
            </a:fld>
            <a:endParaRPr lang="zh-CN" altLang="en-US" sz="1200" dirty="0">
              <a:solidFill>
                <a:prstClr val="black"/>
              </a:solidFill>
              <a:latin typeface="SimSun"/>
              <a:ea typeface="SimSun"/>
              <a:cs typeface="SimSun"/>
            </a:endParaRPr>
          </a:p>
        </p:txBody>
      </p:sp>
    </p:spTree>
    <p:extLst>
      <p:ext uri="{BB962C8B-B14F-4D97-AF65-F5344CB8AC3E}">
        <p14:creationId xmlns:p14="http://schemas.microsoft.com/office/powerpoint/2010/main" val="689636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4F629A-EA1C-443A-9752-1441F7277F7F}" type="slidenum">
              <a:rPr lang="en-US" altLang="zh-CN" smtClean="0"/>
              <a:t>60</a:t>
            </a:fld>
            <a:endParaRPr lang="zh-CN" altLang="en-US" dirty="0"/>
          </a:p>
        </p:txBody>
      </p:sp>
    </p:spTree>
    <p:extLst>
      <p:ext uri="{BB962C8B-B14F-4D97-AF65-F5344CB8AC3E}">
        <p14:creationId xmlns:p14="http://schemas.microsoft.com/office/powerpoint/2010/main" val="12030628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zh-CN" altLang="en-US" b="1" dirty="0">
                <a:latin typeface="Calibri" panose="020F0502020204030204" pitchFamily="34" charset="0"/>
                <a:ea typeface="SimSun" panose="02010600030101010101" pitchFamily="2" charset="-122"/>
                <a:cs typeface="SimSun"/>
              </a:rPr>
              <a:t>如何给药</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胰高血糖素目前与注射器和小瓶一起提供，需要先混合好，再装入给药器</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胰高血糖素混合好后，从小瓶中抽出，然后通过皮下组织或肌肉注入人体</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这可能需要几分钟才能完成，具体取决于给药方法</a:t>
            </a:r>
          </a:p>
          <a:p>
            <a:pPr marL="634056" lvl="1"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肌肉最快，但仍需要 </a:t>
            </a:r>
            <a:r>
              <a:rPr lang="en-US" altLang="zh-CN" dirty="0">
                <a:latin typeface="Calibri" panose="020F0502020204030204" pitchFamily="34" charset="0"/>
                <a:ea typeface="SimSun" panose="02010600030101010101" pitchFamily="2" charset="-122"/>
                <a:cs typeface="SimSun"/>
              </a:rPr>
              <a:t>15 </a:t>
            </a:r>
            <a:r>
              <a:rPr lang="zh-CN" altLang="en-US" dirty="0">
                <a:latin typeface="Calibri" panose="020F0502020204030204" pitchFamily="34" charset="0"/>
                <a:ea typeface="SimSun" panose="02010600030101010101" pitchFamily="2" charset="-122"/>
                <a:cs typeface="SimSun"/>
              </a:rPr>
              <a:t>至 </a:t>
            </a:r>
            <a:r>
              <a:rPr lang="en-US" altLang="zh-CN" dirty="0">
                <a:latin typeface="Calibri" panose="020F0502020204030204" pitchFamily="34" charset="0"/>
                <a:ea typeface="SimSun" panose="02010600030101010101" pitchFamily="2" charset="-122"/>
                <a:cs typeface="SimSun"/>
              </a:rPr>
              <a:t>20 </a:t>
            </a:r>
            <a:r>
              <a:rPr lang="zh-CN" altLang="en-US" dirty="0">
                <a:latin typeface="Calibri" panose="020F0502020204030204" pitchFamily="34" charset="0"/>
                <a:ea typeface="SimSun" panose="02010600030101010101" pitchFamily="2" charset="-122"/>
                <a:cs typeface="SimSun"/>
              </a:rPr>
              <a:t>分钟才能起效。</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在发生重度低血糖症期间，不建议在患者口腔中放置任何物品，尤其是当患者无法吞咽时。</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对于 </a:t>
            </a:r>
            <a:r>
              <a:rPr lang="en-US" altLang="zh-CN" dirty="0">
                <a:latin typeface="Calibri" panose="020F0502020204030204" pitchFamily="34" charset="0"/>
                <a:ea typeface="SimSun" panose="02010600030101010101" pitchFamily="2" charset="-122"/>
                <a:cs typeface="SimSun"/>
              </a:rPr>
              <a:t>5 </a:t>
            </a:r>
            <a:r>
              <a:rPr lang="zh-CN" altLang="en-US" dirty="0">
                <a:latin typeface="Calibri" panose="020F0502020204030204" pitchFamily="34" charset="0"/>
                <a:ea typeface="SimSun" panose="02010600030101010101" pitchFamily="2" charset="-122"/>
                <a:cs typeface="SimSun"/>
              </a:rPr>
              <a:t>岁或更小的患者，建议使用一半剂量</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如果储存在冰箱中，则混合后的胰高血糖素仅能在 </a:t>
            </a:r>
            <a:r>
              <a:rPr lang="en-US" altLang="zh-CN" dirty="0">
                <a:latin typeface="Calibri" panose="020F0502020204030204" pitchFamily="34" charset="0"/>
                <a:ea typeface="SimSun" panose="02010600030101010101" pitchFamily="2" charset="-122"/>
                <a:cs typeface="SimSun"/>
              </a:rPr>
              <a:t>24 </a:t>
            </a:r>
            <a:r>
              <a:rPr lang="zh-CN" altLang="en-US" dirty="0">
                <a:latin typeface="Calibri" panose="020F0502020204030204" pitchFamily="34" charset="0"/>
                <a:ea typeface="SimSun" panose="02010600030101010101" pitchFamily="2" charset="-122"/>
                <a:cs typeface="SimSun"/>
              </a:rPr>
              <a:t>小时内保持稳定</a:t>
            </a:r>
          </a:p>
          <a:p>
            <a:pPr marL="172924" indent="-172924">
              <a:lnSpc>
                <a:spcPct val="90000"/>
              </a:lnSpc>
              <a:buFont typeface="Arial" panose="020B0604020202020204" pitchFamily="34" charset="0"/>
              <a:buChar char="•"/>
            </a:pPr>
            <a:endParaRPr lang="zh-CN" altLang="en-US" baseline="0" dirty="0">
              <a:latin typeface="Calibri" panose="020F0502020204030204" pitchFamily="34" charset="0"/>
              <a:ea typeface="SimSun" panose="02010600030101010101" pitchFamily="2" charset="-122"/>
            </a:endParaRPr>
          </a:p>
          <a:p>
            <a:pPr>
              <a:lnSpc>
                <a:spcPct val="90000"/>
              </a:lnSpc>
            </a:pPr>
            <a:r>
              <a:rPr lang="zh-CN" altLang="en-US" b="1" baseline="0" dirty="0">
                <a:latin typeface="Calibri" panose="020F0502020204030204" pitchFamily="34" charset="0"/>
                <a:ea typeface="SimSun" panose="02010600030101010101" pitchFamily="2" charset="-122"/>
                <a:cs typeface="SimSun"/>
              </a:rPr>
              <a:t>根本原因</a:t>
            </a:r>
          </a:p>
          <a:p>
            <a:pPr marL="172924" indent="-172924" defTabSz="922264">
              <a:lnSpc>
                <a:spcPct val="90000"/>
              </a:lnSpc>
              <a:buFont typeface="Arial" panose="020B0604020202020204" pitchFamily="34" charset="0"/>
              <a:buChar char="•"/>
              <a:defRPr/>
            </a:pPr>
            <a:r>
              <a:rPr lang="en-US" altLang="zh-CN" dirty="0" err="1">
                <a:latin typeface="Calibri" panose="020F0502020204030204" pitchFamily="34" charset="0"/>
                <a:ea typeface="SimSun" panose="02010600030101010101" pitchFamily="2" charset="-122"/>
                <a:cs typeface="SimSun"/>
              </a:rPr>
              <a:t>Ranjan</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等人的模拟研究表明，当胰岛素水平等于基线水平时，需要 </a:t>
            </a:r>
            <a:r>
              <a:rPr lang="en-US" altLang="zh-CN" dirty="0">
                <a:latin typeface="Calibri" panose="020F0502020204030204" pitchFamily="34" charset="0"/>
                <a:ea typeface="SimSun" panose="02010600030101010101" pitchFamily="2" charset="-122"/>
                <a:cs typeface="SimSun"/>
              </a:rPr>
              <a:t>125 </a:t>
            </a:r>
            <a:r>
              <a:rPr lang="en-US" altLang="zh-CN" dirty="0" err="1">
                <a:latin typeface="Calibri" panose="020F0502020204030204" pitchFamily="34" charset="0"/>
                <a:ea typeface="SimSun" panose="02010600030101010101" pitchFamily="2" charset="-122"/>
                <a:cs typeface="SimSun"/>
              </a:rPr>
              <a:t>μg</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胰高血糖素剂量才能使轻度低血糖症得到最佳治疗</a:t>
            </a:r>
            <a:endParaRPr lang="zh-CN" altLang="en-US" dirty="0">
              <a:latin typeface="Calibri" panose="020F0502020204030204" pitchFamily="34" charset="0"/>
              <a:ea typeface="SimSun" panose="02010600030101010101" pitchFamily="2" charset="-122"/>
            </a:endParaRPr>
          </a:p>
          <a:p>
            <a:pPr marL="634056" lvl="1"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当实际血糖胰岛素浓度与基线血清胰岛素浓度的比值 </a:t>
            </a:r>
            <a:r>
              <a:rPr lang="en-US" altLang="zh-CN" dirty="0">
                <a:latin typeface="Calibri" panose="020F0502020204030204" pitchFamily="34" charset="0"/>
                <a:ea typeface="SimSun" panose="02010600030101010101" pitchFamily="2" charset="-122"/>
                <a:cs typeface="SimSun"/>
              </a:rPr>
              <a:t>&gt; 2.5</a:t>
            </a:r>
            <a:r>
              <a:rPr lang="zh-CN" altLang="en-US" dirty="0">
                <a:latin typeface="Calibri" panose="020F0502020204030204" pitchFamily="34" charset="0"/>
                <a:ea typeface="SimSun" panose="02010600030101010101" pitchFamily="2" charset="-122"/>
                <a:cs typeface="SimSun"/>
              </a:rPr>
              <a:t>，还在起作用的胰岛素残余量 </a:t>
            </a:r>
            <a:r>
              <a:rPr lang="en-US" altLang="zh-CN" dirty="0">
                <a:latin typeface="Calibri" panose="020F0502020204030204" pitchFamily="34" charset="0"/>
                <a:ea typeface="SimSun" panose="02010600030101010101" pitchFamily="2" charset="-122"/>
                <a:cs typeface="SimSun"/>
              </a:rPr>
              <a:t>&gt; 2.0 U</a:t>
            </a:r>
            <a:r>
              <a:rPr lang="zh-CN" altLang="en-US" dirty="0">
                <a:latin typeface="Calibri" panose="020F0502020204030204" pitchFamily="34" charset="0"/>
                <a:ea typeface="SimSun" panose="02010600030101010101" pitchFamily="2" charset="-122"/>
                <a:cs typeface="SimSun"/>
              </a:rPr>
              <a:t>，或者还在起作用的胰岛素残余量与每日胰岛素总剂量的百分比 </a:t>
            </a:r>
            <a:r>
              <a:rPr lang="en-US" altLang="zh-CN" dirty="0">
                <a:latin typeface="Calibri" panose="020F0502020204030204" pitchFamily="34" charset="0"/>
                <a:ea typeface="SimSun" panose="02010600030101010101" pitchFamily="2" charset="-122"/>
                <a:cs typeface="SimSun"/>
              </a:rPr>
              <a:t>&gt; 6% </a:t>
            </a:r>
            <a:r>
              <a:rPr lang="zh-CN" altLang="en-US" dirty="0">
                <a:latin typeface="Calibri" panose="020F0502020204030204" pitchFamily="34" charset="0"/>
                <a:ea typeface="SimSun" panose="02010600030101010101" pitchFamily="2" charset="-122"/>
                <a:cs typeface="SimSun"/>
              </a:rPr>
              <a:t>时，需使用 </a:t>
            </a:r>
            <a:r>
              <a:rPr lang="en-US" altLang="zh-CN" dirty="0">
                <a:latin typeface="Calibri" panose="020F0502020204030204" pitchFamily="34" charset="0"/>
                <a:ea typeface="SimSun" panose="02010600030101010101" pitchFamily="2" charset="-122"/>
                <a:cs typeface="SimSun"/>
              </a:rPr>
              <a:t>&gt; 500μg </a:t>
            </a:r>
            <a:r>
              <a:rPr lang="zh-CN" altLang="en-US" dirty="0">
                <a:latin typeface="Calibri" panose="020F0502020204030204" pitchFamily="34" charset="0"/>
                <a:ea typeface="SimSun" panose="02010600030101010101" pitchFamily="2" charset="-122"/>
                <a:cs typeface="SimSun"/>
              </a:rPr>
              <a:t>的剂量</a:t>
            </a:r>
          </a:p>
          <a:p>
            <a:pPr marL="172924" indent="-172924">
              <a:lnSpc>
                <a:spcPct val="90000"/>
              </a:lnSpc>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后来 </a:t>
            </a:r>
            <a:r>
              <a:rPr lang="en-US" altLang="zh-CN" dirty="0" err="1">
                <a:latin typeface="Calibri" panose="020F0502020204030204" pitchFamily="34" charset="0"/>
                <a:ea typeface="SimSun" panose="02010600030101010101" pitchFamily="2" charset="-122"/>
                <a:cs typeface="SimSun"/>
              </a:rPr>
              <a:t>Haymond</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等人发表的随机交叉试验表明，低剂量胰高血糖素可成功治疗轻度低血糖症，并可替代口服碳水化合物的治疗方案</a:t>
            </a:r>
            <a:endParaRPr lang="zh-CN" altLang="en-US" b="1" baseline="0" dirty="0">
              <a:latin typeface="Calibri" panose="020F0502020204030204" pitchFamily="34" charset="0"/>
              <a:ea typeface="SimSun" panose="02010600030101010101" pitchFamily="2" charset="-122"/>
            </a:endParaRPr>
          </a:p>
          <a:p>
            <a:pPr marL="172924" indent="-172924" defTabSz="922264">
              <a:lnSpc>
                <a:spcPct val="90000"/>
              </a:lnSpc>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微剂量给药可能适合难治性低血糖症</a:t>
            </a:r>
          </a:p>
          <a:p>
            <a:pPr marL="172924" indent="-172924">
              <a:lnSpc>
                <a:spcPct val="90000"/>
              </a:lnSpc>
              <a:buFont typeface="Arial" panose="020B0604020202020204" pitchFamily="34" charset="0"/>
              <a:buChar char="•"/>
            </a:pPr>
            <a:endParaRPr lang="zh-CN" altLang="en-US" baseline="0" dirty="0">
              <a:latin typeface="Calibri" panose="020F0502020204030204" pitchFamily="34" charset="0"/>
              <a:ea typeface="SimSun" panose="02010600030101010101" pitchFamily="2" charset="-122"/>
            </a:endParaRPr>
          </a:p>
          <a:p>
            <a:pPr>
              <a:lnSpc>
                <a:spcPct val="90000"/>
              </a:lnSpc>
            </a:pPr>
            <a:r>
              <a:rPr lang="zh-CN" altLang="en-US" b="1" baseline="0" dirty="0">
                <a:latin typeface="Calibri" panose="020F0502020204030204" pitchFamily="34" charset="0"/>
                <a:ea typeface="SimSun" panose="02010600030101010101" pitchFamily="2" charset="-122"/>
                <a:cs typeface="SimSun"/>
              </a:rPr>
              <a:t>参考文献</a:t>
            </a:r>
          </a:p>
          <a:p>
            <a:pPr>
              <a:lnSpc>
                <a:spcPct val="90000"/>
              </a:lnSpc>
            </a:pPr>
            <a:r>
              <a:rPr lang="en-US" altLang="zh-CN" dirty="0" err="1">
                <a:latin typeface="Calibri" panose="020F0502020204030204" pitchFamily="34" charset="0"/>
                <a:ea typeface="SimSun" panose="02010600030101010101" pitchFamily="2" charset="-122"/>
                <a:cs typeface="SimSun"/>
              </a:rPr>
              <a:t>Ranjan</a:t>
            </a:r>
            <a:r>
              <a:rPr lang="en-US" altLang="zh-CN" dirty="0">
                <a:latin typeface="Calibri" panose="020F0502020204030204" pitchFamily="34" charset="0"/>
                <a:ea typeface="SimSun" panose="02010600030101010101" pitchFamily="2" charset="-122"/>
                <a:cs typeface="SimSun"/>
              </a:rPr>
              <a:t> A et al. </a:t>
            </a:r>
            <a:r>
              <a:rPr lang="en-US" altLang="zh-CN" i="1" baseline="0" dirty="0">
                <a:latin typeface="Calibri" panose="020F0502020204030204" pitchFamily="34" charset="0"/>
                <a:ea typeface="SimSun" panose="02010600030101010101" pitchFamily="2" charset="-122"/>
                <a:cs typeface="SimSun"/>
              </a:rPr>
              <a:t>Basic Clin</a:t>
            </a:r>
            <a:r>
              <a:rPr lang="zh-CN" altLang="en-US" dirty="0">
                <a:latin typeface="Calibri" panose="020F0502020204030204" pitchFamily="34" charset="0"/>
                <a:ea typeface="SimSun" panose="02010600030101010101" pitchFamily="2" charset="-122"/>
                <a:cs typeface="SimSun"/>
              </a:rPr>
              <a:t> </a:t>
            </a:r>
            <a:r>
              <a:rPr lang="en-US" altLang="zh-CN" i="1" baseline="0" dirty="0">
                <a:latin typeface="Calibri" panose="020F0502020204030204" pitchFamily="34" charset="0"/>
                <a:ea typeface="SimSun" panose="02010600030101010101" pitchFamily="2" charset="-122"/>
                <a:cs typeface="SimSun"/>
              </a:rPr>
              <a:t>Pharmacol</a:t>
            </a:r>
            <a:r>
              <a:rPr lang="zh-CN" altLang="en-US" dirty="0">
                <a:latin typeface="Calibri" panose="020F0502020204030204" pitchFamily="34" charset="0"/>
                <a:ea typeface="SimSun" panose="02010600030101010101" pitchFamily="2" charset="-122"/>
                <a:cs typeface="SimSun"/>
              </a:rPr>
              <a:t> </a:t>
            </a:r>
            <a:r>
              <a:rPr lang="en-US" altLang="zh-CN" i="1" baseline="0" dirty="0">
                <a:latin typeface="Calibri" panose="020F0502020204030204" pitchFamily="34" charset="0"/>
                <a:ea typeface="SimSun" panose="02010600030101010101" pitchFamily="2" charset="-122"/>
                <a:cs typeface="SimSun"/>
              </a:rPr>
              <a:t>Toxicol</a:t>
            </a:r>
            <a:r>
              <a:rPr lang="zh-CN" altLang="en-US" i="0" baseline="0" dirty="0">
                <a:latin typeface="Calibri" panose="020F0502020204030204" pitchFamily="34" charset="0"/>
                <a:ea typeface="SimSun" panose="02010600030101010101" pitchFamily="2" charset="-122"/>
                <a:cs typeface="SimSun"/>
              </a:rPr>
              <a:t> </a:t>
            </a:r>
            <a:r>
              <a:rPr lang="en-US" altLang="zh-CN" i="0" baseline="0" dirty="0">
                <a:latin typeface="Calibri" panose="020F0502020204030204" pitchFamily="34" charset="0"/>
                <a:ea typeface="SimSun" panose="02010600030101010101" pitchFamily="2" charset="-122"/>
                <a:cs typeface="SimSun"/>
              </a:rPr>
              <a:t>2018;122:322–30</a:t>
            </a:r>
          </a:p>
          <a:p>
            <a:pPr>
              <a:lnSpc>
                <a:spcPct val="90000"/>
              </a:lnSpc>
            </a:pPr>
            <a:r>
              <a:rPr lang="en-US" altLang="zh-CN" dirty="0" err="1">
                <a:latin typeface="Calibri" panose="020F0502020204030204" pitchFamily="34" charset="0"/>
                <a:ea typeface="SimSun" panose="02010600030101010101" pitchFamily="2" charset="-122"/>
                <a:cs typeface="SimSun"/>
              </a:rPr>
              <a:t>Haymond</a:t>
            </a:r>
            <a:r>
              <a:rPr lang="en-US" altLang="zh-CN" dirty="0">
                <a:latin typeface="Calibri" panose="020F0502020204030204" pitchFamily="34" charset="0"/>
                <a:ea typeface="SimSun" panose="02010600030101010101" pitchFamily="2" charset="-122"/>
                <a:cs typeface="SimSun"/>
              </a:rPr>
              <a:t> MW et a. </a:t>
            </a:r>
            <a:r>
              <a:rPr lang="en-US" altLang="zh-CN" i="1" baseline="0" dirty="0">
                <a:latin typeface="Calibri" panose="020F0502020204030204" pitchFamily="34" charset="0"/>
                <a:ea typeface="SimSun" panose="02010600030101010101" pitchFamily="2" charset="-122"/>
                <a:cs typeface="SimSun"/>
              </a:rPr>
              <a:t>J Clin</a:t>
            </a:r>
            <a:r>
              <a:rPr lang="zh-CN" altLang="en-US" dirty="0">
                <a:latin typeface="Calibri" panose="020F0502020204030204" pitchFamily="34" charset="0"/>
                <a:ea typeface="SimSun" panose="02010600030101010101" pitchFamily="2" charset="-122"/>
                <a:cs typeface="SimSun"/>
              </a:rPr>
              <a:t> </a:t>
            </a:r>
            <a:r>
              <a:rPr lang="en-US" altLang="zh-CN" i="1" baseline="0" dirty="0">
                <a:latin typeface="Calibri" panose="020F0502020204030204" pitchFamily="34" charset="0"/>
                <a:ea typeface="SimSun" panose="02010600030101010101" pitchFamily="2" charset="-122"/>
                <a:cs typeface="SimSun"/>
              </a:rPr>
              <a:t>Endocrinol</a:t>
            </a:r>
            <a:r>
              <a:rPr lang="zh-CN" altLang="en-US" dirty="0">
                <a:latin typeface="Calibri" panose="020F0502020204030204" pitchFamily="34" charset="0"/>
                <a:ea typeface="SimSun" panose="02010600030101010101" pitchFamily="2" charset="-122"/>
                <a:cs typeface="SimSun"/>
              </a:rPr>
              <a:t> </a:t>
            </a:r>
            <a:r>
              <a:rPr lang="en-US" altLang="zh-CN" i="1" baseline="0" dirty="0">
                <a:latin typeface="Calibri" panose="020F0502020204030204" pitchFamily="34" charset="0"/>
                <a:ea typeface="SimSun" panose="02010600030101010101" pitchFamily="2" charset="-122"/>
                <a:cs typeface="SimSun"/>
              </a:rPr>
              <a:t>Metab</a:t>
            </a:r>
            <a:r>
              <a:rPr lang="zh-CN" altLang="en-US" i="0" baseline="0" dirty="0">
                <a:latin typeface="Calibri" panose="020F0502020204030204" pitchFamily="34" charset="0"/>
                <a:ea typeface="SimSun" panose="02010600030101010101" pitchFamily="2" charset="-122"/>
                <a:cs typeface="SimSun"/>
              </a:rPr>
              <a:t> </a:t>
            </a:r>
            <a:r>
              <a:rPr lang="en-US" altLang="zh-CN" i="0" baseline="0" dirty="0">
                <a:latin typeface="Calibri" panose="020F0502020204030204" pitchFamily="34" charset="0"/>
                <a:ea typeface="SimSun" panose="02010600030101010101" pitchFamily="2" charset="-122"/>
                <a:cs typeface="SimSun"/>
              </a:rPr>
              <a:t>2017;102:2994–3001</a:t>
            </a:r>
            <a:endParaRPr lang="zh-CN" altLang="en-US" baseline="0" dirty="0">
              <a:latin typeface="Calibri" panose="020F0502020204030204" pitchFamily="34" charset="0"/>
              <a:ea typeface="SimSun" panose="02010600030101010101" pitchFamily="2" charset="-122"/>
            </a:endParaRPr>
          </a:p>
          <a:p>
            <a:pPr>
              <a:lnSpc>
                <a:spcPct val="90000"/>
              </a:lnSpc>
            </a:pPr>
            <a:endParaRPr lang="zh-CN" altLang="en-US" dirty="0">
              <a:latin typeface="Calibri" panose="020F0502020204030204" pitchFamily="34" charset="0"/>
              <a:ea typeface="SimSun" panose="02010600030101010101" pitchFamily="2" charset="-122"/>
            </a:endParaRPr>
          </a:p>
          <a:p>
            <a:pPr>
              <a:lnSpc>
                <a:spcPct val="90000"/>
              </a:lnSpc>
            </a:pP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61</a:t>
            </a:fld>
            <a:endParaRPr lang="zh-CN" altLang="en-US" dirty="0"/>
          </a:p>
        </p:txBody>
      </p:sp>
    </p:spTree>
    <p:extLst>
      <p:ext uri="{BB962C8B-B14F-4D97-AF65-F5344CB8AC3E}">
        <p14:creationId xmlns:p14="http://schemas.microsoft.com/office/powerpoint/2010/main" val="27365858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4F629A-EA1C-443A-9752-1441F7277F7F}" type="slidenum">
              <a:rPr lang="en-US" altLang="zh-CN" smtClean="0"/>
              <a:t>62</a:t>
            </a:fld>
            <a:endParaRPr lang="zh-CN" altLang="en-US" dirty="0"/>
          </a:p>
        </p:txBody>
      </p:sp>
    </p:spTree>
    <p:extLst>
      <p:ext uri="{BB962C8B-B14F-4D97-AF65-F5344CB8AC3E}">
        <p14:creationId xmlns:p14="http://schemas.microsoft.com/office/powerpoint/2010/main" val="441252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err="1">
                <a:latin typeface="Calibri" panose="020F0502020204030204" pitchFamily="34" charset="0"/>
                <a:ea typeface="SimSun" panose="02010600030101010101" pitchFamily="2" charset="-122"/>
                <a:cs typeface="SimSun"/>
              </a:rPr>
              <a:t>Xeris</a:t>
            </a:r>
            <a:r>
              <a:rPr lang="zh-CN" altLang="en-US" dirty="0">
                <a:latin typeface="Calibri" panose="020F0502020204030204" pitchFamily="34" charset="0"/>
                <a:ea typeface="SimSun" panose="02010600030101010101" pitchFamily="2" charset="-122"/>
                <a:cs typeface="SimSun"/>
              </a:rPr>
              <a:t>（稳定的预混胰高血糖素）和 </a:t>
            </a:r>
            <a:r>
              <a:rPr lang="en-US" altLang="zh-CN" dirty="0">
                <a:latin typeface="Calibri" panose="020F0502020204030204" pitchFamily="34" charset="0"/>
                <a:ea typeface="SimSun" panose="02010600030101010101" pitchFamily="2" charset="-122"/>
                <a:cs typeface="SimSun"/>
              </a:rPr>
              <a:t>Lilly</a:t>
            </a:r>
            <a:r>
              <a:rPr lang="zh-CN" altLang="en-US" dirty="0">
                <a:latin typeface="Calibri" panose="020F0502020204030204" pitchFamily="34" charset="0"/>
                <a:ea typeface="SimSun" panose="02010600030101010101" pitchFamily="2" charset="-122"/>
                <a:cs typeface="SimSun"/>
              </a:rPr>
              <a:t>（鼻胰高血糖素）已将胰高血糖素制剂呈报给 </a:t>
            </a:r>
            <a:r>
              <a:rPr lang="en-US" altLang="zh-CN" dirty="0">
                <a:latin typeface="Calibri" panose="020F0502020204030204" pitchFamily="34" charset="0"/>
                <a:ea typeface="SimSun" panose="02010600030101010101" pitchFamily="2" charset="-122"/>
                <a:cs typeface="SimSun"/>
              </a:rPr>
              <a:t>FDA </a:t>
            </a:r>
            <a:r>
              <a:rPr lang="zh-CN" altLang="en-US" dirty="0">
                <a:latin typeface="Calibri" panose="020F0502020204030204" pitchFamily="34" charset="0"/>
                <a:ea typeface="SimSun" panose="02010600030101010101" pitchFamily="2" charset="-122"/>
                <a:cs typeface="SimSun"/>
              </a:rPr>
              <a:t>审查。截至 </a:t>
            </a:r>
            <a:r>
              <a:rPr lang="en-US" altLang="zh-CN" dirty="0">
                <a:latin typeface="Calibri" panose="020F0502020204030204" pitchFamily="34" charset="0"/>
                <a:ea typeface="SimSun" panose="02010600030101010101" pitchFamily="2" charset="-122"/>
                <a:cs typeface="SimSun"/>
              </a:rPr>
              <a:t>2018 </a:t>
            </a:r>
            <a:r>
              <a:rPr lang="zh-CN" altLang="en-US" dirty="0">
                <a:latin typeface="Calibri" panose="020F0502020204030204" pitchFamily="34" charset="0"/>
                <a:ea typeface="SimSun" panose="02010600030101010101" pitchFamily="2" charset="-122"/>
                <a:cs typeface="SimSun"/>
              </a:rPr>
              <a:t>年 </a:t>
            </a:r>
            <a:r>
              <a:rPr lang="en-US" altLang="zh-CN" dirty="0">
                <a:latin typeface="Calibri" panose="020F0502020204030204" pitchFamily="34" charset="0"/>
                <a:ea typeface="SimSun" panose="02010600030101010101" pitchFamily="2" charset="-122"/>
                <a:cs typeface="SimSun"/>
              </a:rPr>
              <a:t>9 </a:t>
            </a:r>
            <a:r>
              <a:rPr lang="zh-CN" altLang="en-US" dirty="0">
                <a:latin typeface="Calibri" panose="020F0502020204030204" pitchFamily="34" charset="0"/>
                <a:ea typeface="SimSun" panose="02010600030101010101" pitchFamily="2" charset="-122"/>
                <a:cs typeface="SimSun"/>
              </a:rPr>
              <a:t>月，这两款产品正在接受审查。</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63</a:t>
            </a:fld>
            <a:endParaRPr lang="zh-CN" altLang="en-US" dirty="0"/>
          </a:p>
        </p:txBody>
      </p:sp>
    </p:spTree>
    <p:extLst>
      <p:ext uri="{BB962C8B-B14F-4D97-AF65-F5344CB8AC3E}">
        <p14:creationId xmlns:p14="http://schemas.microsoft.com/office/powerpoint/2010/main" val="1457264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64</a:t>
            </a:fld>
            <a:endParaRPr lang="zh-CN" altLang="en-US" dirty="0">
              <a:solidFill>
                <a:prstClr val="black"/>
              </a:solidFill>
            </a:endParaRPr>
          </a:p>
        </p:txBody>
      </p:sp>
    </p:spTree>
    <p:extLst>
      <p:ext uri="{BB962C8B-B14F-4D97-AF65-F5344CB8AC3E}">
        <p14:creationId xmlns:p14="http://schemas.microsoft.com/office/powerpoint/2010/main" val="409461911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3458" y="4482302"/>
            <a:ext cx="5707662" cy="4364260"/>
          </a:xfrm>
        </p:spPr>
        <p:txBody>
          <a:bodyPr/>
          <a:lstStyle/>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作为教育计划的一部分，糖尿病患者及其家庭伴侣需要知道低血糖症的症状，并能够在低血糖症发作时用口服碳水化合物或胰高血糖素正确治疗。</a:t>
            </a:r>
          </a:p>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此外，患者必须知道其药物会如何发挥作用，以便最大限度地降低出现低血糖症的风险。</a:t>
            </a:r>
          </a:p>
          <a:p>
            <a:pPr marL="172909" indent="-172909">
              <a:buFont typeface="Arial" pitchFamily="34" charset="0"/>
              <a:buChar char="•"/>
            </a:pPr>
            <a:r>
              <a:rPr lang="zh-CN" altLang="en-US" b="0" dirty="0">
                <a:latin typeface="Calibri" panose="020F0502020204030204" pitchFamily="34" charset="0"/>
                <a:ea typeface="SimSun" panose="02010600030101010101" pitchFamily="2" charset="-122"/>
                <a:cs typeface="SimSun"/>
              </a:rPr>
              <a:t>除了用于血糖自我监测 </a:t>
            </a:r>
            <a:r>
              <a:rPr lang="en-US" altLang="zh-CN" b="0" dirty="0">
                <a:latin typeface="Calibri" panose="020F0502020204030204" pitchFamily="34" charset="0"/>
                <a:ea typeface="SimSun" panose="02010600030101010101" pitchFamily="2" charset="-122"/>
                <a:cs typeface="SimSun"/>
              </a:rPr>
              <a:t>(SMBG) </a:t>
            </a:r>
            <a:r>
              <a:rPr lang="zh-CN" altLang="en-US" b="0" dirty="0">
                <a:latin typeface="Calibri" panose="020F0502020204030204" pitchFamily="34" charset="0"/>
                <a:ea typeface="SimSun" panose="02010600030101010101" pitchFamily="2" charset="-122"/>
                <a:cs typeface="SimSun"/>
              </a:rPr>
              <a:t>的血糖监测仪之外，持续葡萄糖监测的声音和</a:t>
            </a:r>
            <a:r>
              <a:rPr lang="en-US" altLang="zh-CN" b="0" dirty="0">
                <a:latin typeface="Calibri" panose="020F0502020204030204" pitchFamily="34" charset="0"/>
                <a:ea typeface="SimSun" panose="02010600030101010101" pitchFamily="2" charset="-122"/>
                <a:cs typeface="SimSun"/>
              </a:rPr>
              <a:t>/</a:t>
            </a:r>
            <a:r>
              <a:rPr lang="zh-CN" altLang="en-US" b="0" dirty="0">
                <a:latin typeface="Calibri" panose="020F0502020204030204" pitchFamily="34" charset="0"/>
                <a:ea typeface="SimSun" panose="02010600030101010101" pitchFamily="2" charset="-122"/>
                <a:cs typeface="SimSun"/>
              </a:rPr>
              <a:t>或振动警报对于</a:t>
            </a:r>
            <a:r>
              <a:rPr lang="zh-CN" altLang="en-US" dirty="0">
                <a:latin typeface="Calibri" panose="020F0502020204030204" pitchFamily="34" charset="0"/>
                <a:ea typeface="SimSun" panose="02010600030101010101" pitchFamily="2" charset="-122"/>
                <a:cs typeface="SimSun"/>
              </a:rPr>
              <a:t>在夜间避免重度低血糖症和恢复低血糖感知尤为有用。</a:t>
            </a:r>
          </a:p>
          <a:p>
            <a:endParaRPr lang="zh-CN" altLang="en-US" b="1" dirty="0">
              <a:latin typeface="Calibri" panose="020F0502020204030204" pitchFamily="34" charset="0"/>
              <a:ea typeface="SimSun" panose="02010600030101010101" pitchFamily="2" charset="-122"/>
            </a:endParaRPr>
          </a:p>
          <a:p>
            <a:r>
              <a:rPr lang="zh-CN" altLang="en-US" b="1" dirty="0">
                <a:latin typeface="Calibri" panose="020F0502020204030204" pitchFamily="34" charset="0"/>
                <a:ea typeface="SimSun" panose="02010600030101010101" pitchFamily="2" charset="-122"/>
                <a:cs typeface="SimSun"/>
              </a:rPr>
              <a:t>参考文献</a:t>
            </a:r>
          </a:p>
          <a:p>
            <a:r>
              <a:rPr lang="en-US" altLang="zh-CN" dirty="0" err="1">
                <a:latin typeface="Calibri" panose="020F0502020204030204" pitchFamily="34" charset="0"/>
                <a:ea typeface="SimSun" panose="02010600030101010101" pitchFamily="2" charset="-122"/>
                <a:cs typeface="SimSun"/>
              </a:rPr>
              <a:t>Seaquist</a:t>
            </a:r>
            <a:r>
              <a:rPr lang="en-US" altLang="zh-CN" dirty="0">
                <a:latin typeface="Calibri" panose="020F0502020204030204" pitchFamily="34" charset="0"/>
                <a:ea typeface="SimSun" panose="02010600030101010101" pitchFamily="2" charset="-122"/>
                <a:cs typeface="SimSun"/>
              </a:rPr>
              <a:t> ER, Anderson J, Childs B, et al. </a:t>
            </a:r>
            <a:r>
              <a:rPr lang="en-US" altLang="zh-CN" dirty="0" err="1">
                <a:latin typeface="Calibri" panose="020F0502020204030204" pitchFamily="34" charset="0"/>
                <a:ea typeface="SimSun" panose="02010600030101010101" pitchFamily="2" charset="-122"/>
                <a:cs typeface="SimSun"/>
                <a:hlinkClick r:id="rId3"/>
              </a:rPr>
              <a:t>Hypoglycaemia</a:t>
            </a:r>
            <a:r>
              <a:rPr lang="en-US" altLang="zh-CN" dirty="0">
                <a:latin typeface="Calibri" panose="020F0502020204030204" pitchFamily="34" charset="0"/>
                <a:ea typeface="SimSun" panose="02010600030101010101" pitchFamily="2" charset="-122"/>
                <a:cs typeface="SimSun"/>
                <a:hlinkClick r:id="rId3"/>
              </a:rPr>
              <a:t> and diabetes: a report of a workgroup of the American Diabetes Association and the Endocrine Society.</a:t>
            </a:r>
            <a:r>
              <a:rPr lang="en-US" altLang="zh-CN" dirty="0">
                <a:latin typeface="Calibri" panose="020F0502020204030204" pitchFamily="34" charset="0"/>
                <a:ea typeface="SimSun" panose="02010600030101010101" pitchFamily="2" charset="-122"/>
                <a:cs typeface="SimSun"/>
              </a:rPr>
              <a:t> </a:t>
            </a:r>
            <a:r>
              <a:rPr lang="en-US" altLang="zh-CN" i="1" dirty="0">
                <a:latin typeface="Calibri" panose="020F0502020204030204" pitchFamily="34" charset="0"/>
                <a:ea typeface="SimSun" panose="02010600030101010101" pitchFamily="2" charset="-122"/>
                <a:cs typeface="SimSun"/>
              </a:rPr>
              <a:t>Diabetes Care</a:t>
            </a:r>
            <a:r>
              <a:rPr lang="en-US" altLang="zh-CN" dirty="0">
                <a:latin typeface="Calibri" panose="020F0502020204030204" pitchFamily="34" charset="0"/>
                <a:ea typeface="SimSun" panose="02010600030101010101" pitchFamily="2" charset="-122"/>
                <a:cs typeface="SimSun"/>
              </a:rPr>
              <a:t>. 2013;36:1384-1495.</a:t>
            </a:r>
          </a:p>
        </p:txBody>
      </p:sp>
      <p:sp>
        <p:nvSpPr>
          <p:cNvPr id="4" name="Slide Number Placeholder 3"/>
          <p:cNvSpPr>
            <a:spLocks noGrp="1"/>
          </p:cNvSpPr>
          <p:nvPr>
            <p:ph type="sldNum" sz="quarter" idx="10"/>
          </p:nvPr>
        </p:nvSpPr>
        <p:spPr/>
        <p:txBody>
          <a:bodyPr/>
          <a:lstStyle/>
          <a:p>
            <a:fld id="{2214C41B-9FE3-49F7-A668-E30811AA443F}" type="slidenum">
              <a:rPr lang="en-US" altLang="zh-CN" smtClean="0">
                <a:solidFill>
                  <a:prstClr val="black"/>
                </a:solidFill>
              </a:rPr>
              <a:pPr/>
              <a:t>65</a:t>
            </a:fld>
            <a:endParaRPr lang="zh-CN" altLang="en-US" dirty="0">
              <a:solidFill>
                <a:prstClr val="black"/>
              </a:solidFill>
            </a:endParaRPr>
          </a:p>
        </p:txBody>
      </p:sp>
    </p:spTree>
    <p:extLst>
      <p:ext uri="{BB962C8B-B14F-4D97-AF65-F5344CB8AC3E}">
        <p14:creationId xmlns:p14="http://schemas.microsoft.com/office/powerpoint/2010/main" val="147246117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医疗保健提供者可以采取多种不同的途径来降低患者出现低血糖症的风险</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根据患者的低血糖症风险状况，可建议不同的治疗选择</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方案</a:t>
            </a:r>
          </a:p>
          <a:p>
            <a:pPr marL="634056" lvl="1" indent="-172924">
              <a:buFont typeface="Arial" panose="020B0604020202020204" pitchFamily="34" charset="0"/>
              <a:buChar char="•"/>
            </a:pPr>
            <a:r>
              <a:rPr lang="en-US" altLang="zh-CN" b="0" dirty="0">
                <a:latin typeface="Calibri" panose="020F0502020204030204" pitchFamily="34" charset="0"/>
                <a:ea typeface="SimSun" panose="02010600030101010101" pitchFamily="2" charset="-122"/>
                <a:cs typeface="SimSun"/>
              </a:rPr>
              <a:t>ADA</a:t>
            </a:r>
            <a:r>
              <a:rPr lang="zh-CN" altLang="en-US" b="0" dirty="0">
                <a:latin typeface="Calibri" panose="020F0502020204030204" pitchFamily="34" charset="0"/>
                <a:ea typeface="SimSun" panose="02010600030101010101" pitchFamily="2" charset="-122"/>
                <a:cs typeface="SimSun"/>
              </a:rPr>
              <a:t>、</a:t>
            </a:r>
            <a:r>
              <a:rPr lang="en-US" altLang="zh-CN" b="0" dirty="0">
                <a:latin typeface="Calibri" panose="020F0502020204030204" pitchFamily="34" charset="0"/>
                <a:ea typeface="SimSun" panose="02010600030101010101" pitchFamily="2" charset="-122"/>
                <a:cs typeface="SimSun"/>
              </a:rPr>
              <a:t>EASD </a:t>
            </a:r>
            <a:r>
              <a:rPr lang="zh-CN" altLang="en-US" b="0" dirty="0">
                <a:latin typeface="Calibri" panose="020F0502020204030204" pitchFamily="34" charset="0"/>
                <a:ea typeface="SimSun" panose="02010600030101010101" pitchFamily="2" charset="-122"/>
                <a:cs typeface="SimSun"/>
              </a:rPr>
              <a:t>和 </a:t>
            </a:r>
            <a:r>
              <a:rPr lang="en-US" altLang="zh-CN" b="0" dirty="0">
                <a:latin typeface="Calibri" panose="020F0502020204030204" pitchFamily="34" charset="0"/>
                <a:ea typeface="SimSun" panose="02010600030101010101" pitchFamily="2" charset="-122"/>
                <a:cs typeface="SimSun"/>
              </a:rPr>
              <a:t>NICE </a:t>
            </a:r>
            <a:r>
              <a:rPr lang="zh-CN" altLang="en-US" b="0" dirty="0">
                <a:latin typeface="Calibri" panose="020F0502020204030204" pitchFamily="34" charset="0"/>
                <a:ea typeface="SimSun" panose="02010600030101010101" pitchFamily="2" charset="-122"/>
                <a:cs typeface="SimSun"/>
              </a:rPr>
              <a:t>建议</a:t>
            </a:r>
            <a:r>
              <a:rPr lang="zh-CN" altLang="en-US" dirty="0">
                <a:latin typeface="Calibri" panose="020F0502020204030204" pitchFamily="34" charset="0"/>
                <a:ea typeface="SimSun" panose="02010600030101010101" pitchFamily="2" charset="-122"/>
                <a:cs typeface="SimSun"/>
              </a:rPr>
              <a:t>根据个体情况制定血糖目标</a:t>
            </a:r>
          </a:p>
          <a:p>
            <a:pPr marL="1095188" lvl="2"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HbA</a:t>
            </a:r>
            <a:r>
              <a:rPr lang="en-US" altLang="zh-CN" baseline="-25000" dirty="0">
                <a:latin typeface="Calibri" panose="020F0502020204030204" pitchFamily="34" charset="0"/>
                <a:ea typeface="SimSun" panose="02010600030101010101" pitchFamily="2" charset="-122"/>
                <a:cs typeface="SimSun"/>
              </a:rPr>
              <a:t>1c</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&lt;7% </a:t>
            </a:r>
            <a:r>
              <a:rPr lang="zh-CN" altLang="en-US" dirty="0">
                <a:latin typeface="Calibri" panose="020F0502020204030204" pitchFamily="34" charset="0"/>
                <a:ea typeface="SimSun" panose="02010600030101010101" pitchFamily="2" charset="-122"/>
                <a:cs typeface="SimSun"/>
              </a:rPr>
              <a:t>对大多数成年人来说都算合理，但在某些情况下可能建议制定更严格</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更宽松的目标</a:t>
            </a:r>
          </a:p>
          <a:p>
            <a:pPr marL="1095188" lvl="2"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对于有重度低血糖症病史的患者，将 </a:t>
            </a:r>
            <a:r>
              <a:rPr lang="en-US" altLang="zh-CN" dirty="0">
                <a:latin typeface="Calibri" panose="020F0502020204030204" pitchFamily="34" charset="0"/>
                <a:ea typeface="SimSun" panose="02010600030101010101" pitchFamily="2" charset="-122"/>
                <a:cs typeface="SimSun"/>
              </a:rPr>
              <a:t>HbA</a:t>
            </a:r>
            <a:r>
              <a:rPr lang="en-US" altLang="zh-CN" baseline="-25000" dirty="0">
                <a:latin typeface="Calibri" panose="020F0502020204030204" pitchFamily="34" charset="0"/>
                <a:ea typeface="SimSun" panose="02010600030101010101" pitchFamily="2" charset="-122"/>
                <a:cs typeface="SimSun"/>
              </a:rPr>
              <a:t>1c</a:t>
            </a:r>
            <a:r>
              <a:rPr lang="zh-CN" altLang="en-US" dirty="0">
                <a:latin typeface="Calibri" panose="020F0502020204030204" pitchFamily="34" charset="0"/>
                <a:ea typeface="SimSun" panose="02010600030101010101" pitchFamily="2" charset="-122"/>
                <a:cs typeface="SimSun"/>
              </a:rPr>
              <a:t> 目标定为 </a:t>
            </a:r>
            <a:r>
              <a:rPr lang="en-US" altLang="zh-CN" dirty="0">
                <a:latin typeface="Calibri" panose="020F0502020204030204" pitchFamily="34" charset="0"/>
                <a:ea typeface="SimSun" panose="02010600030101010101" pitchFamily="2" charset="-122"/>
                <a:cs typeface="SimSun"/>
              </a:rPr>
              <a:t>&lt;8% </a:t>
            </a:r>
            <a:r>
              <a:rPr lang="zh-CN" altLang="en-US" dirty="0">
                <a:latin typeface="Calibri" panose="020F0502020204030204" pitchFamily="34" charset="0"/>
                <a:ea typeface="SimSun" panose="02010600030101010101" pitchFamily="2" charset="-122"/>
                <a:cs typeface="SimSun"/>
              </a:rPr>
              <a:t>可能更合适。谨遵 </a:t>
            </a:r>
            <a:r>
              <a:rPr lang="en-US" altLang="zh-CN" dirty="0">
                <a:latin typeface="Calibri" panose="020F0502020204030204" pitchFamily="34" charset="0"/>
                <a:ea typeface="SimSun" panose="02010600030101010101" pitchFamily="2" charset="-122"/>
                <a:cs typeface="SimSun"/>
              </a:rPr>
              <a:t>4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 </a:t>
            </a:r>
            <a:r>
              <a:rPr lang="zh-CN" altLang="en-US" dirty="0">
                <a:latin typeface="Calibri" panose="020F0502020204030204" pitchFamily="34" charset="0"/>
                <a:ea typeface="SimSun" panose="02010600030101010101" pitchFamily="2" charset="-122"/>
                <a:cs typeface="SimSun"/>
              </a:rPr>
              <a:t>的下限极其重要</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治疗方案也可能需要优化，具体取决于患者。</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教育对于患者认识风险因素、症状和有效的管理策略至关重要</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提供者和患者可利用其他资源来评估其对低血糖症的熟悉程度，以及他们是否为应对低血糖症发作做好了准备</a:t>
            </a:r>
          </a:p>
          <a:p>
            <a:pPr marL="634056" lvl="1"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r>
              <a:rPr lang="zh-CN" altLang="en-US" b="1" dirty="0">
                <a:latin typeface="Calibri" panose="020F0502020204030204" pitchFamily="34" charset="0"/>
                <a:ea typeface="SimSun" panose="02010600030101010101" pitchFamily="2" charset="-122"/>
                <a:cs typeface="SimSun"/>
              </a:rPr>
              <a:t>参考文献</a:t>
            </a:r>
          </a:p>
          <a:p>
            <a:r>
              <a:rPr lang="en-US" altLang="zh-CN" dirty="0">
                <a:latin typeface="Calibri" panose="020F0502020204030204" pitchFamily="34" charset="0"/>
                <a:ea typeface="SimSun" panose="02010600030101010101" pitchFamily="2" charset="-122"/>
                <a:cs typeface="SimSun"/>
              </a:rPr>
              <a:t>Davies MJ et al.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2018;41:2669–701</a:t>
            </a:r>
            <a:endParaRPr lang="zh-CN" altLang="en-US" b="1"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47FAFCF6-9078-A94D-9817-150AF2050684}" type="slidenum">
              <a:rPr lang="en-US" altLang="zh-CN" smtClean="0"/>
              <a:pPr/>
              <a:t>66</a:t>
            </a:fld>
            <a:endParaRPr lang="zh-CN" altLang="en-US" dirty="0"/>
          </a:p>
        </p:txBody>
      </p:sp>
    </p:spTree>
    <p:extLst>
      <p:ext uri="{BB962C8B-B14F-4D97-AF65-F5344CB8AC3E}">
        <p14:creationId xmlns:p14="http://schemas.microsoft.com/office/powerpoint/2010/main" val="15869741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6CE3AE3-6C4E-AE45-A386-4564E2D34360}" type="slidenum">
              <a:rPr lang="en-US" altLang="zh-CN" smtClean="0">
                <a:solidFill>
                  <a:prstClr val="black"/>
                </a:solidFill>
              </a:rPr>
              <a:pPr/>
              <a:t>67</a:t>
            </a:fld>
            <a:endParaRPr lang="zh-CN" altLang="en-US" dirty="0">
              <a:solidFill>
                <a:prstClr val="black"/>
              </a:solidFill>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marL="172909" indent="-172909">
              <a:buFont typeface="Arial" pitchFamily="34" charset="0"/>
              <a:buChar char="•"/>
            </a:pPr>
            <a:r>
              <a:rPr lang="zh-CN" altLang="en-US" dirty="0">
                <a:latin typeface="Calibri" panose="020F0502020204030204" pitchFamily="34" charset="0"/>
                <a:ea typeface="SimSun" panose="02010600030101010101" pitchFamily="2" charset="-122"/>
                <a:cs typeface="SimSun"/>
              </a:rPr>
              <a:t>低血糖症的预防策略包括：</a:t>
            </a:r>
          </a:p>
          <a:p>
            <a:pPr marL="640405" lvl="2" indent="-172909">
              <a:lnSpc>
                <a:spcPct val="90000"/>
              </a:lnSpc>
              <a:buFont typeface="Arial" pitchFamily="34" charset="0"/>
              <a:buChar char="•"/>
            </a:pPr>
            <a:r>
              <a:rPr lang="zh-CN" altLang="en-US" dirty="0">
                <a:latin typeface="Calibri" panose="020F0502020204030204" pitchFamily="34" charset="0"/>
                <a:ea typeface="SimSun" panose="02010600030101010101" pitchFamily="2" charset="-122"/>
                <a:cs typeface="SimSun"/>
              </a:rPr>
              <a:t>进食时间和分量保持一致</a:t>
            </a:r>
          </a:p>
          <a:p>
            <a:pPr marL="640405" lvl="2" indent="-172909">
              <a:lnSpc>
                <a:spcPct val="90000"/>
              </a:lnSpc>
              <a:buFont typeface="Arial" pitchFamily="34" charset="0"/>
              <a:buChar char="•"/>
            </a:pPr>
            <a:r>
              <a:rPr lang="zh-CN" altLang="en-US" dirty="0">
                <a:latin typeface="Calibri" panose="020F0502020204030204" pitchFamily="34" charset="0"/>
                <a:ea typeface="SimSun" panose="02010600030101010101" pitchFamily="2" charset="-122"/>
                <a:cs typeface="SimSun"/>
              </a:rPr>
              <a:t>如正在使用磺脲类药物，换用低血糖症风险更低的其他药物。</a:t>
            </a:r>
          </a:p>
          <a:p>
            <a:pPr marL="640405" lvl="2" indent="-172909">
              <a:lnSpc>
                <a:spcPct val="90000"/>
              </a:lnSpc>
              <a:buFont typeface="Arial" pitchFamily="34" charset="0"/>
              <a:buChar char="•"/>
            </a:pPr>
            <a:r>
              <a:rPr lang="zh-CN" altLang="en-US" b="0" i="1" baseline="0" dirty="0">
                <a:latin typeface="Calibri" panose="020F0502020204030204" pitchFamily="34" charset="0"/>
                <a:ea typeface="SimSun" panose="02010600030101010101" pitchFamily="2" charset="-122"/>
                <a:cs typeface="SimSun"/>
              </a:rPr>
              <a:t>如正在使用进餐相关胰岛素，需确保在进食前用药，剂量与食物成比例，并避免在进食或服用校正剂量后的 </a:t>
            </a:r>
            <a:r>
              <a:rPr lang="en-US" altLang="zh-CN" b="0" i="1" baseline="0" dirty="0">
                <a:latin typeface="Calibri" panose="020F0502020204030204" pitchFamily="34" charset="0"/>
                <a:ea typeface="SimSun" panose="02010600030101010101" pitchFamily="2" charset="-122"/>
                <a:cs typeface="SimSun"/>
              </a:rPr>
              <a:t>2 </a:t>
            </a:r>
            <a:r>
              <a:rPr lang="zh-CN" altLang="en-US" b="0" i="1" baseline="0" dirty="0">
                <a:latin typeface="Calibri" panose="020F0502020204030204" pitchFamily="34" charset="0"/>
                <a:ea typeface="SimSun" panose="02010600030101010101" pitchFamily="2" charset="-122"/>
                <a:cs typeface="SimSun"/>
              </a:rPr>
              <a:t>小时内服用任何校正剂量</a:t>
            </a:r>
          </a:p>
          <a:p>
            <a:pPr marL="640405" lvl="2" indent="-172909">
              <a:lnSpc>
                <a:spcPct val="90000"/>
              </a:lnSpc>
              <a:buFont typeface="Arial" pitchFamily="34" charset="0"/>
              <a:buChar char="•"/>
            </a:pPr>
            <a:r>
              <a:rPr lang="zh-CN" altLang="en-US" b="0" baseline="0" dirty="0">
                <a:ln>
                  <a:solidFill>
                    <a:srgbClr val="F2F2F2"/>
                  </a:solidFill>
                </a:ln>
                <a:latin typeface="Calibri" panose="020F0502020204030204" pitchFamily="34" charset="0"/>
                <a:ea typeface="SimSun" panose="02010600030101010101" pitchFamily="2" charset="-122"/>
                <a:cs typeface="SimSun"/>
              </a:rPr>
              <a:t>根据个体情况制定</a:t>
            </a:r>
            <a:r>
              <a:rPr lang="zh-CN" altLang="en-US" baseline="0" dirty="0">
                <a:ln>
                  <a:solidFill>
                    <a:srgbClr val="F2F2F2"/>
                  </a:solidFill>
                </a:ln>
                <a:latin typeface="Calibri" panose="020F0502020204030204" pitchFamily="34" charset="0"/>
                <a:ea typeface="SimSun" panose="02010600030101010101" pitchFamily="2" charset="-122"/>
                <a:cs typeface="SimSun"/>
              </a:rPr>
              <a:t> </a:t>
            </a:r>
            <a:r>
              <a:rPr lang="en-US" altLang="zh-CN" baseline="0" dirty="0">
                <a:ln>
                  <a:solidFill>
                    <a:srgbClr val="F2F2F2"/>
                  </a:solidFill>
                </a:ln>
                <a:latin typeface="Calibri" panose="020F0502020204030204" pitchFamily="34" charset="0"/>
                <a:ea typeface="SimSun" panose="02010600030101010101" pitchFamily="2" charset="-122"/>
                <a:cs typeface="SimSun"/>
              </a:rPr>
              <a:t>A1c </a:t>
            </a:r>
            <a:r>
              <a:rPr lang="zh-CN" altLang="en-US" baseline="0" dirty="0">
                <a:ln>
                  <a:solidFill>
                    <a:srgbClr val="F2F2F2"/>
                  </a:solidFill>
                </a:ln>
                <a:latin typeface="Calibri" panose="020F0502020204030204" pitchFamily="34" charset="0"/>
                <a:ea typeface="SimSun" panose="02010600030101010101" pitchFamily="2" charset="-122"/>
                <a:cs typeface="SimSun"/>
              </a:rPr>
              <a:t>目标以最大限度地降低低血糖症风险</a:t>
            </a:r>
          </a:p>
          <a:p>
            <a:pPr marL="640405" lvl="2" indent="-172909" defTabSz="922264">
              <a:lnSpc>
                <a:spcPct val="90000"/>
              </a:lnSpc>
              <a:buFont typeface="Arial" pitchFamily="34" charset="0"/>
              <a:buChar char="•"/>
              <a:defRPr/>
            </a:pPr>
            <a:r>
              <a:rPr lang="zh-CN" altLang="en-US" dirty="0">
                <a:ln>
                  <a:solidFill>
                    <a:srgbClr val="F2F2F2"/>
                  </a:solidFill>
                </a:ln>
                <a:latin typeface="Calibri" panose="020F0502020204030204" pitchFamily="34" charset="0"/>
                <a:ea typeface="SimSun" panose="02010600030101010101" pitchFamily="2" charset="-122"/>
                <a:cs typeface="SimSun"/>
              </a:rPr>
              <a:t>监测饮酒量。</a:t>
            </a:r>
            <a:r>
              <a:rPr lang="zh-CN" altLang="en-US" dirty="0">
                <a:latin typeface="Calibri" panose="020F0502020204030204" pitchFamily="34" charset="0"/>
                <a:ea typeface="SimSun" panose="02010600030101010101" pitchFamily="2" charset="-122"/>
                <a:cs typeface="SimSun"/>
              </a:rPr>
              <a:t>饮酒与急性低血糖症有关。</a:t>
            </a:r>
            <a:endParaRPr lang="zh-CN" altLang="en-US" dirty="0">
              <a:ln>
                <a:solidFill>
                  <a:srgbClr val="F2F2F2"/>
                </a:solidFill>
              </a:ln>
              <a:latin typeface="Calibri" panose="020F0502020204030204" pitchFamily="34" charset="0"/>
              <a:ea typeface="SimSun" panose="02010600030101010101" pitchFamily="2" charset="-122"/>
            </a:endParaRPr>
          </a:p>
          <a:p>
            <a:pPr marL="405057" lvl="1" indent="-172909">
              <a:lnSpc>
                <a:spcPct val="90000"/>
              </a:lnSpc>
              <a:buFont typeface="Arial" pitchFamily="34" charset="0"/>
              <a:buChar char="•"/>
            </a:pPr>
            <a:r>
              <a:rPr lang="zh-CN" altLang="en-US" dirty="0">
                <a:latin typeface="Calibri" panose="020F0502020204030204" pitchFamily="34" charset="0"/>
                <a:ea typeface="SimSun" panose="02010600030101010101" pitchFamily="2" charset="-122"/>
                <a:cs typeface="SimSun"/>
              </a:rPr>
              <a:t>在运动或活动增加时，可采取的策略包括：</a:t>
            </a:r>
          </a:p>
          <a:p>
            <a:pPr marL="640405" lvl="2" indent="-172909">
              <a:lnSpc>
                <a:spcPct val="90000"/>
              </a:lnSpc>
              <a:buFont typeface="Arial" pitchFamily="34" charset="0"/>
              <a:buChar char="•"/>
            </a:pPr>
            <a:r>
              <a:rPr lang="zh-CN" altLang="en-US" dirty="0">
                <a:latin typeface="Calibri" panose="020F0502020204030204" pitchFamily="34" charset="0"/>
                <a:ea typeface="SimSun" panose="02010600030101010101" pitchFamily="2" charset="-122"/>
                <a:cs typeface="SimSun"/>
              </a:rPr>
              <a:t>检查运动前后的血糖水平。</a:t>
            </a:r>
          </a:p>
          <a:p>
            <a:pPr marL="640405" lvl="2" indent="-172909">
              <a:lnSpc>
                <a:spcPct val="90000"/>
              </a:lnSpc>
              <a:buFont typeface="Arial" pitchFamily="34" charset="0"/>
              <a:buChar char="•"/>
            </a:pPr>
            <a:r>
              <a:rPr lang="zh-CN" altLang="en-US" dirty="0">
                <a:latin typeface="Calibri" panose="020F0502020204030204" pitchFamily="34" charset="0"/>
                <a:ea typeface="SimSun" panose="02010600030101010101" pitchFamily="2" charset="-122"/>
                <a:cs typeface="SimSun"/>
              </a:rPr>
              <a:t>如血糖值 </a:t>
            </a:r>
            <a:r>
              <a:rPr lang="en-US" altLang="zh-CN" dirty="0">
                <a:latin typeface="Calibri" panose="020F0502020204030204" pitchFamily="34" charset="0"/>
                <a:ea typeface="SimSun" panose="02010600030101010101" pitchFamily="2" charset="-122"/>
                <a:cs typeface="SimSun"/>
              </a:rPr>
              <a:t>&lt;5.5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 (100 mg/</a:t>
            </a:r>
            <a:r>
              <a:rPr lang="en-US" altLang="zh-CN" dirty="0" err="1">
                <a:latin typeface="Calibri" panose="020F0502020204030204" pitchFamily="34" charset="0"/>
                <a:ea typeface="SimSun" panose="02010600030101010101" pitchFamily="2" charset="-122"/>
                <a:cs typeface="SimSun"/>
              </a:rPr>
              <a:t>dL</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，则需进食</a:t>
            </a:r>
          </a:p>
          <a:p>
            <a:pPr marL="179273" lvl="1" indent="-172909">
              <a:lnSpc>
                <a:spcPct val="90000"/>
              </a:lnSpc>
              <a:buFont typeface="Arial" pitchFamily="34" charset="0"/>
              <a:buChar char="•"/>
            </a:pPr>
            <a:endParaRPr lang="zh-CN" altLang="en-US" dirty="0">
              <a:latin typeface="Calibri" panose="020F0502020204030204" pitchFamily="34" charset="0"/>
              <a:ea typeface="SimSun" panose="02010600030101010101" pitchFamily="2" charset="-122"/>
            </a:endParaRPr>
          </a:p>
          <a:p>
            <a:endParaRPr lang="zh-CN" altLang="en-US" b="1" dirty="0">
              <a:latin typeface="Calibri" panose="020F0502020204030204" pitchFamily="34" charset="0"/>
              <a:ea typeface="SimSun" panose="02010600030101010101" pitchFamily="2" charset="-122"/>
            </a:endParaRPr>
          </a:p>
          <a:p>
            <a:pPr defTabSz="922264">
              <a:defRPr/>
            </a:pPr>
            <a:r>
              <a:rPr lang="zh-CN" altLang="en-US" dirty="0">
                <a:latin typeface="Calibri" panose="020F0502020204030204" pitchFamily="34" charset="0"/>
                <a:ea typeface="SimSun" panose="02010600030101010101" pitchFamily="2" charset="-122"/>
                <a:cs typeface="SimSun"/>
              </a:rPr>
              <a:t>注：运动期间的低血糖症主要发生在低到中等强度的有氧运动中。在高强度训练中，如果患者在运动后服用校正剂量，可能出现低血糖症。此外，两种类型的运动都会增加出现夜间低血糖症的风险，因此需要对其进行预测和监测。</a:t>
            </a:r>
            <a:endParaRPr lang="zh-CN" altLang="en-US" dirty="0">
              <a:latin typeface="Calibri" panose="020F0502020204030204" pitchFamily="34" charset="0"/>
              <a:ea typeface="SimSun" panose="02010600030101010101" pitchFamily="2" charset="-122"/>
            </a:endParaRPr>
          </a:p>
          <a:p>
            <a:endParaRPr lang="zh-CN" altLang="en-US" b="1" dirty="0">
              <a:latin typeface="Calibri" panose="020F0502020204030204" pitchFamily="34" charset="0"/>
              <a:ea typeface="SimSun" panose="02010600030101010101" pitchFamily="2" charset="-122"/>
            </a:endParaRPr>
          </a:p>
          <a:p>
            <a:r>
              <a:rPr lang="zh-CN" altLang="en-US" b="1" dirty="0">
                <a:latin typeface="Calibri" panose="020F0502020204030204" pitchFamily="34" charset="0"/>
                <a:ea typeface="SimSun" panose="02010600030101010101" pitchFamily="2" charset="-122"/>
                <a:cs typeface="SimSun"/>
              </a:rPr>
              <a:t>参考文献</a:t>
            </a:r>
          </a:p>
          <a:p>
            <a:r>
              <a:rPr lang="en-US" altLang="zh-CN" dirty="0">
                <a:latin typeface="Calibri" panose="020F0502020204030204" pitchFamily="34" charset="0"/>
                <a:ea typeface="SimSun" panose="02010600030101010101" pitchFamily="2" charset="-122"/>
                <a:cs typeface="SimSun"/>
              </a:rPr>
              <a:t>Riddell MC et al. </a:t>
            </a:r>
            <a:r>
              <a:rPr lang="en-US" altLang="zh-CN" i="1" dirty="0">
                <a:latin typeface="Calibri" panose="020F0502020204030204" pitchFamily="34" charset="0"/>
                <a:ea typeface="SimSun" panose="02010600030101010101" pitchFamily="2" charset="-122"/>
                <a:cs typeface="SimSun"/>
              </a:rPr>
              <a:t>Lancet Diabetes Endocrinol</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2017;5:377–90</a:t>
            </a:r>
          </a:p>
          <a:p>
            <a:r>
              <a:rPr lang="en-US" altLang="zh-CN" dirty="0" err="1">
                <a:latin typeface="Calibri" panose="020F0502020204030204" pitchFamily="34" charset="0"/>
                <a:ea typeface="SimSun" panose="02010600030101010101" pitchFamily="2" charset="-122"/>
                <a:cs typeface="SimSun"/>
              </a:rPr>
              <a:t>Seaquist</a:t>
            </a:r>
            <a:r>
              <a:rPr lang="en-US" altLang="zh-CN" dirty="0">
                <a:latin typeface="Calibri" panose="020F0502020204030204" pitchFamily="34" charset="0"/>
                <a:ea typeface="SimSun" panose="02010600030101010101" pitchFamily="2" charset="-122"/>
                <a:cs typeface="SimSun"/>
              </a:rPr>
              <a:t> ER, et al. </a:t>
            </a:r>
            <a:r>
              <a:rPr lang="en-US" altLang="zh-CN" i="1" dirty="0">
                <a:latin typeface="Calibri" panose="020F0502020204030204" pitchFamily="34" charset="0"/>
                <a:ea typeface="SimSun" panose="02010600030101010101" pitchFamily="2" charset="-122"/>
                <a:cs typeface="SimSun"/>
              </a:rPr>
              <a:t>Diabetes Care</a:t>
            </a:r>
            <a:r>
              <a:rPr lang="en-US" altLang="zh-CN" dirty="0">
                <a:latin typeface="Calibri" panose="020F0502020204030204" pitchFamily="34" charset="0"/>
                <a:ea typeface="SimSun" panose="02010600030101010101" pitchFamily="2" charset="-122"/>
                <a:cs typeface="SimSun"/>
              </a:rPr>
              <a:t>. 2013;36:1384–95</a:t>
            </a:r>
          </a:p>
          <a:p>
            <a:pPr eaLnBrk="1" hangingPunct="1"/>
            <a:endParaRPr lang="zh-CN" altLang="en-US" dirty="0">
              <a:latin typeface="Calibri" panose="020F0502020204030204" pitchFamily="34" charset="0"/>
              <a:ea typeface="SimSun" panose="02010600030101010101" pitchFamily="2" charset="-122"/>
            </a:endParaRPr>
          </a:p>
        </p:txBody>
      </p:sp>
    </p:spTree>
    <p:extLst>
      <p:ext uri="{BB962C8B-B14F-4D97-AF65-F5344CB8AC3E}">
        <p14:creationId xmlns:p14="http://schemas.microsoft.com/office/powerpoint/2010/main" val="16873860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注：高风险 </a:t>
            </a:r>
            <a:r>
              <a:rPr lang="en-US" altLang="zh-CN" dirty="0">
                <a:latin typeface="Calibri" panose="020F0502020204030204" pitchFamily="34" charset="0"/>
                <a:ea typeface="SimSun" panose="02010600030101010101" pitchFamily="2" charset="-122"/>
                <a:cs typeface="SimSun"/>
              </a:rPr>
              <a:t>T2D </a:t>
            </a:r>
            <a:r>
              <a:rPr lang="zh-CN" altLang="en-US" dirty="0">
                <a:latin typeface="Calibri" panose="020F0502020204030204" pitchFamily="34" charset="0"/>
                <a:ea typeface="SimSun" panose="02010600030101010101" pitchFamily="2" charset="-122"/>
                <a:cs typeface="SimSun"/>
              </a:rPr>
              <a:t>是指用会增大低血糖症风险的药物（如胰岛素、磺脲类药物）治疗 </a:t>
            </a:r>
            <a:r>
              <a:rPr lang="en-US" altLang="zh-CN" dirty="0">
                <a:latin typeface="Calibri" panose="020F0502020204030204" pitchFamily="34" charset="0"/>
                <a:ea typeface="SimSun" panose="02010600030101010101" pitchFamily="2" charset="-122"/>
                <a:cs typeface="SimSun"/>
              </a:rPr>
              <a:t>T2D</a:t>
            </a:r>
            <a:r>
              <a:rPr lang="zh-CN" altLang="en-US" dirty="0">
                <a:latin typeface="Calibri" panose="020F0502020204030204" pitchFamily="34" charset="0"/>
                <a:ea typeface="SimSun" panose="02010600030101010101" pitchFamily="2" charset="-122"/>
                <a:cs typeface="SimSun"/>
              </a:rPr>
              <a:t>。</a:t>
            </a:r>
          </a:p>
          <a:p>
            <a:endParaRPr lang="zh-CN" altLang="en-US" baseline="0"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应当鼓励出现过低血糖症且正在使用促泌剂的患者在驾车之前获取并使用血糖仪监测血糖。</a:t>
            </a:r>
          </a:p>
          <a:p>
            <a:endParaRPr lang="zh-CN" altLang="en-US" baseline="0"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驾车前测量血糖不仅能预防与低血糖症相关的事故，（如遇驾驶事故）还有助于证明低血糖症</a:t>
            </a:r>
            <a:r>
              <a:rPr lang="zh-CN" altLang="en-US" b="0" baseline="0" dirty="0">
                <a:latin typeface="Calibri" panose="020F0502020204030204" pitchFamily="34" charset="0"/>
                <a:ea typeface="SimSun" panose="02010600030101010101" pitchFamily="2" charset="-122"/>
                <a:cs typeface="SimSun"/>
              </a:rPr>
              <a:t>不是促成因素。</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solidFill>
                  <a:prstClr val="black"/>
                </a:solidFill>
              </a:rPr>
              <a:pPr/>
              <a:t>68</a:t>
            </a:fld>
            <a:endParaRPr lang="zh-CN" altLang="en-US" dirty="0">
              <a:solidFill>
                <a:prstClr val="black"/>
              </a:solidFill>
            </a:endParaRPr>
          </a:p>
        </p:txBody>
      </p:sp>
    </p:spTree>
    <p:extLst>
      <p:ext uri="{BB962C8B-B14F-4D97-AF65-F5344CB8AC3E}">
        <p14:creationId xmlns:p14="http://schemas.microsoft.com/office/powerpoint/2010/main" val="3906818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告诉患者停车、拉手刹（不适用于美国）、离开驾驶座并进食速效碳水化合物。在血糖值高于 </a:t>
            </a:r>
            <a:r>
              <a:rPr lang="en-US" altLang="zh-CN" dirty="0">
                <a:latin typeface="Calibri" panose="020F0502020204030204" pitchFamily="34" charset="0"/>
                <a:ea typeface="SimSun" panose="02010600030101010101" pitchFamily="2" charset="-122"/>
                <a:cs typeface="SimSun"/>
              </a:rPr>
              <a:t>5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 (90 mg/</a:t>
            </a:r>
            <a:r>
              <a:rPr lang="en-US" altLang="zh-CN" dirty="0" err="1">
                <a:latin typeface="Calibri" panose="020F0502020204030204" pitchFamily="34" charset="0"/>
                <a:ea typeface="SimSun" panose="02010600030101010101" pitchFamily="2" charset="-122"/>
                <a:cs typeface="SimSun"/>
              </a:rPr>
              <a:t>dL</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或 </a:t>
            </a:r>
            <a:r>
              <a:rPr lang="en-US" altLang="zh-CN" dirty="0">
                <a:latin typeface="Calibri" panose="020F0502020204030204" pitchFamily="34" charset="0"/>
                <a:ea typeface="SimSun" panose="02010600030101010101" pitchFamily="2" charset="-122"/>
                <a:cs typeface="SimSun"/>
              </a:rPr>
              <a:t>45 </a:t>
            </a:r>
            <a:r>
              <a:rPr lang="zh-CN" altLang="en-US" dirty="0">
                <a:latin typeface="Calibri" panose="020F0502020204030204" pitchFamily="34" charset="0"/>
                <a:ea typeface="SimSun" panose="02010600030101010101" pitchFamily="2" charset="-122"/>
                <a:cs typeface="SimSun"/>
              </a:rPr>
              <a:t>分钟后（以较晚者为准）才能再次驾车。不同国家</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地区的行事准则可能有所不同。向当地法规和宣传组织咨询具体建议。</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69</a:t>
            </a:fld>
            <a:endParaRPr lang="zh-CN" altLang="en-US" dirty="0"/>
          </a:p>
        </p:txBody>
      </p:sp>
    </p:spTree>
    <p:extLst>
      <p:ext uri="{BB962C8B-B14F-4D97-AF65-F5344CB8AC3E}">
        <p14:creationId xmlns:p14="http://schemas.microsoft.com/office/powerpoint/2010/main" val="401232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研究已经证实，为患者精心安排自我管理教育课程可带来持久的行为改变，进而改善生物医学和行为成果</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德国糖尿病治疗和培训计划 </a:t>
            </a:r>
            <a:r>
              <a:rPr lang="en-US" altLang="zh-CN" dirty="0">
                <a:latin typeface="Calibri" panose="020F0502020204030204" pitchFamily="34" charset="0"/>
                <a:ea typeface="SimSun" panose="02010600030101010101" pitchFamily="2" charset="-122"/>
                <a:cs typeface="SimSun"/>
              </a:rPr>
              <a:t>(DTTP)</a:t>
            </a:r>
            <a:r>
              <a:rPr lang="zh-CN" altLang="en-US" dirty="0">
                <a:latin typeface="Calibri" panose="020F0502020204030204" pitchFamily="34" charset="0"/>
                <a:ea typeface="SimSun" panose="02010600030101010101" pitchFamily="2" charset="-122"/>
                <a:cs typeface="SimSun"/>
              </a:rPr>
              <a:t>、正常饮食剂量调整计划 </a:t>
            </a:r>
            <a:r>
              <a:rPr lang="en-US" altLang="zh-CN" dirty="0">
                <a:latin typeface="Calibri" panose="020F0502020204030204" pitchFamily="34" charset="0"/>
                <a:ea typeface="SimSun" panose="02010600030101010101" pitchFamily="2" charset="-122"/>
                <a:cs typeface="SimSun"/>
              </a:rPr>
              <a:t>(DAFNE)</a:t>
            </a:r>
            <a:r>
              <a:rPr lang="zh-CN" altLang="en-US" dirty="0">
                <a:latin typeface="Calibri" panose="020F0502020204030204" pitchFamily="34" charset="0"/>
                <a:ea typeface="SimSun" panose="02010600030101010101" pitchFamily="2" charset="-122"/>
                <a:cs typeface="SimSun"/>
              </a:rPr>
              <a:t>，以及基于伯恩茅斯 </a:t>
            </a:r>
            <a:r>
              <a:rPr lang="en-US" altLang="zh-CN" dirty="0">
                <a:latin typeface="Calibri" panose="020F0502020204030204" pitchFamily="34" charset="0"/>
                <a:ea typeface="SimSun" panose="02010600030101010101" pitchFamily="2" charset="-122"/>
                <a:cs typeface="SimSun"/>
              </a:rPr>
              <a:t>1 </a:t>
            </a:r>
            <a:r>
              <a:rPr lang="zh-CN" altLang="en-US" dirty="0">
                <a:latin typeface="Calibri" panose="020F0502020204030204" pitchFamily="34" charset="0"/>
                <a:ea typeface="SimSun" panose="02010600030101010101" pitchFamily="2" charset="-122"/>
                <a:cs typeface="SimSun"/>
              </a:rPr>
              <a:t>型糖尿病强化教育 </a:t>
            </a:r>
            <a:r>
              <a:rPr lang="en-US" altLang="zh-CN" dirty="0">
                <a:latin typeface="Calibri" panose="020F0502020204030204" pitchFamily="34" charset="0"/>
                <a:ea typeface="SimSun" panose="02010600030101010101" pitchFamily="2" charset="-122"/>
                <a:cs typeface="SimSun"/>
              </a:rPr>
              <a:t>(BERTIE) </a:t>
            </a:r>
            <a:r>
              <a:rPr lang="zh-CN" altLang="en-US" dirty="0">
                <a:latin typeface="Calibri" panose="020F0502020204030204" pitchFamily="34" charset="0"/>
                <a:ea typeface="SimSun" panose="02010600030101010101" pitchFamily="2" charset="-122"/>
                <a:cs typeface="SimSun"/>
              </a:rPr>
              <a:t>项目改编的泰恩赛德胰岛素管理课程等研究，均是以胰岛素自我管理方面完善的结构化教育为基础。</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其他研究则是基于心理教育计划，如血糖觉察训练 </a:t>
            </a:r>
            <a:r>
              <a:rPr lang="en-US" altLang="zh-CN" dirty="0">
                <a:latin typeface="Calibri" panose="020F0502020204030204" pitchFamily="34" charset="0"/>
                <a:ea typeface="SimSun" panose="02010600030101010101" pitchFamily="2" charset="-122"/>
                <a:cs typeface="SimSun"/>
              </a:rPr>
              <a:t>(BGAT)</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在基于成人学习原则的所有这些方法中，有四项研究显示重度低血糖症 </a:t>
            </a:r>
            <a:r>
              <a:rPr lang="en-US" altLang="zh-CN" dirty="0">
                <a:latin typeface="Calibri" panose="020F0502020204030204" pitchFamily="34" charset="0"/>
                <a:ea typeface="SimSun" panose="02010600030101010101" pitchFamily="2" charset="-122"/>
                <a:cs typeface="SimSun"/>
              </a:rPr>
              <a:t>(SH) </a:t>
            </a:r>
            <a:r>
              <a:rPr lang="zh-CN" altLang="en-US" dirty="0">
                <a:latin typeface="Calibri" panose="020F0502020204030204" pitchFamily="34" charset="0"/>
                <a:ea typeface="SimSun" panose="02010600030101010101" pitchFamily="2" charset="-122"/>
                <a:cs typeface="SimSun"/>
              </a:rPr>
              <a:t>的发生率降低了 </a:t>
            </a:r>
            <a:r>
              <a:rPr lang="en-US" altLang="zh-CN" dirty="0">
                <a:latin typeface="Calibri" panose="020F0502020204030204" pitchFamily="34" charset="0"/>
                <a:ea typeface="SimSun" panose="02010600030101010101" pitchFamily="2" charset="-122"/>
                <a:cs typeface="SimSun"/>
              </a:rPr>
              <a:t>15% </a:t>
            </a:r>
            <a:r>
              <a:rPr lang="zh-CN" altLang="en-US" dirty="0">
                <a:latin typeface="Calibri" panose="020F0502020204030204" pitchFamily="34" charset="0"/>
                <a:ea typeface="SimSun" panose="02010600030101010101" pitchFamily="2" charset="-122"/>
                <a:cs typeface="SimSun"/>
              </a:rPr>
              <a:t>至 </a:t>
            </a:r>
            <a:r>
              <a:rPr lang="en-US" altLang="zh-CN" dirty="0">
                <a:latin typeface="Calibri" panose="020F0502020204030204" pitchFamily="34" charset="0"/>
                <a:ea typeface="SimSun" panose="02010600030101010101" pitchFamily="2" charset="-122"/>
                <a:cs typeface="SimSun"/>
              </a:rPr>
              <a:t>75%</a:t>
            </a:r>
            <a:r>
              <a:rPr lang="zh-CN" altLang="en-US" dirty="0">
                <a:latin typeface="Calibri" panose="020F0502020204030204" pitchFamily="34" charset="0"/>
                <a:ea typeface="SimSun" panose="02010600030101010101" pitchFamily="2" charset="-122"/>
                <a:cs typeface="SimSun"/>
              </a:rPr>
              <a:t>，其中一项研究显示出现低血糖读数的频率有下降趋势，但这并没有显著的统计学意义</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针对拉丁美洲 </a:t>
            </a:r>
            <a:r>
              <a:rPr lang="en-US" altLang="zh-CN" dirty="0">
                <a:latin typeface="Calibri" panose="020F0502020204030204" pitchFamily="34" charset="0"/>
                <a:ea typeface="SimSun" panose="02010600030101010101" pitchFamily="2" charset="-122"/>
                <a:cs typeface="SimSun"/>
              </a:rPr>
              <a:t>2 </a:t>
            </a:r>
            <a:r>
              <a:rPr lang="zh-CN" altLang="en-US" dirty="0">
                <a:latin typeface="Calibri" panose="020F0502020204030204" pitchFamily="34" charset="0"/>
                <a:ea typeface="SimSun" panose="02010600030101010101" pitchFamily="2" charset="-122"/>
                <a:cs typeface="SimSun"/>
              </a:rPr>
              <a:t>型糖尿病患者开展的 </a:t>
            </a:r>
            <a:r>
              <a:rPr lang="en-US" altLang="zh-CN" dirty="0">
                <a:latin typeface="Calibri" panose="020F0502020204030204" pitchFamily="34" charset="0"/>
                <a:ea typeface="SimSun" panose="02010600030101010101" pitchFamily="2" charset="-122"/>
                <a:cs typeface="SimSun"/>
              </a:rPr>
              <a:t>PEDNID-LA </a:t>
            </a:r>
            <a:r>
              <a:rPr lang="zh-CN" altLang="en-US" dirty="0">
                <a:latin typeface="Calibri" panose="020F0502020204030204" pitchFamily="34" charset="0"/>
                <a:ea typeface="SimSun" panose="02010600030101010101" pitchFamily="2" charset="-122"/>
                <a:cs typeface="SimSun"/>
              </a:rPr>
              <a:t>教育计划表明，这些项目在 </a:t>
            </a:r>
            <a:r>
              <a:rPr lang="en-US" altLang="zh-CN" dirty="0">
                <a:latin typeface="Calibri" panose="020F0502020204030204" pitchFamily="34" charset="0"/>
                <a:ea typeface="SimSun" panose="02010600030101010101" pitchFamily="2" charset="-122"/>
                <a:cs typeface="SimSun"/>
              </a:rPr>
              <a:t>T2D </a:t>
            </a:r>
            <a:r>
              <a:rPr lang="zh-CN" altLang="en-US" dirty="0">
                <a:latin typeface="Calibri" panose="020F0502020204030204" pitchFamily="34" charset="0"/>
                <a:ea typeface="SimSun" panose="02010600030101010101" pitchFamily="2" charset="-122"/>
                <a:cs typeface="SimSun"/>
              </a:rPr>
              <a:t>中也很有价值 </a:t>
            </a:r>
            <a:r>
              <a:rPr lang="en-US" altLang="zh-CN" dirty="0">
                <a:latin typeface="Calibri" panose="020F0502020204030204" pitchFamily="34" charset="0"/>
                <a:ea typeface="SimSun" panose="02010600030101010101" pitchFamily="2" charset="-122"/>
                <a:cs typeface="SimSun"/>
              </a:rPr>
              <a:t>(</a:t>
            </a:r>
            <a:r>
              <a:rPr lang="en-US" altLang="zh-CN" dirty="0" err="1">
                <a:latin typeface="Calibri" panose="020F0502020204030204" pitchFamily="34" charset="0"/>
                <a:ea typeface="SimSun" panose="02010600030101010101" pitchFamily="2" charset="-122"/>
                <a:cs typeface="SimSun"/>
              </a:rPr>
              <a:t>Gagliardino</a:t>
            </a:r>
            <a:r>
              <a:rPr lang="en-US" altLang="zh-CN" dirty="0">
                <a:latin typeface="Calibri" panose="020F0502020204030204" pitchFamily="34" charset="0"/>
                <a:ea typeface="SimSun" panose="02010600030101010101" pitchFamily="2" charset="-122"/>
                <a:cs typeface="SimSun"/>
              </a:rPr>
              <a:t> JJ et al. Diabetes Care 2001;24:1001-7)</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a:t>
            </a:fld>
            <a:endParaRPr lang="zh-CN" altLang="en-US" dirty="0"/>
          </a:p>
        </p:txBody>
      </p:sp>
    </p:spTree>
    <p:extLst>
      <p:ext uri="{BB962C8B-B14F-4D97-AF65-F5344CB8AC3E}">
        <p14:creationId xmlns:p14="http://schemas.microsoft.com/office/powerpoint/2010/main" val="11300688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70</a:t>
            </a:fld>
            <a:endParaRPr lang="zh-CN" altLang="en-US" dirty="0">
              <a:solidFill>
                <a:prstClr val="black"/>
              </a:solidFill>
            </a:endParaRPr>
          </a:p>
        </p:txBody>
      </p:sp>
    </p:spTree>
    <p:extLst>
      <p:ext uri="{BB962C8B-B14F-4D97-AF65-F5344CB8AC3E}">
        <p14:creationId xmlns:p14="http://schemas.microsoft.com/office/powerpoint/2010/main" val="29966529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由于低血糖症会造成不快，重度低血糖症更可能危及生命，很多 </a:t>
            </a:r>
            <a:r>
              <a:rPr lang="en-US" altLang="zh-CN" dirty="0">
                <a:latin typeface="Calibri" panose="020F0502020204030204" pitchFamily="34" charset="0"/>
                <a:ea typeface="SimSun" panose="02010600030101010101" pitchFamily="2" charset="-122"/>
                <a:cs typeface="SimSun"/>
              </a:rPr>
              <a:t>1 </a:t>
            </a:r>
            <a:r>
              <a:rPr lang="zh-CN" altLang="en-US" dirty="0">
                <a:latin typeface="Calibri" panose="020F0502020204030204" pitchFamily="34" charset="0"/>
                <a:ea typeface="SimSun" panose="02010600030101010101" pitchFamily="2" charset="-122"/>
                <a:cs typeface="SimSun"/>
              </a:rPr>
              <a:t>型糖尿病或接受胰岛素治疗的 </a:t>
            </a:r>
            <a:r>
              <a:rPr lang="en-US" altLang="zh-CN" dirty="0">
                <a:latin typeface="Calibri" panose="020F0502020204030204" pitchFamily="34" charset="0"/>
                <a:ea typeface="SimSun" panose="02010600030101010101" pitchFamily="2" charset="-122"/>
                <a:cs typeface="SimSun"/>
              </a:rPr>
              <a:t>2 </a:t>
            </a:r>
            <a:r>
              <a:rPr lang="zh-CN" altLang="en-US" dirty="0">
                <a:latin typeface="Calibri" panose="020F0502020204030204" pitchFamily="34" charset="0"/>
                <a:ea typeface="SimSun" panose="02010600030101010101" pitchFamily="2" charset="-122"/>
                <a:cs typeface="SimSun"/>
              </a:rPr>
              <a:t>型糖尿病患者极度恐惧低血糖症，这一点不足为奇</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有重度低血糖症发作史的患者（如失去意识）似乎对此尤为恐惧。</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三个因素与 </a:t>
            </a:r>
            <a:r>
              <a:rPr lang="en-US" altLang="zh-CN" dirty="0" err="1">
                <a:latin typeface="Calibri" panose="020F0502020204030204" pitchFamily="34" charset="0"/>
                <a:ea typeface="SimSun" panose="02010600030101010101" pitchFamily="2" charset="-122"/>
                <a:cs typeface="SimSun"/>
              </a:rPr>
              <a:t>FoH</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呈显著正相关，分别是：距离首次接受胰岛素治疗的时间、因低血糖症导致住院的频率，以及影响到工作生活的低血糖症的发生频率</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这在直觉上是有道理的，因为事件越不愉快或创伤越大，人们就越有可能对事件重发感到焦虑</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恐惧低血糖症的患者可采取纠正措施或反向积极措施，以牺牲良好的血糖控制为代价来预防低血糖症</a:t>
            </a:r>
            <a:endParaRPr lang="zh-CN" altLang="en-US" b="0" u="none"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b="0" u="none" dirty="0">
                <a:latin typeface="Calibri" panose="020F0502020204030204" pitchFamily="34" charset="0"/>
                <a:ea typeface="SimSun" panose="02010600030101010101" pitchFamily="2" charset="-122"/>
                <a:cs typeface="SimSun"/>
              </a:rPr>
              <a:t>请注意，少数 </a:t>
            </a:r>
            <a:r>
              <a:rPr lang="en-US" altLang="zh-CN" b="0" u="none" dirty="0">
                <a:latin typeface="Calibri" panose="020F0502020204030204" pitchFamily="34" charset="0"/>
                <a:ea typeface="SimSun" panose="02010600030101010101" pitchFamily="2" charset="-122"/>
                <a:cs typeface="SimSun"/>
              </a:rPr>
              <a:t>1 </a:t>
            </a:r>
            <a:r>
              <a:rPr lang="zh-CN" altLang="en-US" b="0" u="none" dirty="0">
                <a:latin typeface="Calibri" panose="020F0502020204030204" pitchFamily="34" charset="0"/>
                <a:ea typeface="SimSun" panose="02010600030101010101" pitchFamily="2" charset="-122"/>
                <a:cs typeface="SimSun"/>
              </a:rPr>
              <a:t>型糖尿病患者和低血糖感知受损者可能不会对此感到焦虑，因为他们自己并没有感知到症状</a:t>
            </a:r>
            <a:endParaRPr lang="zh-CN" altLang="en-US" b="0" u="none"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r>
              <a:rPr lang="en-US" altLang="zh-CN" dirty="0">
                <a:latin typeface="Calibri" panose="020F0502020204030204" pitchFamily="34" charset="0"/>
                <a:ea typeface="SimSun" panose="02010600030101010101" pitchFamily="2" charset="-122"/>
                <a:cs typeface="SimSun"/>
              </a:rPr>
              <a:t>Wild D et al. </a:t>
            </a:r>
            <a:r>
              <a:rPr lang="en-US" altLang="zh-CN" i="1" dirty="0">
                <a:latin typeface="Calibri" panose="020F0502020204030204" pitchFamily="34" charset="0"/>
                <a:ea typeface="SimSun" panose="02010600030101010101" pitchFamily="2" charset="-122"/>
                <a:cs typeface="SimSun"/>
              </a:rPr>
              <a:t>Pat Educ Cou</a:t>
            </a:r>
            <a:r>
              <a:rPr lang="en-US" altLang="zh-CN" dirty="0">
                <a:latin typeface="Calibri" panose="020F0502020204030204" pitchFamily="34" charset="0"/>
                <a:ea typeface="SimSun" panose="02010600030101010101" pitchFamily="2" charset="-122"/>
                <a:cs typeface="SimSun"/>
              </a:rPr>
              <a:t>nseling 2007; 68:10–15</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71</a:t>
            </a:fld>
            <a:endParaRPr lang="zh-CN" altLang="en-US" dirty="0"/>
          </a:p>
        </p:txBody>
      </p:sp>
    </p:spTree>
    <p:extLst>
      <p:ext uri="{BB962C8B-B14F-4D97-AF65-F5344CB8AC3E}">
        <p14:creationId xmlns:p14="http://schemas.microsoft.com/office/powerpoint/2010/main" val="13398843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注：当同时使用低风险药剂（如 </a:t>
            </a:r>
            <a:r>
              <a:rPr lang="en-US" altLang="zh-CN" dirty="0">
                <a:latin typeface="Calibri" panose="020F0502020204030204" pitchFamily="34" charset="0"/>
                <a:ea typeface="SimSun" panose="02010600030101010101" pitchFamily="2" charset="-122"/>
                <a:cs typeface="SimSun"/>
              </a:rPr>
              <a:t>DPP-4 </a:t>
            </a:r>
            <a:r>
              <a:rPr lang="zh-CN" altLang="en-US" dirty="0">
                <a:latin typeface="Calibri" panose="020F0502020204030204" pitchFamily="34" charset="0"/>
                <a:ea typeface="SimSun" panose="02010600030101010101" pitchFamily="2" charset="-122"/>
                <a:cs typeface="SimSun"/>
              </a:rPr>
              <a:t>抑制剂、</a:t>
            </a:r>
            <a:r>
              <a:rPr lang="en-US" altLang="zh-CN" dirty="0">
                <a:latin typeface="Calibri" panose="020F0502020204030204" pitchFamily="34" charset="0"/>
                <a:ea typeface="SimSun" panose="02010600030101010101" pitchFamily="2" charset="-122"/>
                <a:cs typeface="SimSun"/>
              </a:rPr>
              <a:t>GLP-1 </a:t>
            </a:r>
            <a:r>
              <a:rPr lang="zh-CN" altLang="en-US" dirty="0">
                <a:latin typeface="Calibri" panose="020F0502020204030204" pitchFamily="34" charset="0"/>
                <a:ea typeface="SimSun" panose="02010600030101010101" pitchFamily="2" charset="-122"/>
                <a:cs typeface="SimSun"/>
              </a:rPr>
              <a:t>激动剂和 </a:t>
            </a:r>
            <a:r>
              <a:rPr lang="en-US" altLang="zh-CN" dirty="0">
                <a:latin typeface="Calibri" panose="020F0502020204030204" pitchFamily="34" charset="0"/>
                <a:ea typeface="SimSun" panose="02010600030101010101" pitchFamily="2" charset="-122"/>
                <a:cs typeface="SimSun"/>
              </a:rPr>
              <a:t>SGLT2 </a:t>
            </a:r>
            <a:r>
              <a:rPr lang="zh-CN" altLang="en-US" dirty="0">
                <a:latin typeface="Calibri" panose="020F0502020204030204" pitchFamily="34" charset="0"/>
                <a:ea typeface="SimSun" panose="02010600030101010101" pitchFamily="2" charset="-122"/>
                <a:cs typeface="SimSun"/>
              </a:rPr>
              <a:t>抑制剂）和胰岛素或 </a:t>
            </a:r>
            <a:r>
              <a:rPr lang="en-US" altLang="zh-CN" dirty="0">
                <a:latin typeface="Calibri" panose="020F0502020204030204" pitchFamily="34" charset="0"/>
                <a:ea typeface="SimSun" panose="02010600030101010101" pitchFamily="2" charset="-122"/>
                <a:cs typeface="SimSun"/>
              </a:rPr>
              <a:t>SU </a:t>
            </a:r>
            <a:r>
              <a:rPr lang="zh-CN" altLang="en-US" dirty="0">
                <a:latin typeface="Calibri" panose="020F0502020204030204" pitchFamily="34" charset="0"/>
                <a:ea typeface="SimSun" panose="02010600030101010101" pitchFamily="2" charset="-122"/>
                <a:cs typeface="SimSun"/>
              </a:rPr>
              <a:t>时，出现低血糖症的风险仍然很大。</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现代胰岛素类似物可以降低出现低血糖症的风险。</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尽力避免低血糖症可以改善低血糖感知</a:t>
            </a:r>
          </a:p>
          <a:p>
            <a:pPr marL="634056" lvl="1"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2-3 </a:t>
            </a:r>
            <a:r>
              <a:rPr lang="zh-CN" altLang="en-US" dirty="0">
                <a:latin typeface="Calibri" panose="020F0502020204030204" pitchFamily="34" charset="0"/>
                <a:ea typeface="SimSun" panose="02010600030101010101" pitchFamily="2" charset="-122"/>
                <a:cs typeface="SimSun"/>
              </a:rPr>
              <a:t>周没有发作即可恢复低血糖感知，并改善神经内分泌对低血糖症的反应。</a:t>
            </a:r>
          </a:p>
          <a:p>
            <a:endParaRPr lang="zh-CN" altLang="en-US" baseline="0" dirty="0">
              <a:latin typeface="Calibri" panose="020F0502020204030204" pitchFamily="34" charset="0"/>
              <a:ea typeface="SimSun" panose="02010600030101010101" pitchFamily="2" charset="-122"/>
            </a:endParaRPr>
          </a:p>
          <a:p>
            <a:r>
              <a:rPr lang="en-US" altLang="zh-CN" dirty="0">
                <a:latin typeface="Calibri" panose="020F0502020204030204" pitchFamily="34" charset="0"/>
                <a:ea typeface="SimSun" panose="02010600030101010101" pitchFamily="2" charset="-122"/>
                <a:cs typeface="SimSun"/>
              </a:rPr>
              <a:t>Walker TC and </a:t>
            </a:r>
            <a:r>
              <a:rPr lang="en-US" altLang="zh-CN" dirty="0" err="1">
                <a:latin typeface="Calibri" panose="020F0502020204030204" pitchFamily="34" charset="0"/>
                <a:ea typeface="SimSun" panose="02010600030101010101" pitchFamily="2" charset="-122"/>
                <a:cs typeface="SimSun"/>
              </a:rPr>
              <a:t>Yucha</a:t>
            </a:r>
            <a:r>
              <a:rPr lang="en-US" altLang="zh-CN" dirty="0">
                <a:latin typeface="Calibri" panose="020F0502020204030204" pitchFamily="34" charset="0"/>
                <a:ea typeface="SimSun" panose="02010600030101010101" pitchFamily="2" charset="-122"/>
                <a:cs typeface="SimSun"/>
              </a:rPr>
              <a:t> CB. </a:t>
            </a:r>
            <a:r>
              <a:rPr lang="en-US" altLang="zh-CN" i="1" dirty="0">
                <a:latin typeface="Calibri" panose="020F0502020204030204" pitchFamily="34" charset="0"/>
                <a:ea typeface="SimSun" panose="02010600030101010101" pitchFamily="2" charset="-122"/>
                <a:cs typeface="SimSun"/>
              </a:rPr>
              <a:t>J Diabetes Sci Technol</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2014;8:488–93</a:t>
            </a:r>
          </a:p>
          <a:p>
            <a:r>
              <a:rPr lang="en-US" altLang="zh-CN" dirty="0" err="1">
                <a:latin typeface="Calibri" panose="020F0502020204030204" pitchFamily="34" charset="0"/>
                <a:ea typeface="SimSun" panose="02010600030101010101" pitchFamily="2" charset="-122"/>
                <a:cs typeface="SimSun"/>
              </a:rPr>
              <a:t>Choudhary</a:t>
            </a:r>
            <a:r>
              <a:rPr lang="en-US" altLang="zh-CN" dirty="0">
                <a:latin typeface="Calibri" panose="020F0502020204030204" pitchFamily="34" charset="0"/>
                <a:ea typeface="SimSun" panose="02010600030101010101" pitchFamily="2" charset="-122"/>
                <a:cs typeface="SimSun"/>
              </a:rPr>
              <a:t> P et al.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2015;38:1016–29</a:t>
            </a:r>
          </a:p>
          <a:p>
            <a:r>
              <a:rPr lang="en-US" altLang="zh-CN" dirty="0" err="1">
                <a:latin typeface="Calibri" panose="020F0502020204030204" pitchFamily="34" charset="0"/>
                <a:ea typeface="SimSun" panose="02010600030101010101" pitchFamily="2" charset="-122"/>
                <a:cs typeface="SimSun"/>
              </a:rPr>
              <a:t>Shuttlewood</a:t>
            </a:r>
            <a:r>
              <a:rPr lang="en-US" altLang="zh-CN" dirty="0">
                <a:latin typeface="Calibri" panose="020F0502020204030204" pitchFamily="34" charset="0"/>
                <a:ea typeface="SimSun" panose="02010600030101010101" pitchFamily="2" charset="-122"/>
                <a:cs typeface="SimSun"/>
              </a:rPr>
              <a:t> E et al. </a:t>
            </a:r>
            <a:r>
              <a:rPr lang="en-US" altLang="zh-CN" i="1" dirty="0">
                <a:latin typeface="Calibri" panose="020F0502020204030204" pitchFamily="34" charset="0"/>
                <a:ea typeface="SimSun" panose="02010600030101010101" pitchFamily="2" charset="-122"/>
                <a:cs typeface="SimSun"/>
              </a:rPr>
              <a:t>Diabetes Res Clin</a:t>
            </a:r>
            <a:r>
              <a:rPr lang="zh-CN" altLang="en-US" dirty="0">
                <a:latin typeface="Calibri" panose="020F0502020204030204" pitchFamily="34" charset="0"/>
                <a:ea typeface="SimSun" panose="02010600030101010101" pitchFamily="2" charset="-122"/>
                <a:cs typeface="SimSun"/>
              </a:rPr>
              <a:t> </a:t>
            </a:r>
            <a:r>
              <a:rPr lang="en-US" altLang="zh-CN" i="1" dirty="0">
                <a:latin typeface="Calibri" panose="020F0502020204030204" pitchFamily="34" charset="0"/>
                <a:ea typeface="SimSun" panose="02010600030101010101" pitchFamily="2" charset="-122"/>
                <a:cs typeface="SimSun"/>
              </a:rPr>
              <a:t>Pract</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109:347–54</a:t>
            </a:r>
          </a:p>
          <a:p>
            <a:r>
              <a:rPr lang="en-US" altLang="zh-CN" dirty="0" err="1">
                <a:latin typeface="Calibri" panose="020F0502020204030204" pitchFamily="34" charset="0"/>
                <a:ea typeface="SimSun" panose="02010600030101010101" pitchFamily="2" charset="-122"/>
                <a:cs typeface="SimSun"/>
              </a:rPr>
              <a:t>Gonder</a:t>
            </a:r>
            <a:r>
              <a:rPr lang="en-US" altLang="zh-CN" dirty="0">
                <a:latin typeface="Calibri" panose="020F0502020204030204" pitchFamily="34" charset="0"/>
                <a:ea typeface="SimSun" panose="02010600030101010101" pitchFamily="2" charset="-122"/>
                <a:cs typeface="SimSun"/>
              </a:rPr>
              <a:t>-Frederick L et al.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1997;20:1543–6</a:t>
            </a:r>
          </a:p>
          <a:p>
            <a:r>
              <a:rPr lang="en-US" altLang="zh-CN" dirty="0">
                <a:latin typeface="Calibri" panose="020F0502020204030204" pitchFamily="34" charset="0"/>
                <a:ea typeface="SimSun" panose="02010600030101010101" pitchFamily="2" charset="-122"/>
                <a:cs typeface="SimSun"/>
              </a:rPr>
              <a:t>Bonaventura A et al. </a:t>
            </a:r>
            <a:r>
              <a:rPr lang="en-US" altLang="zh-CN" i="1" dirty="0" err="1">
                <a:latin typeface="Calibri" panose="020F0502020204030204" pitchFamily="34" charset="0"/>
                <a:ea typeface="SimSun" panose="02010600030101010101" pitchFamily="2" charset="-122"/>
                <a:cs typeface="SimSun"/>
              </a:rPr>
              <a:t>Endocr</a:t>
            </a:r>
            <a:r>
              <a:rPr lang="en-US" altLang="zh-CN" i="1" dirty="0">
                <a:latin typeface="Calibri" panose="020F0502020204030204" pitchFamily="34" charset="0"/>
                <a:ea typeface="SimSun" panose="02010600030101010101" pitchFamily="2" charset="-122"/>
                <a:cs typeface="SimSun"/>
              </a:rPr>
              <a:t> Connect</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2015;4:R37–45.</a:t>
            </a:r>
          </a:p>
          <a:p>
            <a:endParaRPr lang="zh-CN" altLang="en-US" baseline="0" dirty="0">
              <a:latin typeface="Calibri" panose="020F0502020204030204" pitchFamily="34" charset="0"/>
              <a:ea typeface="SimSun" panose="02010600030101010101" pitchFamily="2" charset="-122"/>
            </a:endParaRP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72</a:t>
            </a:fld>
            <a:endParaRPr lang="zh-CN" altLang="en-US" dirty="0"/>
          </a:p>
        </p:txBody>
      </p:sp>
    </p:spTree>
    <p:extLst>
      <p:ext uri="{BB962C8B-B14F-4D97-AF65-F5344CB8AC3E}">
        <p14:creationId xmlns:p14="http://schemas.microsoft.com/office/powerpoint/2010/main" val="26034304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3113" y="1163638"/>
            <a:ext cx="5588000" cy="3143250"/>
          </a:xfrm>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由医生带领的团队可能需要招募更多资源来为恐惧低血糖症的患者及其护理伙伴提供支持。除了额外的糖尿病教育和其他支持服务之外，低血糖症反复发作的患者还可以咨询行为健康专家</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临床心理学家</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社会工作者，取得他们的帮助。</a:t>
            </a:r>
          </a:p>
        </p:txBody>
      </p:sp>
      <p:sp>
        <p:nvSpPr>
          <p:cNvPr id="4" name="Slide Number Placeholder 3"/>
          <p:cNvSpPr>
            <a:spLocks noGrp="1"/>
          </p:cNvSpPr>
          <p:nvPr>
            <p:ph type="sldNum" sz="quarter" idx="10"/>
          </p:nvPr>
        </p:nvSpPr>
        <p:spPr/>
        <p:txBody>
          <a:bodyPr/>
          <a:lstStyle/>
          <a:p>
            <a:fld id="{2E23933E-63CE-4535-8B9B-1A021C9B6B26}" type="slidenum">
              <a:rPr lang="en-US" altLang="zh-CN" smtClean="0">
                <a:solidFill>
                  <a:prstClr val="black"/>
                </a:solidFill>
              </a:rPr>
              <a:pPr/>
              <a:t>73</a:t>
            </a:fld>
            <a:endParaRPr lang="zh-CN" altLang="en-US" dirty="0">
              <a:solidFill>
                <a:prstClr val="black"/>
              </a:solidFill>
            </a:endParaRPr>
          </a:p>
        </p:txBody>
      </p:sp>
    </p:spTree>
    <p:extLst>
      <p:ext uri="{BB962C8B-B14F-4D97-AF65-F5344CB8AC3E}">
        <p14:creationId xmlns:p14="http://schemas.microsoft.com/office/powerpoint/2010/main" val="17361303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对避免重度低血糖症的明显无力感可能是适应不良的想法和行为导致的，包括但不限于：</a:t>
            </a:r>
          </a:p>
          <a:p>
            <a:pPr>
              <a:spcAft>
                <a:spcPts val="1210"/>
              </a:spcAft>
            </a:pPr>
            <a:r>
              <a:rPr lang="zh-CN" altLang="en-US" dirty="0">
                <a:latin typeface="Calibri" panose="020F0502020204030204" pitchFamily="34" charset="0"/>
                <a:ea typeface="SimSun" panose="02010600030101010101" pitchFamily="2" charset="-122"/>
                <a:cs typeface="SimSun"/>
              </a:rPr>
              <a:t>低估风险和后果</a:t>
            </a:r>
          </a:p>
          <a:p>
            <a:pPr>
              <a:spcAft>
                <a:spcPts val="1210"/>
              </a:spcAft>
            </a:pPr>
            <a:r>
              <a:rPr lang="zh-CN" altLang="en-US" dirty="0">
                <a:latin typeface="Calibri" panose="020F0502020204030204" pitchFamily="34" charset="0"/>
                <a:ea typeface="SimSun" panose="02010600030101010101" pitchFamily="2" charset="-122"/>
                <a:cs typeface="SimSun"/>
              </a:rPr>
              <a:t>低估</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否认对认知</a:t>
            </a:r>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运动机能的影响（“血糖值为 </a:t>
            </a:r>
            <a:r>
              <a:rPr lang="en-US" altLang="zh-CN" dirty="0">
                <a:latin typeface="Calibri" panose="020F0502020204030204" pitchFamily="34" charset="0"/>
                <a:ea typeface="SimSun" panose="02010600030101010101" pitchFamily="2" charset="-122"/>
                <a:cs typeface="SimSun"/>
              </a:rPr>
              <a:t>2.5 [45 mg/</a:t>
            </a:r>
            <a:r>
              <a:rPr lang="en-US" altLang="zh-CN" dirty="0" err="1">
                <a:latin typeface="Calibri" panose="020F0502020204030204" pitchFamily="34" charset="0"/>
                <a:ea typeface="SimSun" panose="02010600030101010101" pitchFamily="2" charset="-122"/>
                <a:cs typeface="SimSun"/>
              </a:rPr>
              <a:t>dL</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时我感觉良好”）</a:t>
            </a:r>
          </a:p>
          <a:p>
            <a:pPr>
              <a:spcAft>
                <a:spcPts val="1210"/>
              </a:spcAft>
            </a:pPr>
            <a:r>
              <a:rPr lang="zh-CN" altLang="en-US" dirty="0">
                <a:latin typeface="Calibri" panose="020F0502020204030204" pitchFamily="34" charset="0"/>
                <a:ea typeface="SimSun" panose="02010600030101010101" pitchFamily="2" charset="-122"/>
                <a:cs typeface="SimSun"/>
              </a:rPr>
              <a:t>恐惧高血糖症</a:t>
            </a:r>
          </a:p>
          <a:p>
            <a:pPr>
              <a:spcAft>
                <a:spcPts val="1210"/>
              </a:spcAft>
            </a:pPr>
            <a:r>
              <a:rPr lang="zh-CN" altLang="en-US" dirty="0">
                <a:latin typeface="Calibri" panose="020F0502020204030204" pitchFamily="34" charset="0"/>
                <a:ea typeface="SimSun" panose="02010600030101010101" pitchFamily="2" charset="-122"/>
                <a:cs typeface="SimSun"/>
              </a:rPr>
              <a:t>使用慢效葡萄糖源自行治疗</a:t>
            </a:r>
          </a:p>
          <a:p>
            <a:pPr>
              <a:spcAft>
                <a:spcPts val="1210"/>
              </a:spcAft>
            </a:pPr>
            <a:r>
              <a:rPr lang="zh-CN" altLang="en-US" dirty="0">
                <a:latin typeface="Calibri" panose="020F0502020204030204" pitchFamily="34" charset="0"/>
                <a:ea typeface="SimSun" panose="02010600030101010101" pitchFamily="2" charset="-122"/>
                <a:cs typeface="SimSun"/>
              </a:rPr>
              <a:t>延迟治疗或治疗不足（葡萄糖过少）</a:t>
            </a:r>
          </a:p>
          <a:p>
            <a:pPr>
              <a:spcAft>
                <a:spcPts val="1210"/>
              </a:spcAft>
            </a:pPr>
            <a:r>
              <a:rPr lang="zh-CN" altLang="en-US" dirty="0">
                <a:latin typeface="Calibri" panose="020F0502020204030204" pitchFamily="34" charset="0"/>
                <a:ea typeface="SimSun" panose="02010600030101010101" pitchFamily="2" charset="-122"/>
                <a:cs typeface="SimSun"/>
              </a:rPr>
              <a:t>过度依赖于向他人求助</a:t>
            </a:r>
          </a:p>
          <a:p>
            <a:pPr>
              <a:spcAft>
                <a:spcPts val="1210"/>
              </a:spcAft>
            </a:pPr>
            <a:r>
              <a:rPr lang="zh-CN" altLang="en-US" dirty="0">
                <a:latin typeface="Calibri" panose="020F0502020204030204" pitchFamily="34" charset="0"/>
                <a:ea typeface="SimSun" panose="02010600030101010101" pitchFamily="2" charset="-122"/>
                <a:cs typeface="SimSun"/>
              </a:rPr>
              <a:t>心理斗争（过于独立）</a:t>
            </a:r>
          </a:p>
          <a:p>
            <a:pPr>
              <a:spcAft>
                <a:spcPts val="1210"/>
              </a:spcAft>
            </a:pPr>
            <a:endParaRPr lang="zh-CN" altLang="en-US" dirty="0">
              <a:latin typeface="Calibri" panose="020F0502020204030204" pitchFamily="34" charset="0"/>
              <a:ea typeface="SimSun" panose="02010600030101010101" pitchFamily="2" charset="-122"/>
            </a:endParaRPr>
          </a:p>
          <a:p>
            <a:pPr>
              <a:spcAft>
                <a:spcPts val="1210"/>
              </a:spcAft>
            </a:pPr>
            <a:r>
              <a:rPr lang="zh-CN" altLang="en-US" dirty="0">
                <a:latin typeface="Calibri" panose="020F0502020204030204" pitchFamily="34" charset="0"/>
                <a:ea typeface="SimSun" panose="02010600030101010101" pitchFamily="2" charset="-122"/>
                <a:cs typeface="SimSun"/>
              </a:rPr>
              <a:t>要解决这些问题和疑虑，需要组建一个包含患者、患者的家人、</a:t>
            </a:r>
            <a:r>
              <a:rPr lang="en-US" altLang="zh-CN" dirty="0">
                <a:latin typeface="Calibri" panose="020F0502020204030204" pitchFamily="34" charset="0"/>
                <a:ea typeface="SimSun" panose="02010600030101010101" pitchFamily="2" charset="-122"/>
                <a:cs typeface="SimSun"/>
              </a:rPr>
              <a:t>HCP </a:t>
            </a:r>
            <a:r>
              <a:rPr lang="zh-CN" altLang="en-US" dirty="0">
                <a:latin typeface="Calibri" panose="020F0502020204030204" pitchFamily="34" charset="0"/>
                <a:ea typeface="SimSun" panose="02010600030101010101" pitchFamily="2" charset="-122"/>
                <a:cs typeface="SimSun"/>
              </a:rPr>
              <a:t>的团队，同时需要行为健康专家的干预。</a:t>
            </a:r>
          </a:p>
          <a:p>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74</a:t>
            </a:fld>
            <a:endParaRPr lang="zh-CN" altLang="en-US" dirty="0"/>
          </a:p>
        </p:txBody>
      </p:sp>
    </p:spTree>
    <p:extLst>
      <p:ext uri="{BB962C8B-B14F-4D97-AF65-F5344CB8AC3E}">
        <p14:creationId xmlns:p14="http://schemas.microsoft.com/office/powerpoint/2010/main" val="2454323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latin typeface="Calibri" panose="020F0502020204030204" pitchFamily="34" charset="0"/>
                <a:ea typeface="SimSun" panose="02010600030101010101" pitchFamily="2" charset="-122"/>
                <a:cs typeface="SimSun"/>
              </a:rPr>
              <a:t>DAFNE </a:t>
            </a:r>
            <a:r>
              <a:rPr lang="zh-CN" altLang="en-US" dirty="0">
                <a:latin typeface="Calibri" panose="020F0502020204030204" pitchFamily="34" charset="0"/>
                <a:ea typeface="SimSun" panose="02010600030101010101" pitchFamily="2" charset="-122"/>
                <a:cs typeface="SimSun"/>
              </a:rPr>
              <a:t>是一项可帮助糖尿病患者降低低血糖症的出现频率并提高生活品质的</a:t>
            </a:r>
            <a:r>
              <a:rPr lang="zh-CN" altLang="en-US" b="0" u="none" baseline="0" dirty="0">
                <a:latin typeface="Calibri" panose="020F0502020204030204" pitchFamily="34" charset="0"/>
                <a:ea typeface="SimSun" panose="02010600030101010101" pitchFamily="2" charset="-122"/>
                <a:cs typeface="SimSun"/>
              </a:rPr>
              <a:t>计划</a:t>
            </a:r>
            <a:r>
              <a:rPr lang="zh-CN" altLang="en-US" dirty="0">
                <a:latin typeface="Calibri" panose="020F0502020204030204" pitchFamily="34" charset="0"/>
                <a:ea typeface="SimSun" panose="02010600030101010101" pitchFamily="2" charset="-122"/>
                <a:cs typeface="SimSun"/>
              </a:rPr>
              <a:t>。</a:t>
            </a:r>
          </a:p>
          <a:p>
            <a:endParaRPr lang="zh-CN" altLang="en-US" baseline="0"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可在线查阅有关计划结构和内容的更多信息。</a:t>
            </a:r>
          </a:p>
          <a:p>
            <a:endParaRPr lang="zh-CN" altLang="en-US" baseline="0"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糖尿病教育和支持对于包括低血糖症的预防和管理在内的糖尿病管理至关重要。</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75</a:t>
            </a:fld>
            <a:endParaRPr lang="zh-CN" altLang="en-US" dirty="0"/>
          </a:p>
        </p:txBody>
      </p:sp>
    </p:spTree>
    <p:extLst>
      <p:ext uri="{BB962C8B-B14F-4D97-AF65-F5344CB8AC3E}">
        <p14:creationId xmlns:p14="http://schemas.microsoft.com/office/powerpoint/2010/main" val="32364424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76</a:t>
            </a:fld>
            <a:endParaRPr lang="zh-CN" altLang="en-US" dirty="0">
              <a:solidFill>
                <a:prstClr val="black"/>
              </a:solidFill>
            </a:endParaRPr>
          </a:p>
        </p:txBody>
      </p:sp>
    </p:spTree>
    <p:extLst>
      <p:ext uri="{BB962C8B-B14F-4D97-AF65-F5344CB8AC3E}">
        <p14:creationId xmlns:p14="http://schemas.microsoft.com/office/powerpoint/2010/main" val="3011196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低血糖症的影响超出了患者的预期 </a:t>
            </a:r>
          </a:p>
          <a:p>
            <a:pPr marL="172924" indent="-172924" defTabSz="922264">
              <a:buFont typeface="Arial" panose="020B0604020202020204" pitchFamily="34" charset="0"/>
              <a:buChar char="•"/>
              <a:defRPr/>
            </a:pPr>
            <a:r>
              <a:rPr lang="zh-CN" altLang="en-US" dirty="0">
                <a:latin typeface="Calibri" panose="020F0502020204030204" pitchFamily="34" charset="0"/>
                <a:ea typeface="SimSun" panose="02010600030101010101" pitchFamily="2" charset="-122"/>
                <a:cs typeface="SimSun"/>
              </a:rPr>
              <a:t>配偶或伴侣需要为罹患糖尿病的爱人提供照护，在患者的低血糖症发作时，他们会倍感压力和焦虑；讨论过程中也要考虑他们的需求和处境</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虽然伴侣的参与程度可能会有所不同，但过于焦虑（特别是对低血糖症）和恐惧（特别是对日后的并发症）会对他们及其关系产生影响。</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每段关系都是独一无二的，不能想当然地认为所有患者都希望伴侣积极参与，也不能认为所有患者都无法应付糖尿病带来的压力</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关系会发生变化；在关系和疾病的发展过程中，某一时刻的需求可能与另一时刻有很大的不同</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77</a:t>
            </a:fld>
            <a:endParaRPr lang="zh-CN" altLang="en-US" dirty="0"/>
          </a:p>
        </p:txBody>
      </p:sp>
    </p:spTree>
    <p:extLst>
      <p:ext uri="{BB962C8B-B14F-4D97-AF65-F5344CB8AC3E}">
        <p14:creationId xmlns:p14="http://schemas.microsoft.com/office/powerpoint/2010/main" val="393010554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78</a:t>
            </a:fld>
            <a:endParaRPr lang="zh-CN" altLang="en-US" dirty="0"/>
          </a:p>
        </p:txBody>
      </p:sp>
    </p:spTree>
    <p:extLst>
      <p:ext uri="{BB962C8B-B14F-4D97-AF65-F5344CB8AC3E}">
        <p14:creationId xmlns:p14="http://schemas.microsoft.com/office/powerpoint/2010/main" val="37467291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en-US" altLang="zh-CN" dirty="0" err="1">
                <a:latin typeface="Calibri" panose="020F0502020204030204" pitchFamily="34" charset="0"/>
                <a:ea typeface="SimSun" panose="02010600030101010101" pitchFamily="2" charset="-122"/>
                <a:cs typeface="SimSun"/>
              </a:rPr>
              <a:t>Jøgensen</a:t>
            </a:r>
            <a:r>
              <a:rPr lang="en-US" altLang="zh-CN" dirty="0">
                <a:latin typeface="Calibri" panose="020F0502020204030204" pitchFamily="34" charset="0"/>
                <a:ea typeface="SimSun" panose="02010600030101010101" pitchFamily="2" charset="-122"/>
                <a:cs typeface="SimSun"/>
              </a:rPr>
              <a:t> </a:t>
            </a:r>
            <a:r>
              <a:rPr lang="zh-CN" altLang="en-US" dirty="0">
                <a:latin typeface="Calibri" panose="020F0502020204030204" pitchFamily="34" charset="0"/>
                <a:ea typeface="SimSun" panose="02010600030101010101" pitchFamily="2" charset="-122"/>
                <a:cs typeface="SimSun"/>
              </a:rPr>
              <a:t>等人的一项研究使用了关于低血糖症和感知状态的横断面配对调查问卷，以比较患者和亲属对重度低血糖症发生率和感知状态的评估结果</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患者和配偶所报告的低血糖症之所以存在差异，可能是因为小组之间对低血糖症发作的认知不同所致</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例如，亲属因为担心即将发生低血糖症所以为糖尿病患者提供零食可能会被记录为严重事件，而患者可能会认为这是轻微事件，因为他确信自己能够妥善管理这种情况而无需其他干预</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患者也可能会低估因为暂时性精神障碍导致的低血糖症发作次数，或因为害怕尴尬或担心失去驾照而有意隐瞒某些事件</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由于父母会管理大部分（即使不是全部）幼儿的糖尿病护理，对低血糖症的恐惧会导致父母的压力增加，会让父母感觉负担加重，并导致更频繁的夜醒以监测血糖 </a:t>
            </a:r>
            <a:r>
              <a:rPr lang="en-US" altLang="zh-CN" dirty="0">
                <a:latin typeface="Calibri" panose="020F0502020204030204" pitchFamily="34" charset="0"/>
                <a:ea typeface="SimSun" panose="02010600030101010101" pitchFamily="2" charset="-122"/>
                <a:cs typeface="SimSun"/>
              </a:rPr>
              <a:t>(BG) </a:t>
            </a:r>
            <a:r>
              <a:rPr lang="zh-CN" altLang="en-US" dirty="0">
                <a:latin typeface="Calibri" panose="020F0502020204030204" pitchFamily="34" charset="0"/>
                <a:ea typeface="SimSun" panose="02010600030101010101" pitchFamily="2" charset="-122"/>
                <a:cs typeface="SimSun"/>
              </a:rPr>
              <a:t>水平</a:t>
            </a:r>
          </a:p>
          <a:p>
            <a:pPr marL="634056" lvl="1"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与 </a:t>
            </a:r>
            <a:r>
              <a:rPr lang="en-US" altLang="zh-CN" dirty="0">
                <a:latin typeface="Calibri" panose="020F0502020204030204" pitchFamily="34" charset="0"/>
                <a:ea typeface="SimSun" panose="02010600030101010101" pitchFamily="2" charset="-122"/>
                <a:cs typeface="SimSun"/>
              </a:rPr>
              <a:t>T1D </a:t>
            </a:r>
            <a:r>
              <a:rPr lang="zh-CN" altLang="en-US" dirty="0">
                <a:latin typeface="Calibri" panose="020F0502020204030204" pitchFamily="34" charset="0"/>
                <a:ea typeface="SimSun" panose="02010600030101010101" pitchFamily="2" charset="-122"/>
                <a:cs typeface="SimSun"/>
              </a:rPr>
              <a:t>成人患者相比，</a:t>
            </a:r>
            <a:r>
              <a:rPr lang="en-US" altLang="zh-CN" dirty="0">
                <a:latin typeface="Calibri" panose="020F0502020204030204" pitchFamily="34" charset="0"/>
                <a:ea typeface="SimSun" panose="02010600030101010101" pitchFamily="2" charset="-122"/>
                <a:cs typeface="SimSun"/>
              </a:rPr>
              <a:t>T1D </a:t>
            </a:r>
            <a:r>
              <a:rPr lang="zh-CN" altLang="en-US" dirty="0">
                <a:latin typeface="Calibri" panose="020F0502020204030204" pitchFamily="34" charset="0"/>
                <a:ea typeface="SimSun" panose="02010600030101010101" pitchFamily="2" charset="-122"/>
                <a:cs typeface="SimSun"/>
              </a:rPr>
              <a:t>儿童患者的母亲对低血糖症更为恐惧</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r>
              <a:rPr lang="en-US" altLang="zh-CN" dirty="0" err="1">
                <a:latin typeface="Calibri" panose="020F0502020204030204" pitchFamily="34" charset="0"/>
                <a:ea typeface="SimSun" panose="02010600030101010101" pitchFamily="2" charset="-122"/>
                <a:cs typeface="SimSun"/>
              </a:rPr>
              <a:t>Jørgensen</a:t>
            </a:r>
            <a:r>
              <a:rPr lang="en-US" altLang="zh-CN" dirty="0">
                <a:latin typeface="Calibri" panose="020F0502020204030204" pitchFamily="34" charset="0"/>
                <a:ea typeface="SimSun" panose="02010600030101010101" pitchFamily="2" charset="-122"/>
                <a:cs typeface="SimSun"/>
              </a:rPr>
              <a:t> HV et al. </a:t>
            </a:r>
            <a:r>
              <a:rPr lang="en-US" altLang="zh-CN" i="1" dirty="0">
                <a:latin typeface="Calibri" panose="020F0502020204030204" pitchFamily="34" charset="0"/>
                <a:ea typeface="SimSun" panose="02010600030101010101" pitchFamily="2" charset="-122"/>
                <a:cs typeface="SimSun"/>
              </a:rPr>
              <a:t>Diabetes Care </a:t>
            </a:r>
            <a:r>
              <a:rPr lang="en-US" altLang="zh-CN" dirty="0">
                <a:latin typeface="Calibri" panose="020F0502020204030204" pitchFamily="34" charset="0"/>
                <a:ea typeface="SimSun" panose="02010600030101010101" pitchFamily="2" charset="-122"/>
                <a:cs typeface="SimSun"/>
              </a:rPr>
              <a:t>2003;26:1106-9</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79</a:t>
            </a:fld>
            <a:endParaRPr lang="zh-CN" altLang="en-US" dirty="0"/>
          </a:p>
        </p:txBody>
      </p:sp>
    </p:spTree>
    <p:extLst>
      <p:ext uri="{BB962C8B-B14F-4D97-AF65-F5344CB8AC3E}">
        <p14:creationId xmlns:p14="http://schemas.microsoft.com/office/powerpoint/2010/main" val="1397146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8</a:t>
            </a:fld>
            <a:endParaRPr lang="zh-CN" altLang="en-US" dirty="0">
              <a:solidFill>
                <a:prstClr val="black"/>
              </a:solidFill>
            </a:endParaRPr>
          </a:p>
        </p:txBody>
      </p:sp>
    </p:spTree>
    <p:extLst>
      <p:ext uri="{BB962C8B-B14F-4D97-AF65-F5344CB8AC3E}">
        <p14:creationId xmlns:p14="http://schemas.microsoft.com/office/powerpoint/2010/main" val="39311531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Lawton </a:t>
            </a:r>
            <a:r>
              <a:rPr lang="zh-CN" altLang="en-US" dirty="0">
                <a:latin typeface="Calibri" panose="020F0502020204030204" pitchFamily="34" charset="0"/>
                <a:ea typeface="SimSun" panose="02010600030101010101" pitchFamily="2" charset="-122"/>
                <a:cs typeface="SimSun"/>
              </a:rPr>
              <a:t>等人在出版物中采用了开放式的探索性定性设计，以识别“笼罩在患者的阴影之下</a:t>
            </a:r>
            <a:r>
              <a:rPr lang="zh-CN" altLang="en-US" baseline="30000"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的、需要更多信息和情感支持的护理人员群体</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患者的无感知性低血糖以及由此导致的低血糖症的影响会扩大到家庭成员，家庭成员表示他们必须限制自己的生活以帮助检测和治疗，而且他们不得不面对其所爱之人的行为改变，有时甚至是巨大变化</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一些家庭成员强调存在大量未满足的教育和支持需求，但其他成员很难意识到并承认他们自己其实也需要帮助</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80</a:t>
            </a:fld>
            <a:endParaRPr lang="zh-CN" altLang="en-US" dirty="0"/>
          </a:p>
        </p:txBody>
      </p:sp>
    </p:spTree>
    <p:extLst>
      <p:ext uri="{BB962C8B-B14F-4D97-AF65-F5344CB8AC3E}">
        <p14:creationId xmlns:p14="http://schemas.microsoft.com/office/powerpoint/2010/main" val="301859728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研究表明，护理人员群体需要信息和情感支持。</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81</a:t>
            </a:fld>
            <a:endParaRPr lang="zh-CN" altLang="en-US" dirty="0"/>
          </a:p>
        </p:txBody>
      </p:sp>
    </p:spTree>
    <p:extLst>
      <p:ext uri="{BB962C8B-B14F-4D97-AF65-F5344CB8AC3E}">
        <p14:creationId xmlns:p14="http://schemas.microsoft.com/office/powerpoint/2010/main" val="12164829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latin typeface="Calibri" panose="020F0502020204030204" pitchFamily="34" charset="0"/>
                <a:ea typeface="SimSun" panose="02010600030101010101" pitchFamily="2" charset="-122"/>
                <a:cs typeface="SimSun"/>
              </a:rPr>
              <a:t>Lawton </a:t>
            </a:r>
            <a:r>
              <a:rPr lang="zh-CN" altLang="en-US" dirty="0">
                <a:latin typeface="Calibri" panose="020F0502020204030204" pitchFamily="34" charset="0"/>
                <a:ea typeface="SimSun" panose="02010600030101010101" pitchFamily="2" charset="-122"/>
                <a:cs typeface="SimSun"/>
              </a:rPr>
              <a:t>的论文评估了低血糖感知受损对家庭成员生活的影响、家庭成员在预防和管理低血糖症方面的参与程度，以及他们认为自己需要哪些支持和教育。虽然这是一项小型研究，但毫无疑问，低血糖症会对家庭和其他人产生影响。</a:t>
            </a:r>
          </a:p>
          <a:p>
            <a:endParaRPr lang="zh-CN" altLang="en-US" baseline="0"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不仅仅是糖尿病，低血糖感知受损和重度低血糖症也均会导致负面的家庭影响</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FF44760E-B906-4233-9EFF-D14AB3C71E44}" type="slidenum">
              <a:rPr lang="en-US" altLang="zh-CN" smtClean="0"/>
              <a:pPr/>
              <a:t>82</a:t>
            </a:fld>
            <a:endParaRPr lang="zh-CN" altLang="en-US" dirty="0"/>
          </a:p>
        </p:txBody>
      </p:sp>
    </p:spTree>
    <p:extLst>
      <p:ext uri="{BB962C8B-B14F-4D97-AF65-F5344CB8AC3E}">
        <p14:creationId xmlns:p14="http://schemas.microsoft.com/office/powerpoint/2010/main" val="75339486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为了应对未满足的需求，几乎所有家庭成员都表示其需要获取更多信息和教育，有些人还希望有机会陪同无感知性低血糖患者咨询糖尿病相关问题。</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这不仅是为了获取医务专业人员的指导和建议，也是因为他们担心无感知性低血糖患者记忆力差，可能会少报重度低血糖症的发作次数。</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除了教育之外，大多数人都表示他们需要来自与自己处境相同的患者的安慰、反馈和情感支持，以帮助克服其孤立感、怨恨感以及有时的负罪感</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确保护理人员没有被遗忘，并随时了解最新情况至关重要</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问题依据：</a:t>
            </a:r>
          </a:p>
          <a:p>
            <a:r>
              <a:rPr lang="en-US" altLang="zh-CN" dirty="0">
                <a:latin typeface="Calibri" panose="020F0502020204030204" pitchFamily="34" charset="0"/>
                <a:ea typeface="SimSun" panose="02010600030101010101" pitchFamily="2" charset="-122"/>
                <a:cs typeface="SimSun"/>
              </a:rPr>
              <a:t>1) </a:t>
            </a:r>
            <a:r>
              <a:rPr lang="zh-CN" altLang="en-US" dirty="0">
                <a:latin typeface="Calibri" panose="020F0502020204030204" pitchFamily="34" charset="0"/>
                <a:ea typeface="SimSun" panose="02010600030101010101" pitchFamily="2" charset="-122"/>
                <a:cs typeface="SimSun"/>
              </a:rPr>
              <a:t>低血糖症引起的认知变化可导致攻击性和暴力行为</a:t>
            </a:r>
          </a:p>
          <a:p>
            <a:r>
              <a:rPr lang="en-US" altLang="zh-CN" dirty="0">
                <a:latin typeface="Calibri" panose="020F0502020204030204" pitchFamily="34" charset="0"/>
                <a:ea typeface="SimSun" panose="02010600030101010101" pitchFamily="2" charset="-122"/>
                <a:cs typeface="SimSun"/>
              </a:rPr>
              <a:t>2) </a:t>
            </a:r>
            <a:r>
              <a:rPr lang="zh-CN" altLang="en-US" dirty="0">
                <a:latin typeface="Calibri" panose="020F0502020204030204" pitchFamily="34" charset="0"/>
                <a:ea typeface="SimSun" panose="02010600030101010101" pitchFamily="2" charset="-122"/>
                <a:cs typeface="SimSun"/>
              </a:rPr>
              <a:t>护理人员应该知道低血糖症的信号和症状，因为无感知性低血糖症患者可能无法识别症状发作</a:t>
            </a:r>
          </a:p>
          <a:p>
            <a:r>
              <a:rPr lang="en-US" altLang="zh-CN" dirty="0">
                <a:latin typeface="Calibri" panose="020F0502020204030204" pitchFamily="34" charset="0"/>
                <a:ea typeface="SimSun" panose="02010600030101010101" pitchFamily="2" charset="-122"/>
                <a:cs typeface="SimSun"/>
              </a:rPr>
              <a:t>3) </a:t>
            </a:r>
            <a:r>
              <a:rPr lang="zh-CN" altLang="en-US" dirty="0">
                <a:latin typeface="Calibri" panose="020F0502020204030204" pitchFamily="34" charset="0"/>
                <a:ea typeface="SimSun" panose="02010600030101010101" pitchFamily="2" charset="-122"/>
                <a:cs typeface="SimSun"/>
              </a:rPr>
              <a:t>护理人员应熟悉如何治疗重度低血糖症病例</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83</a:t>
            </a:fld>
            <a:endParaRPr lang="zh-CN" altLang="en-US" dirty="0"/>
          </a:p>
        </p:txBody>
      </p:sp>
    </p:spTree>
    <p:extLst>
      <p:ext uri="{BB962C8B-B14F-4D97-AF65-F5344CB8AC3E}">
        <p14:creationId xmlns:p14="http://schemas.microsoft.com/office/powerpoint/2010/main" val="273655352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本幻灯片主要为护理人员提供指导。</a:t>
            </a: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84</a:t>
            </a:fld>
            <a:endParaRPr lang="zh-CN" altLang="en-US" dirty="0"/>
          </a:p>
        </p:txBody>
      </p:sp>
    </p:spTree>
    <p:extLst>
      <p:ext uri="{BB962C8B-B14F-4D97-AF65-F5344CB8AC3E}">
        <p14:creationId xmlns:p14="http://schemas.microsoft.com/office/powerpoint/2010/main" val="30716461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a:xfrm>
            <a:off x="434975" y="687388"/>
            <a:ext cx="6108700" cy="3435350"/>
          </a:xfrm>
        </p:spPr>
      </p:sp>
      <p:sp>
        <p:nvSpPr>
          <p:cNvPr id="3" name="Pladsholder til noter 2"/>
          <p:cNvSpPr>
            <a:spLocks noGrp="1"/>
          </p:cNvSpPr>
          <p:nvPr>
            <p:ph type="body" idx="1"/>
          </p:nvPr>
        </p:nvSpPr>
        <p:spPr/>
        <p:txBody>
          <a:bodyPr/>
          <a:lstStyle/>
          <a:p>
            <a:endParaRPr lang="zh-CN" altLang="en-US" dirty="0"/>
          </a:p>
        </p:txBody>
      </p:sp>
      <p:sp>
        <p:nvSpPr>
          <p:cNvPr id="4" name="Pladsholder til diasnummer 3"/>
          <p:cNvSpPr>
            <a:spLocks noGrp="1"/>
          </p:cNvSpPr>
          <p:nvPr>
            <p:ph type="sldNum" sz="quarter" idx="10"/>
          </p:nvPr>
        </p:nvSpPr>
        <p:spPr/>
        <p:txBody>
          <a:bodyPr/>
          <a:lstStyle/>
          <a:p>
            <a:fld id="{B5E6FD3C-18ED-4BEC-9ECA-2B9CA815A96B}" type="slidenum">
              <a:rPr lang="en-US" altLang="zh-CN" smtClean="0">
                <a:solidFill>
                  <a:prstClr val="black"/>
                </a:solidFill>
              </a:rPr>
              <a:pPr/>
              <a:t>85</a:t>
            </a:fld>
            <a:endParaRPr lang="zh-CN" altLang="en-US" dirty="0">
              <a:solidFill>
                <a:prstClr val="black"/>
              </a:solidFill>
            </a:endParaRPr>
          </a:p>
        </p:txBody>
      </p:sp>
    </p:spTree>
    <p:extLst>
      <p:ext uri="{BB962C8B-B14F-4D97-AF65-F5344CB8AC3E}">
        <p14:creationId xmlns:p14="http://schemas.microsoft.com/office/powerpoint/2010/main" val="16159551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xfrm>
            <a:off x="463550" y="698500"/>
            <a:ext cx="6208713" cy="3492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dirty="0">
                <a:latin typeface="Calibri" panose="020F0502020204030204" pitchFamily="34" charset="0"/>
                <a:ea typeface="SimSun" panose="02010600030101010101" pitchFamily="2" charset="-122"/>
                <a:cs typeface="SimSun"/>
              </a:rPr>
              <a:t>表 </a:t>
            </a:r>
            <a:r>
              <a:rPr lang="en-US" altLang="zh-CN" dirty="0">
                <a:latin typeface="Calibri" panose="020F0502020204030204" pitchFamily="34" charset="0"/>
                <a:ea typeface="SimSun" panose="02010600030101010101" pitchFamily="2" charset="-122"/>
                <a:cs typeface="SimSun"/>
              </a:rPr>
              <a:t>3 — </a:t>
            </a:r>
            <a:r>
              <a:rPr lang="zh-CN" altLang="en-US" dirty="0">
                <a:latin typeface="Calibri" panose="020F0502020204030204" pitchFamily="34" charset="0"/>
                <a:ea typeface="SimSun" panose="02010600030101010101" pitchFamily="2" charset="-122"/>
                <a:cs typeface="SimSun"/>
              </a:rPr>
              <a:t>低血糖症提供者检查表</a:t>
            </a:r>
          </a:p>
          <a:p>
            <a:r>
              <a:rPr lang="zh-CN" altLang="en-US" dirty="0">
                <a:latin typeface="Calibri" panose="020F0502020204030204" pitchFamily="34" charset="0"/>
                <a:ea typeface="SimSun" panose="02010600030101010101" pitchFamily="2" charset="-122"/>
                <a:cs typeface="SimSun"/>
              </a:rPr>
              <a:t>这份关于低血糖症的检查表由 </a:t>
            </a:r>
            <a:r>
              <a:rPr lang="en-US" altLang="zh-CN" dirty="0">
                <a:latin typeface="Calibri" panose="020F0502020204030204" pitchFamily="34" charset="0"/>
                <a:ea typeface="SimSun" panose="02010600030101010101" pitchFamily="2" charset="-122"/>
                <a:cs typeface="SimSun"/>
              </a:rPr>
              <a:t>ADA </a:t>
            </a:r>
            <a:r>
              <a:rPr lang="zh-CN" altLang="en-US" dirty="0">
                <a:latin typeface="Calibri" panose="020F0502020204030204" pitchFamily="34" charset="0"/>
                <a:ea typeface="SimSun" panose="02010600030101010101" pitchFamily="2" charset="-122"/>
                <a:cs typeface="SimSun"/>
              </a:rPr>
              <a:t>和 </a:t>
            </a:r>
            <a:r>
              <a:rPr lang="en-US" altLang="zh-CN" dirty="0">
                <a:latin typeface="Calibri" panose="020F0502020204030204" pitchFamily="34" charset="0"/>
                <a:ea typeface="SimSun" panose="02010600030101010101" pitchFamily="2" charset="-122"/>
                <a:cs typeface="SimSun"/>
              </a:rPr>
              <a:t>Endo Society Work </a:t>
            </a:r>
            <a:r>
              <a:rPr lang="zh-CN" altLang="en-US" dirty="0">
                <a:latin typeface="Calibri" panose="020F0502020204030204" pitchFamily="34" charset="0"/>
                <a:ea typeface="SimSun" panose="02010600030101010101" pitchFamily="2" charset="-122"/>
                <a:cs typeface="SimSun"/>
              </a:rPr>
              <a:t>团队创建。</a:t>
            </a:r>
          </a:p>
          <a:p>
            <a:endParaRPr lang="zh-CN" altLang="en-US" dirty="0">
              <a:latin typeface="Calibri" panose="020F0502020204030204" pitchFamily="34" charset="0"/>
              <a:ea typeface="SimSun" panose="02010600030101010101" pitchFamily="2" charset="-122"/>
            </a:endParaRPr>
          </a:p>
          <a:p>
            <a:pPr defTabSz="922264">
              <a:defRPr/>
            </a:pPr>
            <a:r>
              <a:rPr lang="en-US" altLang="zh-CN" dirty="0" err="1">
                <a:latin typeface="Calibri" panose="020F0502020204030204" pitchFamily="34" charset="0"/>
                <a:ea typeface="SimSun" panose="02010600030101010101" pitchFamily="2" charset="-122"/>
                <a:cs typeface="SimSun"/>
              </a:rPr>
              <a:t>Seaquist</a:t>
            </a:r>
            <a:r>
              <a:rPr lang="en-US" altLang="zh-CN" dirty="0">
                <a:latin typeface="Calibri" panose="020F0502020204030204" pitchFamily="34" charset="0"/>
                <a:ea typeface="SimSun" panose="02010600030101010101" pitchFamily="2" charset="-122"/>
                <a:cs typeface="SimSun"/>
              </a:rPr>
              <a:t> ER, Anderson J, Childs B, et al. </a:t>
            </a:r>
            <a:r>
              <a:rPr lang="en-US" altLang="zh-CN" dirty="0" err="1">
                <a:latin typeface="Calibri" panose="020F0502020204030204" pitchFamily="34" charset="0"/>
                <a:ea typeface="SimSun" panose="02010600030101010101" pitchFamily="2" charset="-122"/>
                <a:cs typeface="SimSun"/>
                <a:hlinkClick r:id="rId3"/>
              </a:rPr>
              <a:t>Hypoglycaemia</a:t>
            </a:r>
            <a:r>
              <a:rPr lang="en-US" altLang="zh-CN" dirty="0">
                <a:latin typeface="Calibri" panose="020F0502020204030204" pitchFamily="34" charset="0"/>
                <a:ea typeface="SimSun" panose="02010600030101010101" pitchFamily="2" charset="-122"/>
                <a:cs typeface="SimSun"/>
                <a:hlinkClick r:id="rId3"/>
              </a:rPr>
              <a:t> and diabetes: a report of a workgroup of the American Diabetes Association and the Endocrine Society.</a:t>
            </a:r>
            <a:r>
              <a:rPr lang="en-US" altLang="zh-CN" dirty="0">
                <a:latin typeface="Calibri" panose="020F0502020204030204" pitchFamily="34" charset="0"/>
                <a:ea typeface="SimSun" panose="02010600030101010101" pitchFamily="2" charset="-122"/>
                <a:cs typeface="SimSun"/>
              </a:rPr>
              <a:t> </a:t>
            </a:r>
            <a:r>
              <a:rPr lang="en-US" altLang="zh-CN" i="1" dirty="0">
                <a:latin typeface="Calibri" panose="020F0502020204030204" pitchFamily="34" charset="0"/>
                <a:ea typeface="SimSun" panose="02010600030101010101" pitchFamily="2" charset="-122"/>
                <a:cs typeface="SimSun"/>
              </a:rPr>
              <a:t>Diabetes Care</a:t>
            </a:r>
            <a:r>
              <a:rPr lang="en-US" altLang="zh-CN" dirty="0">
                <a:latin typeface="Calibri" panose="020F0502020204030204" pitchFamily="34" charset="0"/>
                <a:ea typeface="SimSun" panose="02010600030101010101" pitchFamily="2" charset="-122"/>
                <a:cs typeface="SimSun"/>
              </a:rPr>
              <a:t>. 2013;36:1384-1495.</a:t>
            </a:r>
          </a:p>
          <a:p>
            <a:endParaRPr lang="zh-CN" altLang="en-US" dirty="0">
              <a:latin typeface="Calibri" panose="020F0502020204030204" pitchFamily="34" charset="0"/>
              <a:ea typeface="SimSun" panose="02010600030101010101" pitchFamily="2" charset="-122"/>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9339" indent="-288207" eaLnBrk="0" hangingPunct="0">
              <a:defRPr>
                <a:solidFill>
                  <a:schemeClr val="tx1"/>
                </a:solidFill>
                <a:latin typeface="Arial" charset="0"/>
                <a:ea typeface="ＭＳ Ｐゴシック" charset="0"/>
              </a:defRPr>
            </a:lvl2pPr>
            <a:lvl3pPr marL="1152830" indent="-230566" eaLnBrk="0" hangingPunct="0">
              <a:defRPr>
                <a:solidFill>
                  <a:schemeClr val="tx1"/>
                </a:solidFill>
                <a:latin typeface="Arial" charset="0"/>
                <a:ea typeface="ＭＳ Ｐゴシック" charset="0"/>
              </a:defRPr>
            </a:lvl3pPr>
            <a:lvl4pPr marL="1613962" indent="-230566" eaLnBrk="0" hangingPunct="0">
              <a:defRPr>
                <a:solidFill>
                  <a:schemeClr val="tx1"/>
                </a:solidFill>
                <a:latin typeface="Arial" charset="0"/>
                <a:ea typeface="ＭＳ Ｐゴシック" charset="0"/>
              </a:defRPr>
            </a:lvl4pPr>
            <a:lvl5pPr marL="2075094" indent="-230566" eaLnBrk="0" hangingPunct="0">
              <a:defRPr>
                <a:solidFill>
                  <a:schemeClr val="tx1"/>
                </a:solidFill>
                <a:latin typeface="Arial" charset="0"/>
                <a:ea typeface="ＭＳ Ｐゴシック" charset="0"/>
              </a:defRPr>
            </a:lvl5pPr>
            <a:lvl6pPr marL="2536226" indent="-230566" eaLnBrk="0" fontAlgn="base" hangingPunct="0">
              <a:spcBef>
                <a:spcPct val="0"/>
              </a:spcBef>
              <a:spcAft>
                <a:spcPct val="0"/>
              </a:spcAft>
              <a:defRPr>
                <a:solidFill>
                  <a:schemeClr val="tx1"/>
                </a:solidFill>
                <a:latin typeface="Arial" charset="0"/>
                <a:ea typeface="ＭＳ Ｐゴシック" charset="0"/>
              </a:defRPr>
            </a:lvl6pPr>
            <a:lvl7pPr marL="2997357" indent="-230566" eaLnBrk="0" fontAlgn="base" hangingPunct="0">
              <a:spcBef>
                <a:spcPct val="0"/>
              </a:spcBef>
              <a:spcAft>
                <a:spcPct val="0"/>
              </a:spcAft>
              <a:defRPr>
                <a:solidFill>
                  <a:schemeClr val="tx1"/>
                </a:solidFill>
                <a:latin typeface="Arial" charset="0"/>
                <a:ea typeface="ＭＳ Ｐゴシック" charset="0"/>
              </a:defRPr>
            </a:lvl7pPr>
            <a:lvl8pPr marL="3458489" indent="-230566" eaLnBrk="0" fontAlgn="base" hangingPunct="0">
              <a:spcBef>
                <a:spcPct val="0"/>
              </a:spcBef>
              <a:spcAft>
                <a:spcPct val="0"/>
              </a:spcAft>
              <a:defRPr>
                <a:solidFill>
                  <a:schemeClr val="tx1"/>
                </a:solidFill>
                <a:latin typeface="Arial" charset="0"/>
                <a:ea typeface="ＭＳ Ｐゴシック" charset="0"/>
              </a:defRPr>
            </a:lvl8pPr>
            <a:lvl9pPr marL="3919621" indent="-230566"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930CBF4-0271-6D43-9361-F9B7D1EE3518}" type="slidenum">
              <a:rPr lang="en-US" altLang="zh-CN" smtClean="0">
                <a:solidFill>
                  <a:prstClr val="black"/>
                </a:solidFill>
              </a:rPr>
              <a:pPr eaLnBrk="1" hangingPunct="1"/>
              <a:t>86</a:t>
            </a:fld>
            <a:endParaRPr lang="zh-CN" altLang="en-US" dirty="0">
              <a:solidFill>
                <a:prstClr val="black"/>
              </a:solidFill>
            </a:endParaRPr>
          </a:p>
        </p:txBody>
      </p:sp>
    </p:spTree>
    <p:extLst>
      <p:ext uri="{BB962C8B-B14F-4D97-AF65-F5344CB8AC3E}">
        <p14:creationId xmlns:p14="http://schemas.microsoft.com/office/powerpoint/2010/main" val="141543909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表 </a:t>
            </a:r>
            <a:r>
              <a:rPr lang="en-US" altLang="zh-CN" dirty="0">
                <a:latin typeface="Calibri" panose="020F0502020204030204" pitchFamily="34" charset="0"/>
                <a:ea typeface="SimSun" panose="02010600030101010101" pitchFamily="2" charset="-122"/>
                <a:cs typeface="SimSun"/>
              </a:rPr>
              <a:t>2 — </a:t>
            </a:r>
            <a:r>
              <a:rPr lang="zh-CN" altLang="en-US" dirty="0">
                <a:latin typeface="Calibri" panose="020F0502020204030204" pitchFamily="34" charset="0"/>
                <a:ea typeface="SimSun" panose="02010600030101010101" pitchFamily="2" charset="-122"/>
                <a:cs typeface="SimSun"/>
              </a:rPr>
              <a:t>这份关于低血糖症的检查表由 </a:t>
            </a:r>
            <a:r>
              <a:rPr lang="en-US" altLang="zh-CN" dirty="0">
                <a:latin typeface="Calibri" panose="020F0502020204030204" pitchFamily="34" charset="0"/>
                <a:ea typeface="SimSun" panose="02010600030101010101" pitchFamily="2" charset="-122"/>
                <a:cs typeface="SimSun"/>
              </a:rPr>
              <a:t>ADA </a:t>
            </a:r>
            <a:r>
              <a:rPr lang="zh-CN" altLang="en-US" dirty="0">
                <a:latin typeface="Calibri" panose="020F0502020204030204" pitchFamily="34" charset="0"/>
                <a:ea typeface="SimSun" panose="02010600030101010101" pitchFamily="2" charset="-122"/>
                <a:cs typeface="SimSun"/>
              </a:rPr>
              <a:t>和 </a:t>
            </a:r>
            <a:r>
              <a:rPr lang="en-US" altLang="zh-CN" dirty="0">
                <a:latin typeface="Calibri" panose="020F0502020204030204" pitchFamily="34" charset="0"/>
                <a:ea typeface="SimSun" panose="02010600030101010101" pitchFamily="2" charset="-122"/>
                <a:cs typeface="SimSun"/>
              </a:rPr>
              <a:t>Endo Society Work </a:t>
            </a:r>
            <a:r>
              <a:rPr lang="zh-CN" altLang="en-US" dirty="0">
                <a:latin typeface="Calibri" panose="020F0502020204030204" pitchFamily="34" charset="0"/>
                <a:ea typeface="SimSun" panose="02010600030101010101" pitchFamily="2" charset="-122"/>
                <a:cs typeface="SimSun"/>
              </a:rPr>
              <a:t>团队创建。</a:t>
            </a:r>
          </a:p>
          <a:p>
            <a:endParaRPr lang="zh-CN" altLang="en-US" dirty="0">
              <a:latin typeface="Calibri" panose="020F0502020204030204" pitchFamily="34" charset="0"/>
              <a:ea typeface="SimSun" panose="02010600030101010101" pitchFamily="2" charset="-122"/>
            </a:endParaRPr>
          </a:p>
          <a:p>
            <a:pPr defTabSz="922264">
              <a:defRPr/>
            </a:pPr>
            <a:r>
              <a:rPr lang="zh-CN" altLang="zh-CN" dirty="0">
                <a:latin typeface="Calibri" panose="020F0502020204030204" pitchFamily="34" charset="0"/>
                <a:ea typeface="SimSun" panose="02010600030101010101" pitchFamily="2" charset="-122"/>
                <a:cs typeface="SimSun"/>
              </a:rPr>
              <a:t>Seaquist ER, Anderson J, Childs B, et al.</a:t>
            </a:r>
            <a:r>
              <a:rPr lang="en-US" altLang="zh-CN" dirty="0">
                <a:latin typeface="Calibri" panose="020F0502020204030204" pitchFamily="34" charset="0"/>
                <a:ea typeface="SimSun" panose="02010600030101010101" pitchFamily="2" charset="-122"/>
                <a:cs typeface="SimSun"/>
              </a:rPr>
              <a:t> </a:t>
            </a:r>
            <a:r>
              <a:rPr lang="zh-CN" altLang="zh-CN" dirty="0">
                <a:latin typeface="Calibri" panose="020F0502020204030204" pitchFamily="34" charset="0"/>
                <a:ea typeface="SimSun" panose="02010600030101010101" pitchFamily="2" charset="-122"/>
                <a:cs typeface="SimSun"/>
                <a:hlinkClick r:id="rId3"/>
              </a:rPr>
              <a:t>Hypoglycaemia and diabetes: a report of a workgroup of the American Diabetes Association and the Endocrine Society.</a:t>
            </a:r>
            <a:r>
              <a:rPr lang="en-US" altLang="zh-CN" dirty="0">
                <a:latin typeface="Calibri" panose="020F0502020204030204" pitchFamily="34" charset="0"/>
                <a:ea typeface="SimSun" panose="02010600030101010101" pitchFamily="2" charset="-122"/>
                <a:cs typeface="SimSun"/>
              </a:rPr>
              <a:t> </a:t>
            </a:r>
            <a:r>
              <a:rPr lang="zh-CN" altLang="zh-CN" i="1" dirty="0">
                <a:latin typeface="Calibri" panose="020F0502020204030204" pitchFamily="34" charset="0"/>
                <a:ea typeface="SimSun" panose="02010600030101010101" pitchFamily="2" charset="-122"/>
                <a:cs typeface="SimSun"/>
              </a:rPr>
              <a:t>Diabetes Care</a:t>
            </a:r>
            <a:r>
              <a:rPr lang="zh-CN" altLang="zh-CN" dirty="0">
                <a:latin typeface="Calibri" panose="020F0502020204030204" pitchFamily="34" charset="0"/>
                <a:ea typeface="SimSun" panose="02010600030101010101" pitchFamily="2" charset="-122"/>
                <a:cs typeface="SimSun"/>
              </a:rPr>
              <a:t>.</a:t>
            </a:r>
            <a:r>
              <a:rPr lang="en-US" altLang="zh-CN" dirty="0">
                <a:latin typeface="Calibri" panose="020F0502020204030204" pitchFamily="34" charset="0"/>
                <a:ea typeface="SimSun" panose="02010600030101010101" pitchFamily="2" charset="-122"/>
                <a:cs typeface="SimSun"/>
              </a:rPr>
              <a:t> </a:t>
            </a:r>
            <a:r>
              <a:rPr lang="zh-CN" altLang="zh-CN" dirty="0">
                <a:latin typeface="Calibri" panose="020F0502020204030204" pitchFamily="34" charset="0"/>
                <a:ea typeface="SimSun" panose="02010600030101010101" pitchFamily="2" charset="-122"/>
                <a:cs typeface="SimSun"/>
              </a:rPr>
              <a:t>2013;36:1384-1495.</a:t>
            </a:r>
          </a:p>
        </p:txBody>
      </p:sp>
      <p:sp>
        <p:nvSpPr>
          <p:cNvPr id="4" name="Slide Number Placeholder 3"/>
          <p:cNvSpPr>
            <a:spLocks noGrp="1"/>
          </p:cNvSpPr>
          <p:nvPr>
            <p:ph type="sldNum" sz="quarter" idx="10"/>
          </p:nvPr>
        </p:nvSpPr>
        <p:spPr/>
        <p:txBody>
          <a:bodyPr/>
          <a:lstStyle/>
          <a:p>
            <a:fld id="{BEF14A7D-F155-41DF-B356-CD1DD01E02CB}" type="slidenum">
              <a:rPr lang="en-US" altLang="zh-CN" smtClean="0"/>
              <a:pPr/>
              <a:t>87</a:t>
            </a:fld>
            <a:endParaRPr lang="zh-CN" altLang="en-US" dirty="0"/>
          </a:p>
        </p:txBody>
      </p:sp>
    </p:spTree>
    <p:extLst>
      <p:ext uri="{BB962C8B-B14F-4D97-AF65-F5344CB8AC3E}">
        <p14:creationId xmlns:p14="http://schemas.microsoft.com/office/powerpoint/2010/main" val="35368392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幻灯片为动画形式</a:t>
            </a:r>
            <a:r>
              <a:rPr lang="en-US" altLang="zh-CN" dirty="0">
                <a:latin typeface="Calibri" panose="020F0502020204030204" pitchFamily="34" charset="0"/>
                <a:ea typeface="SimSun" panose="02010600030101010101" pitchFamily="2" charset="-122"/>
                <a:cs typeface="SimSun"/>
              </a:rPr>
              <a:t>]</a:t>
            </a:r>
          </a:p>
          <a:p>
            <a:endParaRPr lang="zh-CN" altLang="en-US" dirty="0">
              <a:latin typeface="Calibri" panose="020F0502020204030204" pitchFamily="34" charset="0"/>
              <a:ea typeface="SimSun" panose="02010600030101010101" pitchFamily="2" charset="-122"/>
            </a:endParaRPr>
          </a:p>
          <a:p>
            <a:pPr defTabSz="922264">
              <a:defRPr/>
            </a:pPr>
            <a:r>
              <a:rPr lang="en-US" altLang="zh-CN" dirty="0">
                <a:solidFill>
                  <a:srgbClr val="000000"/>
                </a:solidFill>
                <a:latin typeface="Calibri" panose="020F0502020204030204" pitchFamily="34" charset="0"/>
                <a:ea typeface="SimSun" panose="02010600030101010101" pitchFamily="2" charset="-122"/>
                <a:cs typeface="SimSun"/>
              </a:rPr>
              <a:t>Gold </a:t>
            </a:r>
            <a:r>
              <a:rPr lang="zh-CN" altLang="en-US" dirty="0">
                <a:solidFill>
                  <a:srgbClr val="000000"/>
                </a:solidFill>
                <a:latin typeface="Calibri" panose="020F0502020204030204" pitchFamily="34" charset="0"/>
                <a:ea typeface="SimSun" panose="02010600030101010101" pitchFamily="2" charset="-122"/>
                <a:cs typeface="SimSun"/>
              </a:rPr>
              <a:t>评分法会问：“开始出现低血糖症状时，您是否知道？”受访者随后需要完成 </a:t>
            </a:r>
            <a:r>
              <a:rPr lang="en-US" altLang="zh-CN" dirty="0">
                <a:solidFill>
                  <a:srgbClr val="000000"/>
                </a:solidFill>
                <a:latin typeface="Calibri" panose="020F0502020204030204" pitchFamily="34" charset="0"/>
                <a:ea typeface="SimSun" panose="02010600030101010101" pitchFamily="2" charset="-122"/>
                <a:cs typeface="SimSun"/>
              </a:rPr>
              <a:t>7 </a:t>
            </a:r>
            <a:r>
              <a:rPr lang="zh-CN" altLang="en-US" dirty="0">
                <a:solidFill>
                  <a:srgbClr val="000000"/>
                </a:solidFill>
                <a:latin typeface="Calibri" panose="020F0502020204030204" pitchFamily="34" charset="0"/>
                <a:ea typeface="SimSun" panose="02010600030101010101" pitchFamily="2" charset="-122"/>
                <a:cs typeface="SimSun"/>
              </a:rPr>
              <a:t>点李克特量表，其中 </a:t>
            </a:r>
            <a:r>
              <a:rPr lang="en-US" altLang="zh-CN" dirty="0">
                <a:solidFill>
                  <a:srgbClr val="000000"/>
                </a:solidFill>
                <a:latin typeface="Calibri" panose="020F0502020204030204" pitchFamily="34" charset="0"/>
                <a:ea typeface="SimSun" panose="02010600030101010101" pitchFamily="2" charset="-122"/>
                <a:cs typeface="SimSun"/>
              </a:rPr>
              <a:t>1 </a:t>
            </a:r>
            <a:r>
              <a:rPr lang="zh-CN" altLang="en-US" dirty="0">
                <a:solidFill>
                  <a:srgbClr val="000000"/>
                </a:solidFill>
                <a:latin typeface="Calibri" panose="020F0502020204030204" pitchFamily="34" charset="0"/>
                <a:ea typeface="SimSun" panose="02010600030101010101" pitchFamily="2" charset="-122"/>
                <a:cs typeface="SimSun"/>
              </a:rPr>
              <a:t>表示“始终能察觉到”，</a:t>
            </a:r>
            <a:r>
              <a:rPr lang="en-US" altLang="zh-CN" dirty="0">
                <a:solidFill>
                  <a:srgbClr val="000000"/>
                </a:solidFill>
                <a:latin typeface="Calibri" panose="020F0502020204030204" pitchFamily="34" charset="0"/>
                <a:ea typeface="SimSun" panose="02010600030101010101" pitchFamily="2" charset="-122"/>
                <a:cs typeface="SimSun"/>
              </a:rPr>
              <a:t>7 </a:t>
            </a:r>
            <a:r>
              <a:rPr lang="zh-CN" altLang="en-US" dirty="0">
                <a:solidFill>
                  <a:srgbClr val="000000"/>
                </a:solidFill>
                <a:latin typeface="Calibri" panose="020F0502020204030204" pitchFamily="34" charset="0"/>
                <a:ea typeface="SimSun" panose="02010600030101010101" pitchFamily="2" charset="-122"/>
                <a:cs typeface="SimSun"/>
              </a:rPr>
              <a:t>表示“从未察觉到”。≥</a:t>
            </a:r>
            <a:r>
              <a:rPr lang="en-US" altLang="zh-CN" dirty="0">
                <a:solidFill>
                  <a:srgbClr val="000000"/>
                </a:solidFill>
                <a:latin typeface="Calibri" panose="020F0502020204030204" pitchFamily="34" charset="0"/>
                <a:ea typeface="SimSun" panose="02010600030101010101" pitchFamily="2" charset="-122"/>
                <a:cs typeface="SimSun"/>
              </a:rPr>
              <a:t>4 </a:t>
            </a:r>
            <a:r>
              <a:rPr lang="zh-CN" altLang="en-US" dirty="0">
                <a:solidFill>
                  <a:srgbClr val="000000"/>
                </a:solidFill>
                <a:latin typeface="Calibri" panose="020F0502020204030204" pitchFamily="34" charset="0"/>
                <a:ea typeface="SimSun" panose="02010600030101010101" pitchFamily="2" charset="-122"/>
                <a:cs typeface="SimSun"/>
              </a:rPr>
              <a:t>的评分表示低血糖感知受损和重度低血糖症风险增加，</a:t>
            </a:r>
            <a:r>
              <a:rPr lang="en-US" altLang="zh-CN" dirty="0">
                <a:solidFill>
                  <a:srgbClr val="000000"/>
                </a:solidFill>
                <a:latin typeface="Calibri" panose="020F0502020204030204" pitchFamily="34" charset="0"/>
                <a:ea typeface="SimSun" panose="02010600030101010101" pitchFamily="2" charset="-122"/>
                <a:cs typeface="SimSun"/>
              </a:rPr>
              <a:t>1 </a:t>
            </a:r>
            <a:r>
              <a:rPr lang="zh-CN" altLang="en-US" dirty="0">
                <a:solidFill>
                  <a:srgbClr val="000000"/>
                </a:solidFill>
                <a:latin typeface="Calibri" panose="020F0502020204030204" pitchFamily="34" charset="0"/>
                <a:ea typeface="SimSun" panose="02010600030101010101" pitchFamily="2" charset="-122"/>
                <a:cs typeface="SimSun"/>
              </a:rPr>
              <a:t>型患者为 </a:t>
            </a:r>
            <a:r>
              <a:rPr lang="en-US" altLang="zh-CN" dirty="0">
                <a:solidFill>
                  <a:srgbClr val="000000"/>
                </a:solidFill>
                <a:latin typeface="Calibri" panose="020F0502020204030204" pitchFamily="34" charset="0"/>
                <a:ea typeface="SimSun" panose="02010600030101010101" pitchFamily="2" charset="-122"/>
                <a:cs typeface="SimSun"/>
              </a:rPr>
              <a:t>6 </a:t>
            </a:r>
            <a:r>
              <a:rPr lang="zh-CN" altLang="en-US" dirty="0">
                <a:solidFill>
                  <a:srgbClr val="000000"/>
                </a:solidFill>
                <a:latin typeface="Calibri" panose="020F0502020204030204" pitchFamily="34" charset="0"/>
                <a:ea typeface="SimSun" panose="02010600030101010101" pitchFamily="2" charset="-122"/>
                <a:cs typeface="SimSun"/>
              </a:rPr>
              <a:t>倍，接受胰岛素治疗的 </a:t>
            </a:r>
            <a:r>
              <a:rPr lang="en-US" altLang="zh-CN" dirty="0">
                <a:solidFill>
                  <a:srgbClr val="000000"/>
                </a:solidFill>
                <a:latin typeface="Calibri" panose="020F0502020204030204" pitchFamily="34" charset="0"/>
                <a:ea typeface="SimSun" panose="02010600030101010101" pitchFamily="2" charset="-122"/>
                <a:cs typeface="SimSun"/>
              </a:rPr>
              <a:t>2 </a:t>
            </a:r>
            <a:r>
              <a:rPr lang="zh-CN" altLang="en-US" dirty="0">
                <a:solidFill>
                  <a:srgbClr val="000000"/>
                </a:solidFill>
                <a:latin typeface="Calibri" panose="020F0502020204030204" pitchFamily="34" charset="0"/>
                <a:ea typeface="SimSun" panose="02010600030101010101" pitchFamily="2" charset="-122"/>
                <a:cs typeface="SimSun"/>
              </a:rPr>
              <a:t>型患者为 </a:t>
            </a:r>
            <a:r>
              <a:rPr lang="en-US" altLang="zh-CN" dirty="0">
                <a:solidFill>
                  <a:srgbClr val="000000"/>
                </a:solidFill>
                <a:latin typeface="Calibri" panose="020F0502020204030204" pitchFamily="34" charset="0"/>
                <a:ea typeface="SimSun" panose="02010600030101010101" pitchFamily="2" charset="-122"/>
                <a:cs typeface="SimSun"/>
              </a:rPr>
              <a:t>17 </a:t>
            </a:r>
            <a:r>
              <a:rPr lang="zh-CN" altLang="en-US" dirty="0">
                <a:solidFill>
                  <a:srgbClr val="000000"/>
                </a:solidFill>
                <a:latin typeface="Calibri" panose="020F0502020204030204" pitchFamily="34" charset="0"/>
                <a:ea typeface="SimSun" panose="02010600030101010101" pitchFamily="2" charset="-122"/>
                <a:cs typeface="SimSun"/>
              </a:rPr>
              <a:t>倍</a:t>
            </a:r>
          </a:p>
          <a:p>
            <a:pPr defTabSz="922264">
              <a:defRPr/>
            </a:pPr>
            <a:endParaRPr lang="zh-CN" altLang="en-US" dirty="0">
              <a:solidFill>
                <a:srgbClr val="000000"/>
              </a:solidFill>
              <a:latin typeface="Calibri" panose="020F0502020204030204" pitchFamily="34" charset="0"/>
              <a:ea typeface="SimSun" panose="02010600030101010101" pitchFamily="2" charset="-122"/>
            </a:endParaRPr>
          </a:p>
          <a:p>
            <a:pPr defTabSz="922264">
              <a:defRPr/>
            </a:pPr>
            <a:r>
              <a:rPr lang="en-US" altLang="zh-CN" dirty="0">
                <a:latin typeface="Calibri" panose="020F0502020204030204" pitchFamily="34" charset="0"/>
                <a:ea typeface="SimSun" panose="02010600030101010101" pitchFamily="2" charset="-122"/>
                <a:cs typeface="SimSun"/>
              </a:rPr>
              <a:t>Gold AE et al.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1994 17:697–703.</a:t>
            </a:r>
          </a:p>
          <a:p>
            <a:pPr defTabSz="922264">
              <a:defRPr/>
            </a:pP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88</a:t>
            </a:fld>
            <a:endParaRPr lang="zh-CN" altLang="en-US" dirty="0"/>
          </a:p>
        </p:txBody>
      </p:sp>
    </p:spTree>
    <p:extLst>
      <p:ext uri="{BB962C8B-B14F-4D97-AF65-F5344CB8AC3E}">
        <p14:creationId xmlns:p14="http://schemas.microsoft.com/office/powerpoint/2010/main" val="183434218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幻灯片为动画形式</a:t>
            </a:r>
            <a:r>
              <a:rPr lang="en-US" altLang="zh-CN" dirty="0">
                <a:latin typeface="Calibri" panose="020F0502020204030204" pitchFamily="34" charset="0"/>
                <a:ea typeface="SimSun" panose="02010600030101010101" pitchFamily="2" charset="-122"/>
                <a:cs typeface="SimSun"/>
              </a:rPr>
              <a:t>]</a:t>
            </a:r>
          </a:p>
          <a:p>
            <a:endParaRPr lang="zh-CN" altLang="en-US" dirty="0">
              <a:latin typeface="Calibri" panose="020F0502020204030204" pitchFamily="34" charset="0"/>
              <a:ea typeface="SimSun" panose="02010600030101010101" pitchFamily="2" charset="-122"/>
            </a:endParaRPr>
          </a:p>
          <a:p>
            <a:pPr defTabSz="922264">
              <a:defRPr/>
            </a:pPr>
            <a:r>
              <a:rPr lang="en-US" altLang="zh-CN" dirty="0">
                <a:solidFill>
                  <a:srgbClr val="000000"/>
                </a:solidFill>
                <a:latin typeface="Calibri" panose="020F0502020204030204" pitchFamily="34" charset="0"/>
                <a:ea typeface="SimSun" panose="02010600030101010101" pitchFamily="2" charset="-122"/>
                <a:cs typeface="SimSun"/>
              </a:rPr>
              <a:t>Gold </a:t>
            </a:r>
            <a:r>
              <a:rPr lang="zh-CN" altLang="en-US" dirty="0">
                <a:solidFill>
                  <a:srgbClr val="000000"/>
                </a:solidFill>
                <a:latin typeface="Calibri" panose="020F0502020204030204" pitchFamily="34" charset="0"/>
                <a:ea typeface="SimSun" panose="02010600030101010101" pitchFamily="2" charset="-122"/>
                <a:cs typeface="SimSun"/>
              </a:rPr>
              <a:t>评分法会问：“开始出现低血糖症状时，您是否知道？”受访者随后需要完成 </a:t>
            </a:r>
            <a:r>
              <a:rPr lang="en-US" altLang="zh-CN" dirty="0">
                <a:solidFill>
                  <a:srgbClr val="000000"/>
                </a:solidFill>
                <a:latin typeface="Calibri" panose="020F0502020204030204" pitchFamily="34" charset="0"/>
                <a:ea typeface="SimSun" panose="02010600030101010101" pitchFamily="2" charset="-122"/>
                <a:cs typeface="SimSun"/>
              </a:rPr>
              <a:t>7 </a:t>
            </a:r>
            <a:r>
              <a:rPr lang="zh-CN" altLang="en-US" dirty="0">
                <a:solidFill>
                  <a:srgbClr val="000000"/>
                </a:solidFill>
                <a:latin typeface="Calibri" panose="020F0502020204030204" pitchFamily="34" charset="0"/>
                <a:ea typeface="SimSun" panose="02010600030101010101" pitchFamily="2" charset="-122"/>
                <a:cs typeface="SimSun"/>
              </a:rPr>
              <a:t>点李克特量表，其中 </a:t>
            </a:r>
            <a:r>
              <a:rPr lang="en-US" altLang="zh-CN" dirty="0">
                <a:solidFill>
                  <a:srgbClr val="000000"/>
                </a:solidFill>
                <a:latin typeface="Calibri" panose="020F0502020204030204" pitchFamily="34" charset="0"/>
                <a:ea typeface="SimSun" panose="02010600030101010101" pitchFamily="2" charset="-122"/>
                <a:cs typeface="SimSun"/>
              </a:rPr>
              <a:t>1 </a:t>
            </a:r>
            <a:r>
              <a:rPr lang="zh-CN" altLang="en-US" dirty="0">
                <a:solidFill>
                  <a:srgbClr val="000000"/>
                </a:solidFill>
                <a:latin typeface="Calibri" panose="020F0502020204030204" pitchFamily="34" charset="0"/>
                <a:ea typeface="SimSun" panose="02010600030101010101" pitchFamily="2" charset="-122"/>
                <a:cs typeface="SimSun"/>
              </a:rPr>
              <a:t>表示“始终能察觉到”，</a:t>
            </a:r>
            <a:r>
              <a:rPr lang="en-US" altLang="zh-CN" dirty="0">
                <a:solidFill>
                  <a:srgbClr val="000000"/>
                </a:solidFill>
                <a:latin typeface="Calibri" panose="020F0502020204030204" pitchFamily="34" charset="0"/>
                <a:ea typeface="SimSun" panose="02010600030101010101" pitchFamily="2" charset="-122"/>
                <a:cs typeface="SimSun"/>
              </a:rPr>
              <a:t>7 </a:t>
            </a:r>
            <a:r>
              <a:rPr lang="zh-CN" altLang="en-US" dirty="0">
                <a:solidFill>
                  <a:srgbClr val="000000"/>
                </a:solidFill>
                <a:latin typeface="Calibri" panose="020F0502020204030204" pitchFamily="34" charset="0"/>
                <a:ea typeface="SimSun" panose="02010600030101010101" pitchFamily="2" charset="-122"/>
                <a:cs typeface="SimSun"/>
              </a:rPr>
              <a:t>表示“从未察觉到”。≥</a:t>
            </a:r>
            <a:r>
              <a:rPr lang="en-US" altLang="zh-CN" dirty="0">
                <a:solidFill>
                  <a:srgbClr val="000000"/>
                </a:solidFill>
                <a:latin typeface="Calibri" panose="020F0502020204030204" pitchFamily="34" charset="0"/>
                <a:ea typeface="SimSun" panose="02010600030101010101" pitchFamily="2" charset="-122"/>
                <a:cs typeface="SimSun"/>
              </a:rPr>
              <a:t>4 </a:t>
            </a:r>
            <a:r>
              <a:rPr lang="zh-CN" altLang="en-US" dirty="0">
                <a:solidFill>
                  <a:srgbClr val="000000"/>
                </a:solidFill>
                <a:latin typeface="Calibri" panose="020F0502020204030204" pitchFamily="34" charset="0"/>
                <a:ea typeface="SimSun" panose="02010600030101010101" pitchFamily="2" charset="-122"/>
                <a:cs typeface="SimSun"/>
              </a:rPr>
              <a:t>的评分表示低血糖感知受损和重度低血糖症风险增加，</a:t>
            </a:r>
            <a:r>
              <a:rPr lang="en-US" altLang="zh-CN" dirty="0">
                <a:solidFill>
                  <a:srgbClr val="000000"/>
                </a:solidFill>
                <a:latin typeface="Calibri" panose="020F0502020204030204" pitchFamily="34" charset="0"/>
                <a:ea typeface="SimSun" panose="02010600030101010101" pitchFamily="2" charset="-122"/>
                <a:cs typeface="SimSun"/>
              </a:rPr>
              <a:t>1 </a:t>
            </a:r>
            <a:r>
              <a:rPr lang="zh-CN" altLang="en-US" dirty="0">
                <a:solidFill>
                  <a:srgbClr val="000000"/>
                </a:solidFill>
                <a:latin typeface="Calibri" panose="020F0502020204030204" pitchFamily="34" charset="0"/>
                <a:ea typeface="SimSun" panose="02010600030101010101" pitchFamily="2" charset="-122"/>
                <a:cs typeface="SimSun"/>
              </a:rPr>
              <a:t>型患者为 </a:t>
            </a:r>
            <a:r>
              <a:rPr lang="en-US" altLang="zh-CN" dirty="0">
                <a:solidFill>
                  <a:srgbClr val="000000"/>
                </a:solidFill>
                <a:latin typeface="Calibri" panose="020F0502020204030204" pitchFamily="34" charset="0"/>
                <a:ea typeface="SimSun" panose="02010600030101010101" pitchFamily="2" charset="-122"/>
                <a:cs typeface="SimSun"/>
              </a:rPr>
              <a:t>6 </a:t>
            </a:r>
            <a:r>
              <a:rPr lang="zh-CN" altLang="en-US" dirty="0">
                <a:solidFill>
                  <a:srgbClr val="000000"/>
                </a:solidFill>
                <a:latin typeface="Calibri" panose="020F0502020204030204" pitchFamily="34" charset="0"/>
                <a:ea typeface="SimSun" panose="02010600030101010101" pitchFamily="2" charset="-122"/>
                <a:cs typeface="SimSun"/>
              </a:rPr>
              <a:t>倍，接受胰岛素治疗的 </a:t>
            </a:r>
            <a:r>
              <a:rPr lang="en-US" altLang="zh-CN" dirty="0">
                <a:solidFill>
                  <a:srgbClr val="000000"/>
                </a:solidFill>
                <a:latin typeface="Calibri" panose="020F0502020204030204" pitchFamily="34" charset="0"/>
                <a:ea typeface="SimSun" panose="02010600030101010101" pitchFamily="2" charset="-122"/>
                <a:cs typeface="SimSun"/>
              </a:rPr>
              <a:t>2 </a:t>
            </a:r>
            <a:r>
              <a:rPr lang="zh-CN" altLang="en-US" dirty="0">
                <a:solidFill>
                  <a:srgbClr val="000000"/>
                </a:solidFill>
                <a:latin typeface="Calibri" panose="020F0502020204030204" pitchFamily="34" charset="0"/>
                <a:ea typeface="SimSun" panose="02010600030101010101" pitchFamily="2" charset="-122"/>
                <a:cs typeface="SimSun"/>
              </a:rPr>
              <a:t>型患者为 </a:t>
            </a:r>
            <a:r>
              <a:rPr lang="en-US" altLang="zh-CN" dirty="0">
                <a:solidFill>
                  <a:srgbClr val="000000"/>
                </a:solidFill>
                <a:latin typeface="Calibri" panose="020F0502020204030204" pitchFamily="34" charset="0"/>
                <a:ea typeface="SimSun" panose="02010600030101010101" pitchFamily="2" charset="-122"/>
                <a:cs typeface="SimSun"/>
              </a:rPr>
              <a:t>17 </a:t>
            </a:r>
            <a:r>
              <a:rPr lang="zh-CN" altLang="en-US" dirty="0">
                <a:solidFill>
                  <a:srgbClr val="000000"/>
                </a:solidFill>
                <a:latin typeface="Calibri" panose="020F0502020204030204" pitchFamily="34" charset="0"/>
                <a:ea typeface="SimSun" panose="02010600030101010101" pitchFamily="2" charset="-122"/>
                <a:cs typeface="SimSun"/>
              </a:rPr>
              <a:t>倍</a:t>
            </a:r>
          </a:p>
          <a:p>
            <a:pPr defTabSz="922264">
              <a:defRPr/>
            </a:pPr>
            <a:endParaRPr lang="zh-CN" altLang="en-US" dirty="0">
              <a:solidFill>
                <a:srgbClr val="000000"/>
              </a:solidFill>
              <a:latin typeface="Calibri" panose="020F0502020204030204" pitchFamily="34" charset="0"/>
              <a:ea typeface="SimSun" panose="02010600030101010101" pitchFamily="2" charset="-122"/>
            </a:endParaRPr>
          </a:p>
          <a:p>
            <a:pPr defTabSz="922264">
              <a:defRPr/>
            </a:pPr>
            <a:r>
              <a:rPr lang="en-US" altLang="zh-CN" dirty="0">
                <a:latin typeface="Calibri" panose="020F0502020204030204" pitchFamily="34" charset="0"/>
                <a:ea typeface="SimSun" panose="02010600030101010101" pitchFamily="2" charset="-122"/>
                <a:cs typeface="SimSun"/>
              </a:rPr>
              <a:t>Gold AE et al.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1994 17:697–703.</a:t>
            </a:r>
          </a:p>
          <a:p>
            <a:pPr defTabSz="922264">
              <a:defRPr/>
            </a:pP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89</a:t>
            </a:fld>
            <a:endParaRPr lang="zh-CN" altLang="en-US" dirty="0"/>
          </a:p>
        </p:txBody>
      </p:sp>
    </p:spTree>
    <p:extLst>
      <p:ext uri="{BB962C8B-B14F-4D97-AF65-F5344CB8AC3E}">
        <p14:creationId xmlns:p14="http://schemas.microsoft.com/office/powerpoint/2010/main" val="2172452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zh-CN" altLang="en-US" dirty="0">
                <a:latin typeface="Calibri" panose="020F0502020204030204" pitchFamily="34" charset="0"/>
                <a:ea typeface="SimSun" panose="02010600030101010101" pitchFamily="2" charset="-122"/>
                <a:cs typeface="SimSun"/>
              </a:rPr>
              <a:t>查看案例研究要点。</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图片：版权所有 </a:t>
            </a:r>
            <a:r>
              <a:rPr lang="en-US" altLang="zh-CN" dirty="0">
                <a:latin typeface="Calibri" panose="020F0502020204030204" pitchFamily="34" charset="0"/>
                <a:ea typeface="SimSun" panose="02010600030101010101" pitchFamily="2" charset="-122"/>
                <a:cs typeface="SimSun"/>
              </a:rPr>
              <a:t>http://www.istockphoto.com/ca/photo/aged-businessman-with-coat-gm175952873-26221338</a:t>
            </a:r>
          </a:p>
        </p:txBody>
      </p:sp>
      <p:sp>
        <p:nvSpPr>
          <p:cNvPr id="4" name="Slide Number Placeholder 3"/>
          <p:cNvSpPr>
            <a:spLocks noGrp="1"/>
          </p:cNvSpPr>
          <p:nvPr>
            <p:ph type="sldNum" sz="quarter" idx="10"/>
          </p:nvPr>
        </p:nvSpPr>
        <p:spPr/>
        <p:txBody>
          <a:bodyPr/>
          <a:lstStyle/>
          <a:p>
            <a:fld id="{02CCA24C-D16E-CC4F-B77A-144AE94F6932}" type="slidenum">
              <a:rPr lang="en-US" altLang="zh-CN" smtClean="0">
                <a:solidFill>
                  <a:prstClr val="black"/>
                </a:solidFill>
              </a:rPr>
              <a:pPr/>
              <a:t>9</a:t>
            </a:fld>
            <a:endParaRPr lang="zh-CN" altLang="en-US" dirty="0">
              <a:solidFill>
                <a:prstClr val="black"/>
              </a:solidFill>
            </a:endParaRPr>
          </a:p>
        </p:txBody>
      </p:sp>
    </p:spTree>
    <p:extLst>
      <p:ext uri="{BB962C8B-B14F-4D97-AF65-F5344CB8AC3E}">
        <p14:creationId xmlns:p14="http://schemas.microsoft.com/office/powerpoint/2010/main" val="893187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altLang="zh-CN" dirty="0">
                <a:latin typeface="Calibri" panose="020F0502020204030204" pitchFamily="34" charset="0"/>
                <a:ea typeface="SimSun" panose="02010600030101010101" pitchFamily="2" charset="-122"/>
                <a:cs typeface="SimSun"/>
              </a:rPr>
              <a:t>[</a:t>
            </a:r>
            <a:r>
              <a:rPr lang="zh-CN" altLang="en-US" dirty="0">
                <a:latin typeface="Calibri" panose="020F0502020204030204" pitchFamily="34" charset="0"/>
                <a:ea typeface="SimSun" panose="02010600030101010101" pitchFamily="2" charset="-122"/>
                <a:cs typeface="SimSun"/>
              </a:rPr>
              <a:t>幻灯片为动画形式</a:t>
            </a:r>
            <a:r>
              <a:rPr lang="en-US" altLang="zh-CN" dirty="0">
                <a:latin typeface="Calibri" panose="020F0502020204030204" pitchFamily="34" charset="0"/>
                <a:ea typeface="SimSun" panose="02010600030101010101" pitchFamily="2" charset="-122"/>
                <a:cs typeface="SimSun"/>
              </a:rPr>
              <a:t>]</a:t>
            </a:r>
          </a:p>
          <a:p>
            <a:endParaRPr lang="zh-CN" altLang="en-US" dirty="0">
              <a:latin typeface="Calibri" panose="020F0502020204030204" pitchFamily="34" charset="0"/>
              <a:ea typeface="SimSun" panose="02010600030101010101" pitchFamily="2" charset="-122"/>
            </a:endParaRPr>
          </a:p>
          <a:p>
            <a:pPr defTabSz="922264">
              <a:defRPr/>
            </a:pPr>
            <a:r>
              <a:rPr lang="en-US" altLang="zh-CN" dirty="0">
                <a:solidFill>
                  <a:srgbClr val="000000"/>
                </a:solidFill>
                <a:latin typeface="Calibri" panose="020F0502020204030204" pitchFamily="34" charset="0"/>
                <a:ea typeface="SimSun" panose="02010600030101010101" pitchFamily="2" charset="-122"/>
                <a:cs typeface="SimSun"/>
              </a:rPr>
              <a:t>Gold </a:t>
            </a:r>
            <a:r>
              <a:rPr lang="zh-CN" altLang="en-US" dirty="0">
                <a:solidFill>
                  <a:srgbClr val="000000"/>
                </a:solidFill>
                <a:latin typeface="Calibri" panose="020F0502020204030204" pitchFamily="34" charset="0"/>
                <a:ea typeface="SimSun" panose="02010600030101010101" pitchFamily="2" charset="-122"/>
                <a:cs typeface="SimSun"/>
              </a:rPr>
              <a:t>评分法会问：“开始出现低血糖症状时，您是否知道？”受访者随后需要完成 </a:t>
            </a:r>
            <a:r>
              <a:rPr lang="en-US" altLang="zh-CN" dirty="0">
                <a:solidFill>
                  <a:srgbClr val="000000"/>
                </a:solidFill>
                <a:latin typeface="Calibri" panose="020F0502020204030204" pitchFamily="34" charset="0"/>
                <a:ea typeface="SimSun" panose="02010600030101010101" pitchFamily="2" charset="-122"/>
                <a:cs typeface="SimSun"/>
              </a:rPr>
              <a:t>7 </a:t>
            </a:r>
            <a:r>
              <a:rPr lang="zh-CN" altLang="en-US" dirty="0">
                <a:solidFill>
                  <a:srgbClr val="000000"/>
                </a:solidFill>
                <a:latin typeface="Calibri" panose="020F0502020204030204" pitchFamily="34" charset="0"/>
                <a:ea typeface="SimSun" panose="02010600030101010101" pitchFamily="2" charset="-122"/>
                <a:cs typeface="SimSun"/>
              </a:rPr>
              <a:t>点李克特量表，其中 </a:t>
            </a:r>
            <a:r>
              <a:rPr lang="en-US" altLang="zh-CN" dirty="0">
                <a:solidFill>
                  <a:srgbClr val="000000"/>
                </a:solidFill>
                <a:latin typeface="Calibri" panose="020F0502020204030204" pitchFamily="34" charset="0"/>
                <a:ea typeface="SimSun" panose="02010600030101010101" pitchFamily="2" charset="-122"/>
                <a:cs typeface="SimSun"/>
              </a:rPr>
              <a:t>1 </a:t>
            </a:r>
            <a:r>
              <a:rPr lang="zh-CN" altLang="en-US" dirty="0">
                <a:solidFill>
                  <a:srgbClr val="000000"/>
                </a:solidFill>
                <a:latin typeface="Calibri" panose="020F0502020204030204" pitchFamily="34" charset="0"/>
                <a:ea typeface="SimSun" panose="02010600030101010101" pitchFamily="2" charset="-122"/>
                <a:cs typeface="SimSun"/>
              </a:rPr>
              <a:t>表示“始终能察觉到”，</a:t>
            </a:r>
            <a:r>
              <a:rPr lang="en-US" altLang="zh-CN" dirty="0">
                <a:solidFill>
                  <a:srgbClr val="000000"/>
                </a:solidFill>
                <a:latin typeface="Calibri" panose="020F0502020204030204" pitchFamily="34" charset="0"/>
                <a:ea typeface="SimSun" panose="02010600030101010101" pitchFamily="2" charset="-122"/>
                <a:cs typeface="SimSun"/>
              </a:rPr>
              <a:t>7 </a:t>
            </a:r>
            <a:r>
              <a:rPr lang="zh-CN" altLang="en-US" dirty="0">
                <a:solidFill>
                  <a:srgbClr val="000000"/>
                </a:solidFill>
                <a:latin typeface="Calibri" panose="020F0502020204030204" pitchFamily="34" charset="0"/>
                <a:ea typeface="SimSun" panose="02010600030101010101" pitchFamily="2" charset="-122"/>
                <a:cs typeface="SimSun"/>
              </a:rPr>
              <a:t>表示“从未察觉到”。≥</a:t>
            </a:r>
            <a:r>
              <a:rPr lang="en-US" altLang="zh-CN" dirty="0">
                <a:solidFill>
                  <a:srgbClr val="000000"/>
                </a:solidFill>
                <a:latin typeface="Calibri" panose="020F0502020204030204" pitchFamily="34" charset="0"/>
                <a:ea typeface="SimSun" panose="02010600030101010101" pitchFamily="2" charset="-122"/>
                <a:cs typeface="SimSun"/>
              </a:rPr>
              <a:t>4 </a:t>
            </a:r>
            <a:r>
              <a:rPr lang="zh-CN" altLang="en-US" dirty="0">
                <a:solidFill>
                  <a:srgbClr val="000000"/>
                </a:solidFill>
                <a:latin typeface="Calibri" panose="020F0502020204030204" pitchFamily="34" charset="0"/>
                <a:ea typeface="SimSun" panose="02010600030101010101" pitchFamily="2" charset="-122"/>
                <a:cs typeface="SimSun"/>
              </a:rPr>
              <a:t>的评分表示低血糖感知受损和重度低血糖症风险增加，</a:t>
            </a:r>
            <a:r>
              <a:rPr lang="en-US" altLang="zh-CN" dirty="0">
                <a:solidFill>
                  <a:srgbClr val="000000"/>
                </a:solidFill>
                <a:latin typeface="Calibri" panose="020F0502020204030204" pitchFamily="34" charset="0"/>
                <a:ea typeface="SimSun" panose="02010600030101010101" pitchFamily="2" charset="-122"/>
                <a:cs typeface="SimSun"/>
              </a:rPr>
              <a:t>1 </a:t>
            </a:r>
            <a:r>
              <a:rPr lang="zh-CN" altLang="en-US" dirty="0">
                <a:solidFill>
                  <a:srgbClr val="000000"/>
                </a:solidFill>
                <a:latin typeface="Calibri" panose="020F0502020204030204" pitchFamily="34" charset="0"/>
                <a:ea typeface="SimSun" panose="02010600030101010101" pitchFamily="2" charset="-122"/>
                <a:cs typeface="SimSun"/>
              </a:rPr>
              <a:t>型患者为 </a:t>
            </a:r>
            <a:r>
              <a:rPr lang="en-US" altLang="zh-CN" dirty="0">
                <a:solidFill>
                  <a:srgbClr val="000000"/>
                </a:solidFill>
                <a:latin typeface="Calibri" panose="020F0502020204030204" pitchFamily="34" charset="0"/>
                <a:ea typeface="SimSun" panose="02010600030101010101" pitchFamily="2" charset="-122"/>
                <a:cs typeface="SimSun"/>
              </a:rPr>
              <a:t>6 </a:t>
            </a:r>
            <a:r>
              <a:rPr lang="zh-CN" altLang="en-US" dirty="0">
                <a:solidFill>
                  <a:srgbClr val="000000"/>
                </a:solidFill>
                <a:latin typeface="Calibri" panose="020F0502020204030204" pitchFamily="34" charset="0"/>
                <a:ea typeface="SimSun" panose="02010600030101010101" pitchFamily="2" charset="-122"/>
                <a:cs typeface="SimSun"/>
              </a:rPr>
              <a:t>倍，接受胰岛素治疗的 </a:t>
            </a:r>
            <a:r>
              <a:rPr lang="en-US" altLang="zh-CN" dirty="0">
                <a:solidFill>
                  <a:srgbClr val="000000"/>
                </a:solidFill>
                <a:latin typeface="Calibri" panose="020F0502020204030204" pitchFamily="34" charset="0"/>
                <a:ea typeface="SimSun" panose="02010600030101010101" pitchFamily="2" charset="-122"/>
                <a:cs typeface="SimSun"/>
              </a:rPr>
              <a:t>2 </a:t>
            </a:r>
            <a:r>
              <a:rPr lang="zh-CN" altLang="en-US" dirty="0">
                <a:solidFill>
                  <a:srgbClr val="000000"/>
                </a:solidFill>
                <a:latin typeface="Calibri" panose="020F0502020204030204" pitchFamily="34" charset="0"/>
                <a:ea typeface="SimSun" panose="02010600030101010101" pitchFamily="2" charset="-122"/>
                <a:cs typeface="SimSun"/>
              </a:rPr>
              <a:t>型患者为 </a:t>
            </a:r>
            <a:r>
              <a:rPr lang="en-US" altLang="zh-CN" dirty="0">
                <a:solidFill>
                  <a:srgbClr val="000000"/>
                </a:solidFill>
                <a:latin typeface="Calibri" panose="020F0502020204030204" pitchFamily="34" charset="0"/>
                <a:ea typeface="SimSun" panose="02010600030101010101" pitchFamily="2" charset="-122"/>
                <a:cs typeface="SimSun"/>
              </a:rPr>
              <a:t>17 </a:t>
            </a:r>
            <a:r>
              <a:rPr lang="zh-CN" altLang="en-US" dirty="0">
                <a:solidFill>
                  <a:srgbClr val="000000"/>
                </a:solidFill>
                <a:latin typeface="Calibri" panose="020F0502020204030204" pitchFamily="34" charset="0"/>
                <a:ea typeface="SimSun" panose="02010600030101010101" pitchFamily="2" charset="-122"/>
                <a:cs typeface="SimSun"/>
              </a:rPr>
              <a:t>倍</a:t>
            </a:r>
          </a:p>
          <a:p>
            <a:pPr defTabSz="922264">
              <a:defRPr/>
            </a:pPr>
            <a:endParaRPr lang="zh-CN" altLang="en-US" dirty="0">
              <a:solidFill>
                <a:srgbClr val="000000"/>
              </a:solidFill>
              <a:latin typeface="Calibri" panose="020F0502020204030204" pitchFamily="34" charset="0"/>
              <a:ea typeface="SimSun" panose="02010600030101010101" pitchFamily="2" charset="-122"/>
            </a:endParaRPr>
          </a:p>
          <a:p>
            <a:pPr defTabSz="922264">
              <a:defRPr/>
            </a:pPr>
            <a:r>
              <a:rPr lang="en-US" altLang="zh-CN" dirty="0">
                <a:latin typeface="Calibri" panose="020F0502020204030204" pitchFamily="34" charset="0"/>
                <a:ea typeface="SimSun" panose="02010600030101010101" pitchFamily="2" charset="-122"/>
                <a:cs typeface="SimSun"/>
              </a:rPr>
              <a:t>Gold AE et al. </a:t>
            </a:r>
            <a:r>
              <a:rPr lang="en-US" altLang="zh-CN" i="1" dirty="0">
                <a:latin typeface="Calibri" panose="020F0502020204030204" pitchFamily="34" charset="0"/>
                <a:ea typeface="SimSun" panose="02010600030101010101" pitchFamily="2" charset="-122"/>
                <a:cs typeface="SimSun"/>
              </a:rPr>
              <a:t>Diabetes Care</a:t>
            </a: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1994 17:697–703.</a:t>
            </a:r>
          </a:p>
          <a:p>
            <a:pPr defTabSz="922264">
              <a:defRPr/>
            </a:pPr>
            <a:endParaRPr lang="zh-CN" altLang="en-US" dirty="0">
              <a:latin typeface="Calibri" panose="020F0502020204030204" pitchFamily="34"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90</a:t>
            </a:fld>
            <a:endParaRPr lang="zh-CN" altLang="en-US" dirty="0"/>
          </a:p>
        </p:txBody>
      </p:sp>
    </p:spTree>
    <p:extLst>
      <p:ext uri="{BB962C8B-B14F-4D97-AF65-F5344CB8AC3E}">
        <p14:creationId xmlns:p14="http://schemas.microsoft.com/office/powerpoint/2010/main" val="188629963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这个分数是通过一项由三个问题组成的低血糖症评估测试得出的，被国家 </a:t>
            </a:r>
            <a:r>
              <a:rPr lang="en-US" altLang="zh-CN" dirty="0">
                <a:latin typeface="Calibri" panose="020F0502020204030204" pitchFamily="34" charset="0"/>
                <a:ea typeface="SimSun" panose="02010600030101010101" pitchFamily="2" charset="-122"/>
                <a:cs typeface="SimSun"/>
              </a:rPr>
              <a:t>DAFNE </a:t>
            </a:r>
            <a:r>
              <a:rPr lang="zh-CN" altLang="en-US" dirty="0">
                <a:latin typeface="Calibri" panose="020F0502020204030204" pitchFamily="34" charset="0"/>
                <a:ea typeface="SimSun" panose="02010600030101010101" pitchFamily="2" charset="-122"/>
                <a:cs typeface="SimSun"/>
              </a:rPr>
              <a:t>数据库采用。它要求患者说明当血糖浓度为以下值时，他们通常能否意识到自己出现了低血糖症状，以此评估其对低血糖症的感知能力：</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3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a:t>
            </a:r>
          </a:p>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&lt; 3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完全不知道</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患者认为自己属于 </a:t>
            </a:r>
            <a:r>
              <a:rPr lang="en-US" altLang="zh-CN" dirty="0">
                <a:latin typeface="Calibri" panose="020F0502020204030204" pitchFamily="34" charset="0"/>
                <a:ea typeface="SimSun" panose="02010600030101010101" pitchFamily="2" charset="-122"/>
                <a:cs typeface="SimSun"/>
              </a:rPr>
              <a:t>2 </a:t>
            </a:r>
            <a:r>
              <a:rPr lang="zh-CN" altLang="en-US" dirty="0">
                <a:latin typeface="Calibri" panose="020F0502020204030204" pitchFamily="34" charset="0"/>
                <a:ea typeface="SimSun" panose="02010600030101010101" pitchFamily="2" charset="-122"/>
                <a:cs typeface="SimSun"/>
              </a:rPr>
              <a:t>类和 </a:t>
            </a:r>
            <a:r>
              <a:rPr lang="en-US" altLang="zh-CN" dirty="0">
                <a:latin typeface="Calibri" panose="020F0502020204030204" pitchFamily="34" charset="0"/>
                <a:ea typeface="SimSun" panose="02010600030101010101" pitchFamily="2" charset="-122"/>
                <a:cs typeface="SimSun"/>
              </a:rPr>
              <a:t>3 </a:t>
            </a:r>
            <a:r>
              <a:rPr lang="zh-CN" altLang="en-US" dirty="0">
                <a:latin typeface="Calibri" panose="020F0502020204030204" pitchFamily="34" charset="0"/>
                <a:ea typeface="SimSun" panose="02010600030101010101" pitchFamily="2" charset="-122"/>
                <a:cs typeface="SimSun"/>
              </a:rPr>
              <a:t>类表示其感知受损，并在上一年报告了平均 </a:t>
            </a:r>
            <a:r>
              <a:rPr lang="en-US" altLang="zh-CN" dirty="0">
                <a:latin typeface="Calibri" panose="020F0502020204030204" pitchFamily="34" charset="0"/>
                <a:ea typeface="SimSun" panose="02010600030101010101" pitchFamily="2" charset="-122"/>
                <a:cs typeface="SimSun"/>
              </a:rPr>
              <a:t>3.6 </a:t>
            </a:r>
            <a:r>
              <a:rPr lang="zh-CN" altLang="en-US" dirty="0">
                <a:latin typeface="Calibri" panose="020F0502020204030204" pitchFamily="34" charset="0"/>
                <a:ea typeface="SimSun" panose="02010600030101010101" pitchFamily="2" charset="-122"/>
                <a:cs typeface="SimSun"/>
              </a:rPr>
              <a:t>次的重度低血糖症发作；而认为自己能在血糖浓度为 </a:t>
            </a:r>
            <a:r>
              <a:rPr lang="en-US" altLang="zh-CN" dirty="0">
                <a:latin typeface="Calibri" panose="020F0502020204030204" pitchFamily="34" charset="0"/>
                <a:ea typeface="SimSun" panose="02010600030101010101" pitchFamily="2" charset="-122"/>
                <a:cs typeface="SimSun"/>
              </a:rPr>
              <a:t>3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 </a:t>
            </a:r>
            <a:r>
              <a:rPr lang="zh-CN" altLang="en-US" dirty="0">
                <a:latin typeface="Calibri" panose="020F0502020204030204" pitchFamily="34" charset="0"/>
                <a:ea typeface="SimSun" panose="02010600030101010101" pitchFamily="2" charset="-122"/>
                <a:cs typeface="SimSun"/>
              </a:rPr>
              <a:t>或更高时察觉到低血糖的患者的发作次数为 </a:t>
            </a:r>
            <a:r>
              <a:rPr lang="en-US" altLang="zh-CN" dirty="0">
                <a:latin typeface="Calibri" panose="020F0502020204030204" pitchFamily="34" charset="0"/>
                <a:ea typeface="SimSun" panose="02010600030101010101" pitchFamily="2" charset="-122"/>
                <a:cs typeface="SimSun"/>
              </a:rPr>
              <a:t>0.87</a:t>
            </a:r>
          </a:p>
          <a:p>
            <a:endParaRPr lang="zh-CN" altLang="en-US" dirty="0">
              <a:latin typeface="Calibri" panose="020F0502020204030204" pitchFamily="34" charset="0"/>
              <a:ea typeface="SimSun" panose="02010600030101010101" pitchFamily="2" charset="-122"/>
            </a:endParaRPr>
          </a:p>
          <a:p>
            <a:r>
              <a:rPr lang="en-US" altLang="zh-CN" dirty="0">
                <a:latin typeface="Calibri" panose="020F0502020204030204" pitchFamily="34" charset="0"/>
                <a:ea typeface="SimSun" panose="02010600030101010101" pitchFamily="2" charset="-122"/>
                <a:cs typeface="SimSun"/>
              </a:rPr>
              <a:t>Hopkins D et al. </a:t>
            </a:r>
            <a:r>
              <a:rPr lang="en-US" altLang="zh-CN" i="1" dirty="0">
                <a:latin typeface="Calibri" panose="020F0502020204030204" pitchFamily="34" charset="0"/>
                <a:ea typeface="SimSun" panose="02010600030101010101" pitchFamily="2" charset="-122"/>
                <a:cs typeface="SimSun"/>
              </a:rPr>
              <a:t>Diabetes Care </a:t>
            </a:r>
            <a:r>
              <a:rPr lang="en-US" altLang="zh-CN" dirty="0">
                <a:latin typeface="Calibri" panose="020F0502020204030204" pitchFamily="34" charset="0"/>
                <a:ea typeface="SimSun" panose="02010600030101010101" pitchFamily="2" charset="-122"/>
                <a:cs typeface="SimSun"/>
              </a:rPr>
              <a:t>2012;35:1638–42.</a:t>
            </a: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91</a:t>
            </a:fld>
            <a:endParaRPr lang="zh-CN" altLang="en-US" dirty="0"/>
          </a:p>
        </p:txBody>
      </p:sp>
    </p:spTree>
    <p:extLst>
      <p:ext uri="{BB962C8B-B14F-4D97-AF65-F5344CB8AC3E}">
        <p14:creationId xmlns:p14="http://schemas.microsoft.com/office/powerpoint/2010/main" val="42639809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Calibri" panose="020F0502020204030204" pitchFamily="34" charset="0"/>
                <a:ea typeface="SimSun" panose="02010600030101010101" pitchFamily="2" charset="-122"/>
                <a:cs typeface="SimSun"/>
              </a:rPr>
              <a:t>这个分数是通过一项由三个问题组成的低血糖症评估测试得出的，被国家 </a:t>
            </a:r>
            <a:r>
              <a:rPr lang="en-US" altLang="zh-CN" dirty="0">
                <a:latin typeface="Calibri" panose="020F0502020204030204" pitchFamily="34" charset="0"/>
                <a:ea typeface="SimSun" panose="02010600030101010101" pitchFamily="2" charset="-122"/>
                <a:cs typeface="SimSun"/>
              </a:rPr>
              <a:t>DAFNE </a:t>
            </a:r>
            <a:r>
              <a:rPr lang="zh-CN" altLang="en-US" dirty="0">
                <a:latin typeface="Calibri" panose="020F0502020204030204" pitchFamily="34" charset="0"/>
                <a:ea typeface="SimSun" panose="02010600030101010101" pitchFamily="2" charset="-122"/>
                <a:cs typeface="SimSun"/>
              </a:rPr>
              <a:t>数据库采用。它要求患者说明当血糖浓度为以下值时，他们通常能否意识到自己出现了低血糖症状，以此评估其对低血糖症的感知能力：</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 </a:t>
            </a:r>
            <a:r>
              <a:rPr lang="en-US" altLang="zh-CN" dirty="0">
                <a:latin typeface="Calibri" panose="020F0502020204030204" pitchFamily="34" charset="0"/>
                <a:ea typeface="SimSun" panose="02010600030101010101" pitchFamily="2" charset="-122"/>
                <a:cs typeface="SimSun"/>
              </a:rPr>
              <a:t>3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a:t>
            </a:r>
          </a:p>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&lt; 3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a:t>
            </a: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完全不知道</a:t>
            </a:r>
          </a:p>
          <a:p>
            <a:endParaRPr lang="zh-CN" altLang="en-US" dirty="0">
              <a:latin typeface="Calibri" panose="020F0502020204030204" pitchFamily="34" charset="0"/>
              <a:ea typeface="SimSun" panose="02010600030101010101" pitchFamily="2" charset="-122"/>
            </a:endParaRPr>
          </a:p>
          <a:p>
            <a:r>
              <a:rPr lang="zh-CN" altLang="en-US" dirty="0">
                <a:latin typeface="Calibri" panose="020F0502020204030204" pitchFamily="34" charset="0"/>
                <a:ea typeface="SimSun" panose="02010600030101010101" pitchFamily="2" charset="-122"/>
                <a:cs typeface="SimSun"/>
              </a:rPr>
              <a:t>患者认为自己属于 </a:t>
            </a:r>
            <a:r>
              <a:rPr lang="en-US" altLang="zh-CN" dirty="0">
                <a:latin typeface="Calibri" panose="020F0502020204030204" pitchFamily="34" charset="0"/>
                <a:ea typeface="SimSun" panose="02010600030101010101" pitchFamily="2" charset="-122"/>
                <a:cs typeface="SimSun"/>
              </a:rPr>
              <a:t>2 </a:t>
            </a:r>
            <a:r>
              <a:rPr lang="zh-CN" altLang="en-US" dirty="0">
                <a:latin typeface="Calibri" panose="020F0502020204030204" pitchFamily="34" charset="0"/>
                <a:ea typeface="SimSun" panose="02010600030101010101" pitchFamily="2" charset="-122"/>
                <a:cs typeface="SimSun"/>
              </a:rPr>
              <a:t>类和 </a:t>
            </a:r>
            <a:r>
              <a:rPr lang="en-US" altLang="zh-CN" dirty="0">
                <a:latin typeface="Calibri" panose="020F0502020204030204" pitchFamily="34" charset="0"/>
                <a:ea typeface="SimSun" panose="02010600030101010101" pitchFamily="2" charset="-122"/>
                <a:cs typeface="SimSun"/>
              </a:rPr>
              <a:t>3 </a:t>
            </a:r>
            <a:r>
              <a:rPr lang="zh-CN" altLang="en-US" dirty="0">
                <a:latin typeface="Calibri" panose="020F0502020204030204" pitchFamily="34" charset="0"/>
                <a:ea typeface="SimSun" panose="02010600030101010101" pitchFamily="2" charset="-122"/>
                <a:cs typeface="SimSun"/>
              </a:rPr>
              <a:t>类表示其感知受损，并在上一年报告了平均 </a:t>
            </a:r>
            <a:r>
              <a:rPr lang="en-US" altLang="zh-CN" dirty="0">
                <a:latin typeface="Calibri" panose="020F0502020204030204" pitchFamily="34" charset="0"/>
                <a:ea typeface="SimSun" panose="02010600030101010101" pitchFamily="2" charset="-122"/>
                <a:cs typeface="SimSun"/>
              </a:rPr>
              <a:t>3.6 </a:t>
            </a:r>
            <a:r>
              <a:rPr lang="zh-CN" altLang="en-US" dirty="0">
                <a:latin typeface="Calibri" panose="020F0502020204030204" pitchFamily="34" charset="0"/>
                <a:ea typeface="SimSun" panose="02010600030101010101" pitchFamily="2" charset="-122"/>
                <a:cs typeface="SimSun"/>
              </a:rPr>
              <a:t>次的重度低血糖症发作；而认为自己能在血糖浓度为 </a:t>
            </a:r>
            <a:r>
              <a:rPr lang="en-US" altLang="zh-CN" dirty="0">
                <a:latin typeface="Calibri" panose="020F0502020204030204" pitchFamily="34" charset="0"/>
                <a:ea typeface="SimSun" panose="02010600030101010101" pitchFamily="2" charset="-122"/>
                <a:cs typeface="SimSun"/>
              </a:rPr>
              <a:t>3 </a:t>
            </a:r>
            <a:r>
              <a:rPr lang="en-US" altLang="zh-CN" dirty="0" err="1">
                <a:latin typeface="Calibri" panose="020F0502020204030204" pitchFamily="34" charset="0"/>
                <a:ea typeface="SimSun" panose="02010600030101010101" pitchFamily="2" charset="-122"/>
                <a:cs typeface="SimSun"/>
              </a:rPr>
              <a:t>mmol</a:t>
            </a:r>
            <a:r>
              <a:rPr lang="en-US" altLang="zh-CN" dirty="0">
                <a:latin typeface="Calibri" panose="020F0502020204030204" pitchFamily="34" charset="0"/>
                <a:ea typeface="SimSun" panose="02010600030101010101" pitchFamily="2" charset="-122"/>
                <a:cs typeface="SimSun"/>
              </a:rPr>
              <a:t>/L </a:t>
            </a:r>
            <a:r>
              <a:rPr lang="zh-CN" altLang="en-US" dirty="0">
                <a:latin typeface="Calibri" panose="020F0502020204030204" pitchFamily="34" charset="0"/>
                <a:ea typeface="SimSun" panose="02010600030101010101" pitchFamily="2" charset="-122"/>
                <a:cs typeface="SimSun"/>
              </a:rPr>
              <a:t>或更高时察觉到低血糖的患者的发作次数为 </a:t>
            </a:r>
            <a:r>
              <a:rPr lang="en-US" altLang="zh-CN" dirty="0">
                <a:latin typeface="Calibri" panose="020F0502020204030204" pitchFamily="34" charset="0"/>
                <a:ea typeface="SimSun" panose="02010600030101010101" pitchFamily="2" charset="-122"/>
                <a:cs typeface="SimSun"/>
              </a:rPr>
              <a:t>0.87</a:t>
            </a:r>
          </a:p>
          <a:p>
            <a:endParaRPr lang="zh-CN" altLang="en-US" dirty="0">
              <a:latin typeface="Calibri" panose="020F0502020204030204" pitchFamily="34" charset="0"/>
              <a:ea typeface="SimSun" panose="02010600030101010101" pitchFamily="2" charset="-122"/>
            </a:endParaRPr>
          </a:p>
          <a:p>
            <a:r>
              <a:rPr lang="en-US" altLang="zh-CN" dirty="0">
                <a:latin typeface="Calibri" panose="020F0502020204030204" pitchFamily="34" charset="0"/>
                <a:ea typeface="SimSun" panose="02010600030101010101" pitchFamily="2" charset="-122"/>
                <a:cs typeface="SimSun"/>
              </a:rPr>
              <a:t>Hopkins D et al. </a:t>
            </a:r>
            <a:r>
              <a:rPr lang="en-US" altLang="zh-CN" i="1" dirty="0">
                <a:latin typeface="Calibri" panose="020F0502020204030204" pitchFamily="34" charset="0"/>
                <a:ea typeface="SimSun" panose="02010600030101010101" pitchFamily="2" charset="-122"/>
                <a:cs typeface="SimSun"/>
              </a:rPr>
              <a:t>Diabetes Care </a:t>
            </a:r>
            <a:r>
              <a:rPr lang="en-US" altLang="zh-CN" dirty="0">
                <a:latin typeface="Calibri" panose="020F0502020204030204" pitchFamily="34" charset="0"/>
                <a:ea typeface="SimSun" panose="02010600030101010101" pitchFamily="2" charset="-122"/>
                <a:cs typeface="SimSun"/>
              </a:rPr>
              <a:t>2012;35:1638–42.</a:t>
            </a: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92</a:t>
            </a:fld>
            <a:endParaRPr lang="zh-CN" altLang="en-US" dirty="0"/>
          </a:p>
        </p:txBody>
      </p:sp>
    </p:spTree>
    <p:extLst>
      <p:ext uri="{BB962C8B-B14F-4D97-AF65-F5344CB8AC3E}">
        <p14:creationId xmlns:p14="http://schemas.microsoft.com/office/powerpoint/2010/main" val="90098662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924" indent="-172924">
              <a:buFont typeface="Arial" panose="020B0604020202020204" pitchFamily="34" charset="0"/>
              <a:buChar char="•"/>
            </a:pPr>
            <a:r>
              <a:rPr lang="en-US" altLang="zh-CN" dirty="0">
                <a:latin typeface="Calibri" panose="020F0502020204030204" pitchFamily="34" charset="0"/>
                <a:ea typeface="SimSun" panose="02010600030101010101" pitchFamily="2" charset="-122"/>
                <a:cs typeface="SimSun"/>
              </a:rPr>
              <a:t>2018 </a:t>
            </a:r>
            <a:r>
              <a:rPr lang="zh-CN" altLang="en-US" dirty="0">
                <a:latin typeface="Calibri" panose="020F0502020204030204" pitchFamily="34" charset="0"/>
                <a:ea typeface="SimSun" panose="02010600030101010101" pitchFamily="2" charset="-122"/>
                <a:cs typeface="SimSun"/>
              </a:rPr>
              <a:t>年，</a:t>
            </a:r>
            <a:r>
              <a:rPr lang="en-US" altLang="zh-CN" dirty="0">
                <a:latin typeface="Calibri" panose="020F0502020204030204" pitchFamily="34" charset="0"/>
                <a:ea typeface="SimSun" panose="02010600030101010101" pitchFamily="2" charset="-122"/>
                <a:cs typeface="SimSun"/>
              </a:rPr>
              <a:t>IHSG </a:t>
            </a:r>
            <a:r>
              <a:rPr lang="zh-CN" altLang="en-US" dirty="0">
                <a:latin typeface="Calibri" panose="020F0502020204030204" pitchFamily="34" charset="0"/>
                <a:ea typeface="SimSun" panose="02010600030101010101" pitchFamily="2" charset="-122"/>
                <a:cs typeface="SimSun"/>
              </a:rPr>
              <a:t>为医生和患者开发了风险评估表作为教育用具</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信息图概述了低血糖症风险为低度、中度和重度的患者的特征，并就如何管理患者的低血糖症风险或如何将风险降至最低提供了相关建议</a:t>
            </a:r>
          </a:p>
          <a:p>
            <a:pPr marL="172924" indent="-172924">
              <a:buFont typeface="Arial" panose="020B0604020202020204" pitchFamily="34" charset="0"/>
              <a:buChar char="•"/>
            </a:pPr>
            <a:endParaRPr lang="zh-CN" altLang="en-US" dirty="0">
              <a:latin typeface="Calibri" panose="020F0502020204030204" pitchFamily="34" charset="0"/>
              <a:ea typeface="SimSun" panose="02010600030101010101" pitchFamily="2" charset="-122"/>
            </a:endParaRPr>
          </a:p>
          <a:p>
            <a:pPr marL="172924" indent="-172924">
              <a:buFont typeface="Arial" panose="020B0604020202020204" pitchFamily="34" charset="0"/>
              <a:buChar char="•"/>
            </a:pPr>
            <a:r>
              <a:rPr lang="zh-CN" altLang="en-US" dirty="0">
                <a:latin typeface="Calibri" panose="020F0502020204030204" pitchFamily="34" charset="0"/>
                <a:ea typeface="SimSun" panose="02010600030101010101" pitchFamily="2" charset="-122"/>
                <a:cs typeface="SimSun"/>
              </a:rPr>
              <a:t>请访问 </a:t>
            </a:r>
            <a:r>
              <a:rPr lang="en-US" altLang="zh-CN" dirty="0">
                <a:latin typeface="Calibri" panose="020F0502020204030204" pitchFamily="34" charset="0"/>
                <a:ea typeface="SimSun" panose="02010600030101010101" pitchFamily="2" charset="-122"/>
                <a:cs typeface="SimSun"/>
              </a:rPr>
              <a:t>IHSG </a:t>
            </a:r>
            <a:r>
              <a:rPr lang="zh-CN" altLang="en-US" dirty="0">
                <a:latin typeface="Calibri" panose="020F0502020204030204" pitchFamily="34" charset="0"/>
                <a:ea typeface="SimSun" panose="02010600030101010101" pitchFamily="2" charset="-122"/>
                <a:cs typeface="SimSun"/>
              </a:rPr>
              <a:t>网站 </a:t>
            </a:r>
            <a:r>
              <a:rPr lang="en-US" altLang="zh-CN" dirty="0">
                <a:latin typeface="Calibri" panose="020F0502020204030204" pitchFamily="34" charset="0"/>
                <a:ea typeface="SimSun" panose="02010600030101010101" pitchFamily="2" charset="-122"/>
                <a:cs typeface="SimSun"/>
              </a:rPr>
              <a:t>(www.ihsgonline.com) </a:t>
            </a:r>
            <a:r>
              <a:rPr lang="zh-CN" altLang="en-US" dirty="0">
                <a:latin typeface="Calibri" panose="020F0502020204030204" pitchFamily="34" charset="0"/>
                <a:ea typeface="SimSun" panose="02010600030101010101" pitchFamily="2" charset="-122"/>
                <a:cs typeface="SimSun"/>
              </a:rPr>
              <a:t>上的资源选项卡获取这些信息</a:t>
            </a:r>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pPr/>
              <a:t>93</a:t>
            </a:fld>
            <a:endParaRPr lang="zh-CN" altLang="en-US" dirty="0"/>
          </a:p>
        </p:txBody>
      </p:sp>
    </p:spTree>
    <p:extLst>
      <p:ext uri="{BB962C8B-B14F-4D97-AF65-F5344CB8AC3E}">
        <p14:creationId xmlns:p14="http://schemas.microsoft.com/office/powerpoint/2010/main" val="411555435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0D4F629A-EA1C-443A-9752-1441F7277F7F}" type="slidenum">
              <a:rPr lang="en-US" altLang="zh-CN" smtClean="0"/>
              <a:t>94</a:t>
            </a:fld>
            <a:endParaRPr lang="zh-CN" altLang="en-US" dirty="0"/>
          </a:p>
        </p:txBody>
      </p:sp>
    </p:spTree>
    <p:extLst>
      <p:ext uri="{BB962C8B-B14F-4D97-AF65-F5344CB8AC3E}">
        <p14:creationId xmlns:p14="http://schemas.microsoft.com/office/powerpoint/2010/main" val="3363218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4F629A-EA1C-443A-9752-1441F7277F7F}" type="slidenum">
              <a:rPr lang="en-US" altLang="zh-CN" smtClean="0"/>
              <a:t>95</a:t>
            </a:fld>
            <a:endParaRPr lang="zh-CN" altLang="en-US" dirty="0"/>
          </a:p>
        </p:txBody>
      </p:sp>
    </p:spTree>
    <p:extLst>
      <p:ext uri="{BB962C8B-B14F-4D97-AF65-F5344CB8AC3E}">
        <p14:creationId xmlns:p14="http://schemas.microsoft.com/office/powerpoint/2010/main" val="3418912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2678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F4120-897E-4251-9CD5-473E0EE87F7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7AF3BB-CFC0-45D6-A049-9F07021AFE74}"/>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3DA346-EE7F-4543-A106-74F9A596DD8B}"/>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A87BFB-AC27-435A-82D2-DD9F25E23D58}"/>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6" name="Footer Placeholder 5">
            <a:extLst>
              <a:ext uri="{FF2B5EF4-FFF2-40B4-BE49-F238E27FC236}">
                <a16:creationId xmlns:a16="http://schemas.microsoft.com/office/drawing/2014/main" id="{E792E55B-CC12-4B38-B7E2-82BFD2C18D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9E0D5F-0CE0-4C28-8D4D-7F634DD32FDE}"/>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117852787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userDrawn="1">
  <p:cSld name="6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14434003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userDrawn="1">
  <p:cSld name="19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6638116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userDrawn="1">
  <p:cSld name="6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53894619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userDrawn="1">
  <p:cSld name="6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99811704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userDrawn="1">
  <p:cSld name="6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78850613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userDrawn="1">
  <p:cSld name="6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69852042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userDrawn="1">
  <p:cSld name="6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83431343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userDrawn="1">
  <p:cSld name="7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02400467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userDrawn="1">
  <p:cSld name="7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54665721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7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368783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BAFB8-EDA6-4219-85AA-20E31FA62CCD}"/>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CE5F9687-AE9F-4BA5-A712-08D1C2BE2DE2}"/>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7E67AA72-17CD-4B47-851E-C71AB378E6C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492BC6-58D1-469A-92B4-1A2E9E1876D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558260A2-430C-4B24-856C-B0F0120D64D9}"/>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8FDF061-4572-4FF0-B52E-1EBDCBD3D28B}"/>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8" name="Footer Placeholder 7">
            <a:extLst>
              <a:ext uri="{FF2B5EF4-FFF2-40B4-BE49-F238E27FC236}">
                <a16:creationId xmlns:a16="http://schemas.microsoft.com/office/drawing/2014/main" id="{AADEF664-771F-4AAD-8D77-0A9FF34CB0B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3761B0E-0BA6-46B6-A537-4C84FD7A9A7D}"/>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46374839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userDrawn="1">
  <p:cSld name="7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6783085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20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3233383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75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2E112-75A0-473D-B5D4-EC1293450DC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EAE2C73-9662-4396-8C97-EE84D1A874F2}"/>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4" name="Footer Placeholder 3">
            <a:extLst>
              <a:ext uri="{FF2B5EF4-FFF2-40B4-BE49-F238E27FC236}">
                <a16:creationId xmlns:a16="http://schemas.microsoft.com/office/drawing/2014/main" id="{7011D39D-B40E-49C1-A41F-C5A4CC549B5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709A511-E0B6-4049-9F47-F80845095E84}"/>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13058365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A229F-AAEB-4CB3-BE88-EDB5400E096C}"/>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3" name="Footer Placeholder 2">
            <a:extLst>
              <a:ext uri="{FF2B5EF4-FFF2-40B4-BE49-F238E27FC236}">
                <a16:creationId xmlns:a16="http://schemas.microsoft.com/office/drawing/2014/main" id="{F5ACEFAD-66A5-4E3B-BE7D-EED842475BD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DA2F3A-DAB7-4CC6-A501-9154EC044AE5}"/>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335925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8C7CE-0A56-4D15-9EA1-B814DD18D4CA}"/>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58B3A96C-4F91-4814-9C69-1E79E10F5DD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79428BA-8802-4B4A-BEAF-43ACD60D0CC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38C8A8A5-0DFB-43E7-BF7E-FEEE357E9D71}"/>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6" name="Footer Placeholder 5">
            <a:extLst>
              <a:ext uri="{FF2B5EF4-FFF2-40B4-BE49-F238E27FC236}">
                <a16:creationId xmlns:a16="http://schemas.microsoft.com/office/drawing/2014/main" id="{ADD3AE97-229C-4A97-AE8A-FFB197214A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770E67-527C-460F-B58B-9A3C04123E40}"/>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18148805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411AA-9429-463A-AE0B-8B5874E2088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001A7CC-D70B-4A21-9965-908472699E7A}"/>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FC70994-1AD6-44EB-8B3D-4096429FE74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80B23F0-63EE-4AA9-B5AC-8CA55E92DB9D}"/>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6" name="Footer Placeholder 5">
            <a:extLst>
              <a:ext uri="{FF2B5EF4-FFF2-40B4-BE49-F238E27FC236}">
                <a16:creationId xmlns:a16="http://schemas.microsoft.com/office/drawing/2014/main" id="{E6C7CA77-807C-41D2-819F-97EFDBB61B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6E0CB1-71BB-48AE-95CA-ED8128898213}"/>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37694555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061CB-F4B6-4768-80F3-1C5E1F2274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50E4E66-FA62-4F24-AA43-E64989DC9A5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191E94-78F5-46DF-961D-946559EEE6AF}"/>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5" name="Footer Placeholder 4">
            <a:extLst>
              <a:ext uri="{FF2B5EF4-FFF2-40B4-BE49-F238E27FC236}">
                <a16:creationId xmlns:a16="http://schemas.microsoft.com/office/drawing/2014/main" id="{0EE0E704-331A-4F26-9247-AE80EF2553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97BAD-6F84-47B8-83FD-225E29B57EAA}"/>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417507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CD4B9D7-857A-4E9D-BFE3-5E001E5A2158}"/>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5C5BD4-C302-4809-8899-253F996E2FCB}"/>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6695E0-431A-4A39-A662-53DDF8CC3C81}"/>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5" name="Footer Placeholder 4">
            <a:extLst>
              <a:ext uri="{FF2B5EF4-FFF2-40B4-BE49-F238E27FC236}">
                <a16:creationId xmlns:a16="http://schemas.microsoft.com/office/drawing/2014/main" id="{70E47302-DCB0-48D2-869D-73FA34FC14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01B0C7-0D3B-4D1E-87F7-B00CDD4994C2}"/>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806373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1524000" y="1733550"/>
            <a:ext cx="5867400" cy="1295400"/>
          </a:xfrm>
        </p:spPr>
        <p:txBody>
          <a:bodyPr>
            <a:noAutofit/>
          </a:bodyPr>
          <a:lstStyle>
            <a:lvl1pPr marL="0" indent="0">
              <a:buNone/>
              <a:defRPr sz="2400" b="1">
                <a:solidFill>
                  <a:schemeClr val="bg1"/>
                </a:solidFill>
              </a:defRPr>
            </a:lvl1pPr>
          </a:lstStyle>
          <a:p>
            <a:pPr lvl="0"/>
            <a:r>
              <a:rPr lang="en-US" dirty="0"/>
              <a:t>Click to add title </a:t>
            </a:r>
          </a:p>
        </p:txBody>
      </p:sp>
      <p:sp>
        <p:nvSpPr>
          <p:cNvPr id="10" name="Text Placeholder 9"/>
          <p:cNvSpPr>
            <a:spLocks noGrp="1"/>
          </p:cNvSpPr>
          <p:nvPr>
            <p:ph type="body" sz="quarter" idx="11" hasCustomPrompt="1"/>
          </p:nvPr>
        </p:nvSpPr>
        <p:spPr>
          <a:xfrm>
            <a:off x="1524000" y="3105150"/>
            <a:ext cx="5867400" cy="533400"/>
          </a:xfrm>
        </p:spPr>
        <p:txBody>
          <a:bodyPr>
            <a:noAutofit/>
          </a:bodyPr>
          <a:lstStyle>
            <a:lvl1pPr marL="0" indent="0">
              <a:buNone/>
              <a:defRPr sz="1800">
                <a:solidFill>
                  <a:schemeClr val="bg1"/>
                </a:solidFill>
              </a:defRPr>
            </a:lvl1pPr>
            <a:lvl2pPr marL="457189" indent="0">
              <a:buNone/>
              <a:defRPr/>
            </a:lvl2pPr>
            <a:lvl3pPr marL="914378" indent="0">
              <a:buNone/>
              <a:defRPr/>
            </a:lvl3pPr>
            <a:lvl4pPr marL="1371566" indent="0">
              <a:buNone/>
              <a:defRPr/>
            </a:lvl4pPr>
          </a:lstStyle>
          <a:p>
            <a:pPr lvl="0"/>
            <a:r>
              <a:rPr lang="en-US" dirty="0"/>
              <a:t>Click to edit Master text styles</a:t>
            </a:r>
          </a:p>
        </p:txBody>
      </p:sp>
    </p:spTree>
    <p:extLst>
      <p:ext uri="{BB962C8B-B14F-4D97-AF65-F5344CB8AC3E}">
        <p14:creationId xmlns:p14="http://schemas.microsoft.com/office/powerpoint/2010/main" val="4141892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218569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783247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39983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3433423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7676905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4065742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65630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835227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372046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9379579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4130625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842230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304800" y="900114"/>
            <a:ext cx="4191000" cy="3620690"/>
          </a:xfrm>
        </p:spPr>
        <p:txBody>
          <a:bodyPr/>
          <a:lstStyle>
            <a:lvl1pPr>
              <a:defRPr sz="1600"/>
            </a:lvl1pPr>
            <a:lvl2pPr>
              <a:defRPr sz="1400"/>
            </a:lvl2pPr>
            <a:lvl3pPr>
              <a:defRPr sz="1200"/>
            </a:lvl3pPr>
            <a:lvl4pPr>
              <a:defRPr sz="10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648200" y="900113"/>
            <a:ext cx="4038600" cy="3620691"/>
          </a:xfrm>
        </p:spPr>
        <p:txBody>
          <a:bodyPr/>
          <a:lstStyle>
            <a:lvl1pPr>
              <a:defRPr sz="1600"/>
            </a:lvl1pPr>
            <a:lvl2pPr>
              <a:defRPr sz="1400"/>
            </a:lvl2pPr>
            <a:lvl3pPr>
              <a:defRPr sz="1200"/>
            </a:lvl3pPr>
            <a:lvl4pPr>
              <a:defRPr sz="10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5">
            <a:extLst>
              <a:ext uri="{FF2B5EF4-FFF2-40B4-BE49-F238E27FC236}">
                <a16:creationId xmlns:a16="http://schemas.microsoft.com/office/drawing/2014/main" id="{E607DBC8-568E-44D7-BEF9-9A29B2C6468C}"/>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837013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0384958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5549859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9573110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03086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9853740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1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1741386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436478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3942600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1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610543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1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687398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895350"/>
            <a:ext cx="5111750" cy="3625454"/>
          </a:xfrm>
        </p:spPr>
        <p:txBody>
          <a:bodyPr/>
          <a:lstStyle>
            <a:lvl1pPr>
              <a:defRPr sz="1600"/>
            </a:lvl1pPr>
            <a:lvl2pPr>
              <a:defRPr sz="1400"/>
            </a:lvl2pPr>
            <a:lvl3pPr>
              <a:defRPr sz="1200"/>
            </a:lvl3pPr>
            <a:lvl4pPr>
              <a:defRPr sz="1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3"/>
          <p:cNvSpPr>
            <a:spLocks noGrp="1"/>
          </p:cNvSpPr>
          <p:nvPr>
            <p:ph type="body" sz="half" idx="2"/>
          </p:nvPr>
        </p:nvSpPr>
        <p:spPr>
          <a:xfrm>
            <a:off x="304802" y="895350"/>
            <a:ext cx="3160714" cy="3625454"/>
          </a:xfrm>
        </p:spPr>
        <p:txBody>
          <a:bodyPr>
            <a:normAutofit/>
          </a:bodyPr>
          <a:lstStyle>
            <a:lvl1pPr marL="0" indent="0">
              <a:buNone/>
              <a:defRPr sz="2000">
                <a:solidFill>
                  <a:srgbClr val="D22027"/>
                </a:solidFill>
              </a:defRPr>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dirty="0"/>
              <a:t>Click to edit Master text styles</a:t>
            </a:r>
          </a:p>
        </p:txBody>
      </p:sp>
      <p:sp>
        <p:nvSpPr>
          <p:cNvPr id="8" name="Title 1"/>
          <p:cNvSpPr>
            <a:spLocks noGrp="1"/>
          </p:cNvSpPr>
          <p:nvPr>
            <p:ph type="title"/>
          </p:nvPr>
        </p:nvSpPr>
        <p:spPr>
          <a:xfrm>
            <a:off x="304800" y="133351"/>
            <a:ext cx="8229600" cy="308371"/>
          </a:xfrm>
        </p:spPr>
        <p:txBody>
          <a:bodyPr/>
          <a:lstStyle/>
          <a:p>
            <a:r>
              <a:rPr lang="en-US" dirty="0"/>
              <a:t>Click to edit Master title style</a:t>
            </a:r>
          </a:p>
        </p:txBody>
      </p:sp>
      <p:sp>
        <p:nvSpPr>
          <p:cNvPr id="5" name="Text Placeholder 5">
            <a:extLst>
              <a:ext uri="{FF2B5EF4-FFF2-40B4-BE49-F238E27FC236}">
                <a16:creationId xmlns:a16="http://schemas.microsoft.com/office/drawing/2014/main" id="{98489B13-ADB5-4C0A-87F0-3E74F06EE5E3}"/>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223640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1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78000382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2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1557292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1572897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2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852232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2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9766417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2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59178928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2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5702425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2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9450465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2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3117447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2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992618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1524000" y="1733550"/>
            <a:ext cx="5867400" cy="1295400"/>
          </a:xfrm>
        </p:spPr>
        <p:txBody>
          <a:bodyPr>
            <a:noAutofit/>
          </a:bodyPr>
          <a:lstStyle>
            <a:lvl1pPr marL="0" indent="0">
              <a:buNone/>
              <a:defRPr sz="2400" b="1">
                <a:solidFill>
                  <a:schemeClr val="bg1"/>
                </a:solidFill>
              </a:defRPr>
            </a:lvl1pPr>
          </a:lstStyle>
          <a:p>
            <a:pPr lvl="0"/>
            <a:r>
              <a:rPr lang="en-US" dirty="0"/>
              <a:t>Click to add title </a:t>
            </a:r>
          </a:p>
        </p:txBody>
      </p:sp>
      <p:sp>
        <p:nvSpPr>
          <p:cNvPr id="10" name="Text Placeholder 9"/>
          <p:cNvSpPr>
            <a:spLocks noGrp="1"/>
          </p:cNvSpPr>
          <p:nvPr>
            <p:ph type="body" sz="quarter" idx="11" hasCustomPrompt="1"/>
          </p:nvPr>
        </p:nvSpPr>
        <p:spPr>
          <a:xfrm>
            <a:off x="1524000" y="3105150"/>
            <a:ext cx="5867400" cy="533400"/>
          </a:xfrm>
        </p:spPr>
        <p:txBody>
          <a:bodyPr>
            <a:noAutofit/>
          </a:bodyPr>
          <a:lstStyle>
            <a:lvl1pPr marL="0" indent="0">
              <a:buNone/>
              <a:defRPr sz="1800">
                <a:solidFill>
                  <a:schemeClr val="bg1"/>
                </a:solidFill>
              </a:defRPr>
            </a:lvl1pPr>
            <a:lvl2pPr marL="457189" indent="0">
              <a:buNone/>
              <a:defRPr/>
            </a:lvl2pPr>
            <a:lvl3pPr marL="914378" indent="0">
              <a:buNone/>
              <a:defRPr/>
            </a:lvl3pPr>
            <a:lvl4pPr marL="1371566" indent="0">
              <a:buNone/>
              <a:defRPr/>
            </a:lvl4pPr>
          </a:lstStyle>
          <a:p>
            <a:pPr lvl="0"/>
            <a:r>
              <a:rPr lang="en-US" dirty="0"/>
              <a:t>Click to edit Master text styles</a:t>
            </a:r>
          </a:p>
        </p:txBody>
      </p:sp>
    </p:spTree>
    <p:extLst>
      <p:ext uri="{BB962C8B-B14F-4D97-AF65-F5344CB8AC3E}">
        <p14:creationId xmlns:p14="http://schemas.microsoft.com/office/powerpoint/2010/main" val="3659994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2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575549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2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4699914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3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2812568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3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1033977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3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10536728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3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1812990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3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8705510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3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1606052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3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5196262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3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691155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0287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759073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userDrawn="1">
  <p:cSld name="3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7939939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userDrawn="1">
  <p:cSld name="3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1908996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6456559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4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8293118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4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55778806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4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149262979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4270596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4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79597396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4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595235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08435-0748-4C9E-8C84-C5F8F5C62F6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FD95C83-CDC1-4AFE-91FF-37F077BA55B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3BBD25F-A535-4E64-B52D-A1F9C26548CC}"/>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5" name="Footer Placeholder 4">
            <a:extLst>
              <a:ext uri="{FF2B5EF4-FFF2-40B4-BE49-F238E27FC236}">
                <a16:creationId xmlns:a16="http://schemas.microsoft.com/office/drawing/2014/main" id="{8B1E1747-7F82-4C27-920E-1FB03C48E4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B0C08D-1F3D-4665-962E-9399268C6FDE}"/>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157381265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4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7127696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userDrawn="1">
  <p:cSld name="4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9752649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4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219859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userDrawn="1">
  <p:cSld name="4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4184244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4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218826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userDrawn="1">
  <p:cSld name="5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2924393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5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26522810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5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984730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90081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56396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E261F-D1FA-4D9A-95A6-D073F6F88D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A1E68C-D1B3-4C88-B6DD-BE1310884CF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A4D184-7B41-4744-8B50-4E15724C3250}"/>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5" name="Footer Placeholder 4">
            <a:extLst>
              <a:ext uri="{FF2B5EF4-FFF2-40B4-BE49-F238E27FC236}">
                <a16:creationId xmlns:a16="http://schemas.microsoft.com/office/drawing/2014/main" id="{6CF5BF10-5996-4850-8849-F6869E38A6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86C293-19FE-46DB-AF91-02FF2B83930F}"/>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33296244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userDrawn="1">
  <p:cSld name="5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75870802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5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47656726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5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68922762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08490240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userDrawn="1">
  <p:cSld name="56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1981247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userDrawn="1">
  <p:cSld name="57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9102587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userDrawn="1">
  <p:cSld name="58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1130527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userDrawn="1">
  <p:cSld name="59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29065890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userDrawn="1">
  <p:cSld name="60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386104904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61249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76947-17F6-4C90-89B4-3561837A6B2E}"/>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8F2C0F8-0E9D-43C3-AE43-A9DF4CE77C41}"/>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4716C5B-6A7D-4814-8381-EA4C5D9358F6}"/>
              </a:ext>
            </a:extLst>
          </p:cNvPr>
          <p:cNvSpPr>
            <a:spLocks noGrp="1"/>
          </p:cNvSpPr>
          <p:nvPr>
            <p:ph type="dt" sz="half" idx="10"/>
          </p:nvPr>
        </p:nvSpPr>
        <p:spPr/>
        <p:txBody>
          <a:bodyPr/>
          <a:lstStyle/>
          <a:p>
            <a:fld id="{01631C61-2252-44E3-89FF-F8A3BC573D7A}" type="datetimeFigureOut">
              <a:rPr lang="en-US" smtClean="0"/>
              <a:t>8/2/2019</a:t>
            </a:fld>
            <a:endParaRPr lang="en-US"/>
          </a:p>
        </p:txBody>
      </p:sp>
      <p:sp>
        <p:nvSpPr>
          <p:cNvPr id="5" name="Footer Placeholder 4">
            <a:extLst>
              <a:ext uri="{FF2B5EF4-FFF2-40B4-BE49-F238E27FC236}">
                <a16:creationId xmlns:a16="http://schemas.microsoft.com/office/drawing/2014/main" id="{0F51B7EA-2009-44B6-8B87-BA543E0DA8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1AB96C-BF94-43E5-B8D7-E5EC1F24378C}"/>
              </a:ext>
            </a:extLst>
          </p:cNvPr>
          <p:cNvSpPr>
            <a:spLocks noGrp="1"/>
          </p:cNvSpPr>
          <p:nvPr>
            <p:ph type="sldNum" sz="quarter" idx="12"/>
          </p:nvPr>
        </p:nvSpPr>
        <p:spPr/>
        <p:txBody>
          <a:bodyPr/>
          <a:lstStyle/>
          <a:p>
            <a:fld id="{63233A66-E73C-4102-B15B-C2AAF7D00A59}" type="slidenum">
              <a:rPr lang="en-US" smtClean="0"/>
              <a:t>‹#›</a:t>
            </a:fld>
            <a:endParaRPr lang="en-US"/>
          </a:p>
        </p:txBody>
      </p:sp>
    </p:spTree>
    <p:extLst>
      <p:ext uri="{BB962C8B-B14F-4D97-AF65-F5344CB8AC3E}">
        <p14:creationId xmlns:p14="http://schemas.microsoft.com/office/powerpoint/2010/main" val="72822067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12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43983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184109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2295774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6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404804246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userDrawn="1">
  <p:cSld name="6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3541394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2156635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userDrawn="1">
  <p:cSld name="16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28351698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userDrawn="1">
  <p:cSld name="17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630334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6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39524984-F360-47C1-8E95-A65E83CC7AB4}"/>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Tree>
    <p:extLst>
      <p:ext uri="{BB962C8B-B14F-4D97-AF65-F5344CB8AC3E}">
        <p14:creationId xmlns:p14="http://schemas.microsoft.com/office/powerpoint/2010/main" val="26961917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userDrawn="1">
  <p:cSld name="18_Title and 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5B10DA-188D-40D7-A730-9AF98F7E4548}"/>
              </a:ext>
            </a:extLst>
          </p:cNvPr>
          <p:cNvSpPr>
            <a:spLocks noGrp="1"/>
          </p:cNvSpPr>
          <p:nvPr>
            <p:ph type="body" sz="quarter" idx="10"/>
          </p:nvPr>
        </p:nvSpPr>
        <p:spPr>
          <a:xfrm>
            <a:off x="304800" y="4520803"/>
            <a:ext cx="8529638" cy="461963"/>
          </a:xfrm>
        </p:spPr>
        <p:txBody>
          <a:bodyPr lIns="0" tIns="0" rIns="0" bIns="0" anchor="b"/>
          <a:lstStyle>
            <a:lvl1pPr marL="0" indent="0">
              <a:buNone/>
              <a:defRPr sz="750"/>
            </a:lvl1pPr>
            <a:lvl2pPr marL="457189" indent="0">
              <a:buNone/>
              <a:defRPr sz="600"/>
            </a:lvl2pPr>
            <a:lvl3pPr marL="914378" indent="0">
              <a:buNone/>
              <a:defRPr sz="600"/>
            </a:lvl3pPr>
            <a:lvl4pPr marL="1371566" indent="0">
              <a:buNone/>
              <a:defRPr sz="600"/>
            </a:lvl4pPr>
            <a:lvl5pPr marL="1828754" indent="0">
              <a:buFont typeface="Arial" panose="020B0604020202020204" pitchFamily="34" charset="0"/>
              <a:buNone/>
              <a:defRPr sz="600"/>
            </a:lvl5pPr>
          </a:lstStyle>
          <a:p>
            <a:pPr lvl="0"/>
            <a:endParaRPr lang="en-GB"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304800" y="895350"/>
            <a:ext cx="8382000" cy="3625454"/>
          </a:xfrm>
        </p:spPr>
        <p:txBody>
          <a:bodyPr/>
          <a:lstStyle>
            <a:lvl5pPr>
              <a:defRPr sz="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925695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2.xml"/><Relationship Id="rId21" Type="http://schemas.openxmlformats.org/officeDocument/2006/relationships/slideLayout" Target="../slideLayouts/slideLayout27.xml"/><Relationship Id="rId42" Type="http://schemas.openxmlformats.org/officeDocument/2006/relationships/slideLayout" Target="../slideLayouts/slideLayout48.xml"/><Relationship Id="rId47" Type="http://schemas.openxmlformats.org/officeDocument/2006/relationships/slideLayout" Target="../slideLayouts/slideLayout53.xml"/><Relationship Id="rId63" Type="http://schemas.openxmlformats.org/officeDocument/2006/relationships/slideLayout" Target="../slideLayouts/slideLayout69.xml"/><Relationship Id="rId68" Type="http://schemas.openxmlformats.org/officeDocument/2006/relationships/slideLayout" Target="../slideLayouts/slideLayout74.xml"/><Relationship Id="rId84" Type="http://schemas.openxmlformats.org/officeDocument/2006/relationships/slideLayout" Target="../slideLayouts/slideLayout90.xml"/><Relationship Id="rId89" Type="http://schemas.openxmlformats.org/officeDocument/2006/relationships/slideLayout" Target="../slideLayouts/slideLayout95.xml"/><Relationship Id="rId7" Type="http://schemas.openxmlformats.org/officeDocument/2006/relationships/slideLayout" Target="../slideLayouts/slideLayout13.xml"/><Relationship Id="rId71" Type="http://schemas.openxmlformats.org/officeDocument/2006/relationships/slideLayout" Target="../slideLayouts/slideLayout77.xml"/><Relationship Id="rId92" Type="http://schemas.openxmlformats.org/officeDocument/2006/relationships/slideLayout" Target="../slideLayouts/slideLayout98.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9" Type="http://schemas.openxmlformats.org/officeDocument/2006/relationships/slideLayout" Target="../slideLayouts/slideLayout35.xml"/><Relationship Id="rId107" Type="http://schemas.openxmlformats.org/officeDocument/2006/relationships/theme" Target="../theme/theme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40" Type="http://schemas.openxmlformats.org/officeDocument/2006/relationships/slideLayout" Target="../slideLayouts/slideLayout46.xml"/><Relationship Id="rId45" Type="http://schemas.openxmlformats.org/officeDocument/2006/relationships/slideLayout" Target="../slideLayouts/slideLayout51.xml"/><Relationship Id="rId53" Type="http://schemas.openxmlformats.org/officeDocument/2006/relationships/slideLayout" Target="../slideLayouts/slideLayout59.xml"/><Relationship Id="rId58" Type="http://schemas.openxmlformats.org/officeDocument/2006/relationships/slideLayout" Target="../slideLayouts/slideLayout64.xml"/><Relationship Id="rId66" Type="http://schemas.openxmlformats.org/officeDocument/2006/relationships/slideLayout" Target="../slideLayouts/slideLayout72.xml"/><Relationship Id="rId74" Type="http://schemas.openxmlformats.org/officeDocument/2006/relationships/slideLayout" Target="../slideLayouts/slideLayout80.xml"/><Relationship Id="rId79" Type="http://schemas.openxmlformats.org/officeDocument/2006/relationships/slideLayout" Target="../slideLayouts/slideLayout85.xml"/><Relationship Id="rId87" Type="http://schemas.openxmlformats.org/officeDocument/2006/relationships/slideLayout" Target="../slideLayouts/slideLayout93.xml"/><Relationship Id="rId102" Type="http://schemas.openxmlformats.org/officeDocument/2006/relationships/slideLayout" Target="../slideLayouts/slideLayout108.xml"/><Relationship Id="rId5" Type="http://schemas.openxmlformats.org/officeDocument/2006/relationships/slideLayout" Target="../slideLayouts/slideLayout11.xml"/><Relationship Id="rId61" Type="http://schemas.openxmlformats.org/officeDocument/2006/relationships/slideLayout" Target="../slideLayouts/slideLayout67.xml"/><Relationship Id="rId82" Type="http://schemas.openxmlformats.org/officeDocument/2006/relationships/slideLayout" Target="../slideLayouts/slideLayout88.xml"/><Relationship Id="rId90" Type="http://schemas.openxmlformats.org/officeDocument/2006/relationships/slideLayout" Target="../slideLayouts/slideLayout96.xml"/><Relationship Id="rId95" Type="http://schemas.openxmlformats.org/officeDocument/2006/relationships/slideLayout" Target="../slideLayouts/slideLayout101.xml"/><Relationship Id="rId19" Type="http://schemas.openxmlformats.org/officeDocument/2006/relationships/slideLayout" Target="../slideLayouts/slideLayout2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43" Type="http://schemas.openxmlformats.org/officeDocument/2006/relationships/slideLayout" Target="../slideLayouts/slideLayout49.xml"/><Relationship Id="rId48" Type="http://schemas.openxmlformats.org/officeDocument/2006/relationships/slideLayout" Target="../slideLayouts/slideLayout54.xml"/><Relationship Id="rId56" Type="http://schemas.openxmlformats.org/officeDocument/2006/relationships/slideLayout" Target="../slideLayouts/slideLayout62.xml"/><Relationship Id="rId64" Type="http://schemas.openxmlformats.org/officeDocument/2006/relationships/slideLayout" Target="../slideLayouts/slideLayout70.xml"/><Relationship Id="rId69" Type="http://schemas.openxmlformats.org/officeDocument/2006/relationships/slideLayout" Target="../slideLayouts/slideLayout75.xml"/><Relationship Id="rId77" Type="http://schemas.openxmlformats.org/officeDocument/2006/relationships/slideLayout" Target="../slideLayouts/slideLayout83.xml"/><Relationship Id="rId100" Type="http://schemas.openxmlformats.org/officeDocument/2006/relationships/slideLayout" Target="../slideLayouts/slideLayout106.xml"/><Relationship Id="rId105" Type="http://schemas.openxmlformats.org/officeDocument/2006/relationships/slideLayout" Target="../slideLayouts/slideLayout111.xml"/><Relationship Id="rId8" Type="http://schemas.openxmlformats.org/officeDocument/2006/relationships/slideLayout" Target="../slideLayouts/slideLayout14.xml"/><Relationship Id="rId51" Type="http://schemas.openxmlformats.org/officeDocument/2006/relationships/slideLayout" Target="../slideLayouts/slideLayout57.xml"/><Relationship Id="rId72" Type="http://schemas.openxmlformats.org/officeDocument/2006/relationships/slideLayout" Target="../slideLayouts/slideLayout78.xml"/><Relationship Id="rId80" Type="http://schemas.openxmlformats.org/officeDocument/2006/relationships/slideLayout" Target="../slideLayouts/slideLayout86.xml"/><Relationship Id="rId85" Type="http://schemas.openxmlformats.org/officeDocument/2006/relationships/slideLayout" Target="../slideLayouts/slideLayout91.xml"/><Relationship Id="rId93" Type="http://schemas.openxmlformats.org/officeDocument/2006/relationships/slideLayout" Target="../slideLayouts/slideLayout99.xml"/><Relationship Id="rId98" Type="http://schemas.openxmlformats.org/officeDocument/2006/relationships/slideLayout" Target="../slideLayouts/slideLayout104.xml"/><Relationship Id="rId3" Type="http://schemas.openxmlformats.org/officeDocument/2006/relationships/slideLayout" Target="../slideLayouts/slideLayout9.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slideLayout" Target="../slideLayouts/slideLayout44.xml"/><Relationship Id="rId46" Type="http://schemas.openxmlformats.org/officeDocument/2006/relationships/slideLayout" Target="../slideLayouts/slideLayout52.xml"/><Relationship Id="rId59" Type="http://schemas.openxmlformats.org/officeDocument/2006/relationships/slideLayout" Target="../slideLayouts/slideLayout65.xml"/><Relationship Id="rId67" Type="http://schemas.openxmlformats.org/officeDocument/2006/relationships/slideLayout" Target="../slideLayouts/slideLayout73.xml"/><Relationship Id="rId103" Type="http://schemas.openxmlformats.org/officeDocument/2006/relationships/slideLayout" Target="../slideLayouts/slideLayout109.xml"/><Relationship Id="rId108" Type="http://schemas.openxmlformats.org/officeDocument/2006/relationships/image" Target="../media/image1.jpeg"/><Relationship Id="rId20" Type="http://schemas.openxmlformats.org/officeDocument/2006/relationships/slideLayout" Target="../slideLayouts/slideLayout26.xml"/><Relationship Id="rId41" Type="http://schemas.openxmlformats.org/officeDocument/2006/relationships/slideLayout" Target="../slideLayouts/slideLayout47.xml"/><Relationship Id="rId54" Type="http://schemas.openxmlformats.org/officeDocument/2006/relationships/slideLayout" Target="../slideLayouts/slideLayout60.xml"/><Relationship Id="rId62" Type="http://schemas.openxmlformats.org/officeDocument/2006/relationships/slideLayout" Target="../slideLayouts/slideLayout68.xml"/><Relationship Id="rId70" Type="http://schemas.openxmlformats.org/officeDocument/2006/relationships/slideLayout" Target="../slideLayouts/slideLayout76.xml"/><Relationship Id="rId75" Type="http://schemas.openxmlformats.org/officeDocument/2006/relationships/slideLayout" Target="../slideLayouts/slideLayout81.xml"/><Relationship Id="rId83" Type="http://schemas.openxmlformats.org/officeDocument/2006/relationships/slideLayout" Target="../slideLayouts/slideLayout89.xml"/><Relationship Id="rId88" Type="http://schemas.openxmlformats.org/officeDocument/2006/relationships/slideLayout" Target="../slideLayouts/slideLayout94.xml"/><Relationship Id="rId91" Type="http://schemas.openxmlformats.org/officeDocument/2006/relationships/slideLayout" Target="../slideLayouts/slideLayout97.xml"/><Relationship Id="rId96" Type="http://schemas.openxmlformats.org/officeDocument/2006/relationships/slideLayout" Target="../slideLayouts/slideLayout10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49" Type="http://schemas.openxmlformats.org/officeDocument/2006/relationships/slideLayout" Target="../slideLayouts/slideLayout55.xml"/><Relationship Id="rId57" Type="http://schemas.openxmlformats.org/officeDocument/2006/relationships/slideLayout" Target="../slideLayouts/slideLayout63.xml"/><Relationship Id="rId106" Type="http://schemas.openxmlformats.org/officeDocument/2006/relationships/slideLayout" Target="../slideLayouts/slideLayout112.xml"/><Relationship Id="rId10" Type="http://schemas.openxmlformats.org/officeDocument/2006/relationships/slideLayout" Target="../slideLayouts/slideLayout16.xml"/><Relationship Id="rId31" Type="http://schemas.openxmlformats.org/officeDocument/2006/relationships/slideLayout" Target="../slideLayouts/slideLayout37.xml"/><Relationship Id="rId44" Type="http://schemas.openxmlformats.org/officeDocument/2006/relationships/slideLayout" Target="../slideLayouts/slideLayout50.xml"/><Relationship Id="rId52" Type="http://schemas.openxmlformats.org/officeDocument/2006/relationships/slideLayout" Target="../slideLayouts/slideLayout58.xml"/><Relationship Id="rId60" Type="http://schemas.openxmlformats.org/officeDocument/2006/relationships/slideLayout" Target="../slideLayouts/slideLayout66.xml"/><Relationship Id="rId65" Type="http://schemas.openxmlformats.org/officeDocument/2006/relationships/slideLayout" Target="../slideLayouts/slideLayout71.xml"/><Relationship Id="rId73" Type="http://schemas.openxmlformats.org/officeDocument/2006/relationships/slideLayout" Target="../slideLayouts/slideLayout79.xml"/><Relationship Id="rId78" Type="http://schemas.openxmlformats.org/officeDocument/2006/relationships/slideLayout" Target="../slideLayouts/slideLayout84.xml"/><Relationship Id="rId81" Type="http://schemas.openxmlformats.org/officeDocument/2006/relationships/slideLayout" Target="../slideLayouts/slideLayout87.xml"/><Relationship Id="rId86" Type="http://schemas.openxmlformats.org/officeDocument/2006/relationships/slideLayout" Target="../slideLayouts/slideLayout92.xml"/><Relationship Id="rId94" Type="http://schemas.openxmlformats.org/officeDocument/2006/relationships/slideLayout" Target="../slideLayouts/slideLayout100.xml"/><Relationship Id="rId99" Type="http://schemas.openxmlformats.org/officeDocument/2006/relationships/slideLayout" Target="../slideLayouts/slideLayout105.xml"/><Relationship Id="rId101" Type="http://schemas.openxmlformats.org/officeDocument/2006/relationships/slideLayout" Target="../slideLayouts/slideLayout107.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9" Type="http://schemas.openxmlformats.org/officeDocument/2006/relationships/slideLayout" Target="../slideLayouts/slideLayout45.xml"/><Relationship Id="rId34" Type="http://schemas.openxmlformats.org/officeDocument/2006/relationships/slideLayout" Target="../slideLayouts/slideLayout40.xml"/><Relationship Id="rId50" Type="http://schemas.openxmlformats.org/officeDocument/2006/relationships/slideLayout" Target="../slideLayouts/slideLayout56.xml"/><Relationship Id="rId55" Type="http://schemas.openxmlformats.org/officeDocument/2006/relationships/slideLayout" Target="../slideLayouts/slideLayout61.xml"/><Relationship Id="rId76" Type="http://schemas.openxmlformats.org/officeDocument/2006/relationships/slideLayout" Target="../slideLayouts/slideLayout82.xml"/><Relationship Id="rId97" Type="http://schemas.openxmlformats.org/officeDocument/2006/relationships/slideLayout" Target="../slideLayouts/slideLayout103.xml"/><Relationship Id="rId104" Type="http://schemas.openxmlformats.org/officeDocument/2006/relationships/slideLayout" Target="../slideLayouts/slideLayout1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Picture 6" descr="IHGS_ppt4.jpg"/>
          <p:cNvPicPr>
            <a:picLocks noChangeAspect="1"/>
          </p:cNvPicPr>
          <p:nvPr userDrawn="1"/>
        </p:nvPicPr>
        <p:blipFill>
          <a:blip r:embed="rId8"/>
          <a:stretch>
            <a:fillRect/>
          </a:stretch>
        </p:blipFill>
        <p:spPr>
          <a:xfrm>
            <a:off x="0" y="0"/>
            <a:ext cx="9220200" cy="5143500"/>
          </a:xfrm>
          <a:prstGeom prst="rect">
            <a:avLst/>
          </a:prstGeom>
        </p:spPr>
      </p:pic>
      <p:sp>
        <p:nvSpPr>
          <p:cNvPr id="2" name="Title Placeholder 1"/>
          <p:cNvSpPr>
            <a:spLocks noGrp="1"/>
          </p:cNvSpPr>
          <p:nvPr>
            <p:ph type="title"/>
          </p:nvPr>
        </p:nvSpPr>
        <p:spPr>
          <a:xfrm>
            <a:off x="304800" y="133351"/>
            <a:ext cx="8229600" cy="308371"/>
          </a:xfrm>
          <a:prstGeom prst="rect">
            <a:avLst/>
          </a:prstGeom>
        </p:spPr>
        <p:txBody>
          <a:bodyPr vert="horz" lIns="91440" tIns="45720" rIns="91440" bIns="45720" rtlCol="0" anchor="ctr">
            <a:noAutofit/>
          </a:bodyPr>
          <a:lstStyle/>
          <a:p>
            <a:r>
              <a:rPr lang="en-US" altLang="zh-CN" dirty="0"/>
              <a:t>Click to edit Master title style</a:t>
            </a:r>
          </a:p>
        </p:txBody>
      </p:sp>
      <p:sp>
        <p:nvSpPr>
          <p:cNvPr id="3" name="Text Placeholder 2"/>
          <p:cNvSpPr>
            <a:spLocks noGrp="1"/>
          </p:cNvSpPr>
          <p:nvPr>
            <p:ph type="body" idx="1"/>
          </p:nvPr>
        </p:nvSpPr>
        <p:spPr>
          <a:xfrm>
            <a:off x="304800" y="895350"/>
            <a:ext cx="8382000" cy="3733800"/>
          </a:xfrm>
          <a:prstGeom prst="rect">
            <a:avLst/>
          </a:prstGeom>
        </p:spPr>
        <p:txBody>
          <a:bodyPr vert="horz" lIns="91440" tIns="45720" rIns="91440" bIns="45720" rtlCol="0">
            <a:no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p:txBody>
      </p:sp>
    </p:spTree>
    <p:extLst>
      <p:ext uri="{BB962C8B-B14F-4D97-AF65-F5344CB8AC3E}">
        <p14:creationId xmlns:p14="http://schemas.microsoft.com/office/powerpoint/2010/main" val="389774939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Lst>
  <p:txStyles>
    <p:titleStyle>
      <a:lvl1pPr algn="l" defTabSz="457189" rtl="0" eaLnBrk="1" latinLnBrk="0" hangingPunct="1">
        <a:spcBef>
          <a:spcPct val="0"/>
        </a:spcBef>
        <a:buNone/>
        <a:defRPr sz="2000" b="1" kern="1200">
          <a:solidFill>
            <a:schemeClr val="bg1"/>
          </a:solidFill>
          <a:latin typeface="Calibri"/>
          <a:ea typeface="+mj-ea"/>
          <a:cs typeface="Calibri"/>
        </a:defRPr>
      </a:lvl1pPr>
    </p:titleStyle>
    <p:bodyStyle>
      <a:lvl1pPr marL="342892" indent="-342892" algn="l" defTabSz="457189" rtl="0" eaLnBrk="1" latinLnBrk="0" hangingPunct="1">
        <a:spcBef>
          <a:spcPct val="20000"/>
        </a:spcBef>
        <a:buClr>
          <a:srgbClr val="D22027"/>
        </a:buClr>
        <a:buFont typeface="Arial"/>
        <a:buChar char="•"/>
        <a:defRPr sz="1600" kern="1200">
          <a:solidFill>
            <a:srgbClr val="4D4D4F"/>
          </a:solidFill>
          <a:latin typeface="Calibri"/>
          <a:ea typeface="+mn-ea"/>
          <a:cs typeface="Calibri"/>
        </a:defRPr>
      </a:lvl1pPr>
      <a:lvl2pPr marL="742931" indent="-285743" algn="l" defTabSz="457189" rtl="0" eaLnBrk="1" latinLnBrk="0" hangingPunct="1">
        <a:spcBef>
          <a:spcPct val="20000"/>
        </a:spcBef>
        <a:buClr>
          <a:srgbClr val="D22027"/>
        </a:buClr>
        <a:buFont typeface="Arial"/>
        <a:buChar char="•"/>
        <a:defRPr sz="1400" kern="1200">
          <a:solidFill>
            <a:srgbClr val="4D4D4F"/>
          </a:solidFill>
          <a:latin typeface="Calibri"/>
          <a:ea typeface="+mn-ea"/>
          <a:cs typeface="Calibri"/>
        </a:defRPr>
      </a:lvl2pPr>
      <a:lvl3pPr marL="1142972" indent="-228594" algn="l" defTabSz="457189" rtl="0" eaLnBrk="1" latinLnBrk="0" hangingPunct="1">
        <a:spcBef>
          <a:spcPct val="20000"/>
        </a:spcBef>
        <a:buClr>
          <a:srgbClr val="D22027"/>
        </a:buClr>
        <a:buFont typeface="Arial"/>
        <a:buChar char="•"/>
        <a:defRPr sz="1200" kern="1200">
          <a:solidFill>
            <a:srgbClr val="4D4D4F"/>
          </a:solidFill>
          <a:latin typeface="Calibri"/>
          <a:ea typeface="+mn-ea"/>
          <a:cs typeface="Calibri"/>
        </a:defRPr>
      </a:lvl3pPr>
      <a:lvl4pPr marL="1600160" indent="-228594" algn="l" defTabSz="457189" rtl="0" eaLnBrk="1" latinLnBrk="0" hangingPunct="1">
        <a:spcBef>
          <a:spcPct val="20000"/>
        </a:spcBef>
        <a:buClr>
          <a:srgbClr val="D22027"/>
        </a:buClr>
        <a:buFont typeface="Arial"/>
        <a:buChar char="•"/>
        <a:defRPr sz="1000" kern="1200">
          <a:solidFill>
            <a:srgbClr val="4D4D4F"/>
          </a:solidFill>
          <a:latin typeface="Calibri"/>
          <a:ea typeface="+mn-ea"/>
          <a:cs typeface="Calibri"/>
        </a:defRPr>
      </a:lvl4pPr>
      <a:lvl5pPr marL="2057348" indent="-228594" algn="l" defTabSz="457189" rtl="0" eaLnBrk="1" latinLnBrk="0" hangingPunct="1">
        <a:spcBef>
          <a:spcPct val="20000"/>
        </a:spcBef>
        <a:buFont typeface="Arial"/>
        <a:buNone/>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DB18C4-D1B0-49B5-94A9-DC88E561EC4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3686D02-3B08-42A3-AE6D-A34795A5727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8C0238-33F4-413B-A7B3-342C4E85A325}"/>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1631C61-2252-44E3-89FF-F8A3BC573D7A}" type="datetimeFigureOut">
              <a:rPr lang="en-US" smtClean="0"/>
              <a:t>8/2/2019</a:t>
            </a:fld>
            <a:endParaRPr lang="en-US"/>
          </a:p>
        </p:txBody>
      </p:sp>
      <p:sp>
        <p:nvSpPr>
          <p:cNvPr id="5" name="Footer Placeholder 4">
            <a:extLst>
              <a:ext uri="{FF2B5EF4-FFF2-40B4-BE49-F238E27FC236}">
                <a16:creationId xmlns:a16="http://schemas.microsoft.com/office/drawing/2014/main" id="{575043D8-6A8B-4838-9851-714D851A074F}"/>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8595E0C-0302-426A-902E-6F5C31E71DC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3233A66-E73C-4102-B15B-C2AAF7D00A59}" type="slidenum">
              <a:rPr lang="en-US" smtClean="0"/>
              <a:t>‹#›</a:t>
            </a:fld>
            <a:endParaRPr lang="en-US"/>
          </a:p>
        </p:txBody>
      </p:sp>
      <p:pic>
        <p:nvPicPr>
          <p:cNvPr id="7" name="Picture 6" descr="IHGS_ppt4.jpg">
            <a:extLst>
              <a:ext uri="{FF2B5EF4-FFF2-40B4-BE49-F238E27FC236}">
                <a16:creationId xmlns:a16="http://schemas.microsoft.com/office/drawing/2014/main" id="{1A86249F-16CE-4388-B9F1-36EC2D107E40}"/>
              </a:ext>
            </a:extLst>
          </p:cNvPr>
          <p:cNvPicPr>
            <a:picLocks noChangeAspect="1"/>
          </p:cNvPicPr>
          <p:nvPr userDrawn="1"/>
        </p:nvPicPr>
        <p:blipFill>
          <a:blip r:embed="rId108"/>
          <a:stretch>
            <a:fillRect/>
          </a:stretch>
        </p:blipFill>
        <p:spPr>
          <a:xfrm>
            <a:off x="0" y="0"/>
            <a:ext cx="9220200" cy="5143500"/>
          </a:xfrm>
          <a:prstGeom prst="rect">
            <a:avLst/>
          </a:prstGeom>
        </p:spPr>
      </p:pic>
    </p:spTree>
    <p:extLst>
      <p:ext uri="{BB962C8B-B14F-4D97-AF65-F5344CB8AC3E}">
        <p14:creationId xmlns:p14="http://schemas.microsoft.com/office/powerpoint/2010/main" val="860662425"/>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 id="2147483891" r:id="rId17"/>
    <p:sldLayoutId id="2147483892" r:id="rId18"/>
    <p:sldLayoutId id="2147483893" r:id="rId19"/>
    <p:sldLayoutId id="2147483894" r:id="rId20"/>
    <p:sldLayoutId id="2147483895" r:id="rId21"/>
    <p:sldLayoutId id="2147483896" r:id="rId22"/>
    <p:sldLayoutId id="2147483897" r:id="rId23"/>
    <p:sldLayoutId id="2147483898" r:id="rId24"/>
    <p:sldLayoutId id="2147483899" r:id="rId25"/>
    <p:sldLayoutId id="2147483900" r:id="rId26"/>
    <p:sldLayoutId id="2147483901" r:id="rId27"/>
    <p:sldLayoutId id="2147483902" r:id="rId28"/>
    <p:sldLayoutId id="2147483903" r:id="rId29"/>
    <p:sldLayoutId id="2147483904" r:id="rId30"/>
    <p:sldLayoutId id="2147483905" r:id="rId31"/>
    <p:sldLayoutId id="2147483906" r:id="rId32"/>
    <p:sldLayoutId id="2147483907" r:id="rId33"/>
    <p:sldLayoutId id="2147483908" r:id="rId34"/>
    <p:sldLayoutId id="2147483909" r:id="rId35"/>
    <p:sldLayoutId id="2147483910" r:id="rId36"/>
    <p:sldLayoutId id="2147483911" r:id="rId37"/>
    <p:sldLayoutId id="2147483912" r:id="rId38"/>
    <p:sldLayoutId id="2147483913" r:id="rId39"/>
    <p:sldLayoutId id="2147483914" r:id="rId40"/>
    <p:sldLayoutId id="2147483915" r:id="rId41"/>
    <p:sldLayoutId id="2147483916" r:id="rId42"/>
    <p:sldLayoutId id="2147483917" r:id="rId43"/>
    <p:sldLayoutId id="2147483918" r:id="rId44"/>
    <p:sldLayoutId id="2147483919" r:id="rId45"/>
    <p:sldLayoutId id="2147483920" r:id="rId46"/>
    <p:sldLayoutId id="2147483921" r:id="rId47"/>
    <p:sldLayoutId id="2147483922" r:id="rId48"/>
    <p:sldLayoutId id="2147483923" r:id="rId49"/>
    <p:sldLayoutId id="2147483924" r:id="rId50"/>
    <p:sldLayoutId id="2147483925" r:id="rId51"/>
    <p:sldLayoutId id="2147483926" r:id="rId52"/>
    <p:sldLayoutId id="2147483927" r:id="rId53"/>
    <p:sldLayoutId id="2147483928" r:id="rId54"/>
    <p:sldLayoutId id="2147483929" r:id="rId55"/>
    <p:sldLayoutId id="2147483930" r:id="rId56"/>
    <p:sldLayoutId id="2147483931" r:id="rId57"/>
    <p:sldLayoutId id="2147483932" r:id="rId58"/>
    <p:sldLayoutId id="2147483933" r:id="rId59"/>
    <p:sldLayoutId id="2147483934" r:id="rId60"/>
    <p:sldLayoutId id="2147483935" r:id="rId61"/>
    <p:sldLayoutId id="2147483936" r:id="rId62"/>
    <p:sldLayoutId id="2147483937" r:id="rId63"/>
    <p:sldLayoutId id="2147483938" r:id="rId64"/>
    <p:sldLayoutId id="2147483939" r:id="rId65"/>
    <p:sldLayoutId id="2147483940" r:id="rId66"/>
    <p:sldLayoutId id="2147483941" r:id="rId67"/>
    <p:sldLayoutId id="2147483942" r:id="rId68"/>
    <p:sldLayoutId id="2147483943" r:id="rId69"/>
    <p:sldLayoutId id="2147483944" r:id="rId70"/>
    <p:sldLayoutId id="2147483945" r:id="rId71"/>
    <p:sldLayoutId id="2147483946" r:id="rId72"/>
    <p:sldLayoutId id="2147483947" r:id="rId73"/>
    <p:sldLayoutId id="2147483948" r:id="rId74"/>
    <p:sldLayoutId id="2147483949" r:id="rId75"/>
    <p:sldLayoutId id="2147483950" r:id="rId76"/>
    <p:sldLayoutId id="2147483951" r:id="rId77"/>
    <p:sldLayoutId id="2147483952" r:id="rId78"/>
    <p:sldLayoutId id="2147483953" r:id="rId79"/>
    <p:sldLayoutId id="2147483954" r:id="rId80"/>
    <p:sldLayoutId id="2147483955" r:id="rId81"/>
    <p:sldLayoutId id="2147483956" r:id="rId82"/>
    <p:sldLayoutId id="2147483957" r:id="rId83"/>
    <p:sldLayoutId id="2147483958" r:id="rId84"/>
    <p:sldLayoutId id="2147483959" r:id="rId85"/>
    <p:sldLayoutId id="2147483960" r:id="rId86"/>
    <p:sldLayoutId id="2147483961" r:id="rId87"/>
    <p:sldLayoutId id="2147483962" r:id="rId88"/>
    <p:sldLayoutId id="2147483963" r:id="rId89"/>
    <p:sldLayoutId id="2147483964" r:id="rId90"/>
    <p:sldLayoutId id="2147483965" r:id="rId91"/>
    <p:sldLayoutId id="2147483966" r:id="rId92"/>
    <p:sldLayoutId id="2147483967" r:id="rId93"/>
    <p:sldLayoutId id="2147483968" r:id="rId94"/>
    <p:sldLayoutId id="2147483969" r:id="rId95"/>
    <p:sldLayoutId id="2147483970" r:id="rId96"/>
    <p:sldLayoutId id="2147483971" r:id="rId97"/>
    <p:sldLayoutId id="2147483972" r:id="rId98"/>
    <p:sldLayoutId id="2147483973" r:id="rId99"/>
    <p:sldLayoutId id="2147483974" r:id="rId100"/>
    <p:sldLayoutId id="2147483975" r:id="rId101"/>
    <p:sldLayoutId id="2147483976" r:id="rId102"/>
    <p:sldLayoutId id="2147483977" r:id="rId103"/>
    <p:sldLayoutId id="2147483978" r:id="rId104"/>
    <p:sldLayoutId id="2147483979" r:id="rId105"/>
    <p:sldLayoutId id="2147483980" r:id="rId10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50.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5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54.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55.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58.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60.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61.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62.xml"/></Relationships>
</file>

<file path=ppt/slides/_rels/slide4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63.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64.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0.xml"/><Relationship Id="rId1" Type="http://schemas.openxmlformats.org/officeDocument/2006/relationships/slideLayout" Target="../slideLayouts/slideLayout67.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68.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69.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70.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71.xml"/></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72.xml"/></Relationships>
</file>

<file path=ppt/slides/_rels/slide5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6.xml"/><Relationship Id="rId1" Type="http://schemas.openxmlformats.org/officeDocument/2006/relationships/slideLayout" Target="../slideLayouts/slideLayout73.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74.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75.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9.xml"/><Relationship Id="rId1" Type="http://schemas.openxmlformats.org/officeDocument/2006/relationships/slideLayout" Target="../slideLayouts/slideLayout7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77.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1.xml"/><Relationship Id="rId1" Type="http://schemas.openxmlformats.org/officeDocument/2006/relationships/slideLayout" Target="../slideLayouts/slideLayout78.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2.xml"/><Relationship Id="rId1" Type="http://schemas.openxmlformats.org/officeDocument/2006/relationships/slideLayout" Target="../slideLayouts/slideLayout79.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3.xml"/><Relationship Id="rId1" Type="http://schemas.openxmlformats.org/officeDocument/2006/relationships/slideLayout" Target="../slideLayouts/slideLayout80.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81.xml"/></Relationships>
</file>

<file path=ppt/slides/_rels/slide6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82.xml"/></Relationships>
</file>

<file path=ppt/slides/_rels/slide6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6.xml"/><Relationship Id="rId1" Type="http://schemas.openxmlformats.org/officeDocument/2006/relationships/slideLayout" Target="../slideLayouts/slideLayout83.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84.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85.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8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87.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1.xml"/><Relationship Id="rId1" Type="http://schemas.openxmlformats.org/officeDocument/2006/relationships/slideLayout" Target="../slideLayouts/slideLayout88.xml"/></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2.xml"/><Relationship Id="rId1" Type="http://schemas.openxmlformats.org/officeDocument/2006/relationships/slideLayout" Target="../slideLayouts/slideLayout89.xml"/></Relationships>
</file>

<file path=ppt/slides/_rels/slide7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90.xml"/></Relationships>
</file>

<file path=ppt/slides/_rels/slide7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4.xml"/><Relationship Id="rId1" Type="http://schemas.openxmlformats.org/officeDocument/2006/relationships/slideLayout" Target="../slideLayouts/slideLayout91.xml"/></Relationships>
</file>

<file path=ppt/slides/_rels/slide7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5.xml"/><Relationship Id="rId1" Type="http://schemas.openxmlformats.org/officeDocument/2006/relationships/slideLayout" Target="../slideLayouts/slideLayout92.xml"/></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93.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94.xml"/></Relationships>
</file>

<file path=ppt/slides/_rels/slide7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8.xml"/><Relationship Id="rId1" Type="http://schemas.openxmlformats.org/officeDocument/2006/relationships/slideLayout" Target="../slideLayouts/slideLayout95.xml"/></Relationships>
</file>

<file path=ppt/slides/_rels/slide7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9.xml"/><Relationship Id="rId1" Type="http://schemas.openxmlformats.org/officeDocument/2006/relationships/slideLayout" Target="../slideLayouts/slideLayout9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8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0.xml"/><Relationship Id="rId1" Type="http://schemas.openxmlformats.org/officeDocument/2006/relationships/slideLayout" Target="../slideLayouts/slideLayout97.xml"/></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98.xml"/></Relationships>
</file>

<file path=ppt/slides/_rels/slide8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2.xml"/><Relationship Id="rId1" Type="http://schemas.openxmlformats.org/officeDocument/2006/relationships/slideLayout" Target="../slideLayouts/slideLayout99.xml"/></Relationships>
</file>

<file path=ppt/slides/_rels/slide8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3.xml"/><Relationship Id="rId1" Type="http://schemas.openxmlformats.org/officeDocument/2006/relationships/slideLayout" Target="../slideLayouts/slideLayout100.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4.xml"/><Relationship Id="rId1" Type="http://schemas.openxmlformats.org/officeDocument/2006/relationships/slideLayout" Target="../slideLayouts/slideLayout101.xml"/></Relationships>
</file>

<file path=ppt/slides/_rels/slide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5.xml"/><Relationship Id="rId1" Type="http://schemas.openxmlformats.org/officeDocument/2006/relationships/slideLayout" Target="../slideLayouts/slideLayout102.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103.xml"/></Relationships>
</file>

<file path=ppt/slides/_rels/slide8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7.xml"/><Relationship Id="rId1" Type="http://schemas.openxmlformats.org/officeDocument/2006/relationships/slideLayout" Target="../slideLayouts/slideLayout104.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8.xml"/><Relationship Id="rId1" Type="http://schemas.openxmlformats.org/officeDocument/2006/relationships/slideLayout" Target="../slideLayouts/slideLayout105.xml"/></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10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107.xml"/></Relationships>
</file>

<file path=ppt/slides/_rels/slide9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1.xml"/><Relationship Id="rId1" Type="http://schemas.openxmlformats.org/officeDocument/2006/relationships/slideLayout" Target="../slideLayouts/slideLayout108.xml"/></Relationships>
</file>

<file path=ppt/slides/_rels/slide9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2.xml"/><Relationship Id="rId1" Type="http://schemas.openxmlformats.org/officeDocument/2006/relationships/slideLayout" Target="../slideLayouts/slideLayout109.xml"/></Relationships>
</file>

<file path=ppt/slides/_rels/slide9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3.xml"/><Relationship Id="rId1" Type="http://schemas.openxmlformats.org/officeDocument/2006/relationships/slideLayout" Target="../slideLayouts/slideLayout110.xml"/></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4.xml"/><Relationship Id="rId1" Type="http://schemas.openxmlformats.org/officeDocument/2006/relationships/slideLayout" Target="../slideLayouts/slideLayout111.xml"/></Relationships>
</file>

<file path=ppt/slides/_rels/slide9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5.xml"/><Relationship Id="rId1" Type="http://schemas.openxmlformats.org/officeDocument/2006/relationships/slideLayout" Target="../slideLayouts/slideLayout1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E767EF-783A-4498-AC1A-E7DF07A004C6}"/>
              </a:ext>
            </a:extLst>
          </p:cNvPr>
          <p:cNvSpPr>
            <a:spLocks noGrp="1"/>
          </p:cNvSpPr>
          <p:nvPr>
            <p:ph type="body" sz="quarter" idx="10"/>
          </p:nvPr>
        </p:nvSpPr>
        <p:spPr/>
        <p:txBody>
          <a:bodyPr/>
          <a:lstStyle/>
          <a:p>
            <a:endParaRPr lang="en-US"/>
          </a:p>
        </p:txBody>
      </p:sp>
      <p:sp>
        <p:nvSpPr>
          <p:cNvPr id="7" name="Text Placeholder 6">
            <a:extLst>
              <a:ext uri="{FF2B5EF4-FFF2-40B4-BE49-F238E27FC236}">
                <a16:creationId xmlns:a16="http://schemas.microsoft.com/office/drawing/2014/main" id="{D82D446E-8BF3-4EBF-BCAC-B46D906B5ED6}"/>
              </a:ext>
            </a:extLst>
          </p:cNvPr>
          <p:cNvSpPr>
            <a:spLocks noGrp="1"/>
          </p:cNvSpPr>
          <p:nvPr>
            <p:ph type="body" sz="quarter" idx="11"/>
          </p:nvPr>
        </p:nvSpPr>
        <p:spPr/>
        <p:txBody>
          <a:bodyPr/>
          <a:lstStyle/>
          <a:p>
            <a:endParaRPr lang="en-US"/>
          </a:p>
        </p:txBody>
      </p:sp>
      <p:pic>
        <p:nvPicPr>
          <p:cNvPr id="9" name="Picture 8">
            <a:extLst>
              <a:ext uri="{FF2B5EF4-FFF2-40B4-BE49-F238E27FC236}">
                <a16:creationId xmlns:a16="http://schemas.microsoft.com/office/drawing/2014/main" id="{8AA1B2C7-7A50-46E8-9D62-C9652A4DEE2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881229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05C213-AA2D-4A59-9AA7-69924B2B76F6}"/>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4084AEB1-0986-48BD-80E6-50D0A76B613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387204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956CD2A-7D73-40ED-BD86-25D3319A21D4}"/>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78B19A8E-1A03-43FA-9B3A-2F4579C2432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886926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79ECA58-AD5C-4D9F-B68E-322C94F88CCA}"/>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2D23C584-50DA-43DF-A305-60CBCC0167E3}"/>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9B454212-AE6E-41AF-8C4A-D0940701A8D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56979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CD01800-DEB4-4027-99F6-811337A8CC6F}"/>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0A856188-2F1F-4751-A28F-71AB9BA484D5}"/>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D0926E64-4BBD-4BEF-BA10-CA832B21901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81954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749C33-F8D4-491B-82C6-7DE75F17E86B}"/>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7BE50476-A800-402C-9D8F-6AF37182E5D0}"/>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AF9C468C-14A1-4C90-8CED-A55C3E13E6B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929389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D92D3B9-ECA6-49C2-AAD3-0D06F469B836}"/>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4D7102EA-FFD7-41EE-A245-29A013FD96C7}"/>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F331CBDB-A973-4795-BFF6-C6F3E482144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603657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A29E72-3748-4B35-86C7-B9D8C7A9A508}"/>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89114A6D-18F3-4C86-940B-6F6DE12FA53C}"/>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514C88BD-33EC-488C-8080-FDB5D3DC6C3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7418801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754A71-88C2-4F93-BA32-EAC65F0A65CF}"/>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7CCBB20D-A7E3-43E9-9F3B-790B9A0A0A09}"/>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88EECB86-295A-4C69-9AF0-A1D0A97C141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23820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E32940-C5A1-45BE-AA65-4F602CA38EEF}"/>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940C7136-E2C3-45A4-9B35-16A8DAC13F75}"/>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76069189-9BB5-4820-8B8C-E7EBD3676A6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5133742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F1499B2-EE78-45A8-89D1-E228DE267FBD}"/>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4FCC78C5-D70A-47AF-B93B-18EA6A586F0E}"/>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D3A6E144-D1A9-46EC-9B8F-0C0F6FCEB9F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30298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36768F58-5F92-4CD3-BD0E-46E14A78428D}"/>
              </a:ext>
            </a:extLst>
          </p:cNvPr>
          <p:cNvSpPr>
            <a:spLocks noGrp="1"/>
          </p:cNvSpPr>
          <p:nvPr>
            <p:ph type="title"/>
          </p:nvPr>
        </p:nvSpPr>
        <p:spPr>
          <a:xfrm>
            <a:off x="628650" y="273844"/>
            <a:ext cx="7886700" cy="994172"/>
          </a:xfrm>
        </p:spPr>
        <p:txBody>
          <a:bodyPr/>
          <a:lstStyle/>
          <a:p>
            <a:endParaRPr lang="en-US"/>
          </a:p>
        </p:txBody>
      </p:sp>
      <p:pic>
        <p:nvPicPr>
          <p:cNvPr id="15" name="Picture 14">
            <a:extLst>
              <a:ext uri="{FF2B5EF4-FFF2-40B4-BE49-F238E27FC236}">
                <a16:creationId xmlns:a16="http://schemas.microsoft.com/office/drawing/2014/main" id="{0F14B58F-E269-4953-87FB-BF40F9325DE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02388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2A07858A-1188-4F0E-9CC5-3A6B3B8A6913}"/>
              </a:ext>
            </a:extLst>
          </p:cNvPr>
          <p:cNvSpPr>
            <a:spLocks noGrp="1"/>
          </p:cNvSpPr>
          <p:nvPr>
            <p:ph type="title"/>
          </p:nvPr>
        </p:nvSpPr>
        <p:spPr/>
        <p:txBody>
          <a:bodyPr/>
          <a:lstStyle/>
          <a:p>
            <a:endParaRPr lang="en-US"/>
          </a:p>
        </p:txBody>
      </p:sp>
      <p:pic>
        <p:nvPicPr>
          <p:cNvPr id="22" name="Picture 21">
            <a:extLst>
              <a:ext uri="{FF2B5EF4-FFF2-40B4-BE49-F238E27FC236}">
                <a16:creationId xmlns:a16="http://schemas.microsoft.com/office/drawing/2014/main" id="{5A62C2EA-5E41-400B-A5BE-5D79E463AA8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190798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8AA27E-CA44-4B1D-A03E-F3F5AEFA1183}"/>
              </a:ext>
            </a:extLst>
          </p:cNvPr>
          <p:cNvSpPr>
            <a:spLocks noGrp="1"/>
          </p:cNvSpPr>
          <p:nvPr>
            <p:ph type="title"/>
          </p:nvPr>
        </p:nvSpPr>
        <p:spPr/>
        <p:txBody>
          <a:bodyPr/>
          <a:lstStyle/>
          <a:p>
            <a:endParaRPr lang="en-US"/>
          </a:p>
        </p:txBody>
      </p:sp>
      <p:pic>
        <p:nvPicPr>
          <p:cNvPr id="13" name="Picture 12">
            <a:extLst>
              <a:ext uri="{FF2B5EF4-FFF2-40B4-BE49-F238E27FC236}">
                <a16:creationId xmlns:a16="http://schemas.microsoft.com/office/drawing/2014/main" id="{F8880FEB-D8F2-4B77-99EA-6F5F4D66858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083894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742243B-DECD-496F-8C83-AB2FC27EC962}"/>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CCE19BE1-C33C-42FA-B399-096FD4EEB00A}"/>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26E14AA0-77DD-489D-ABF5-AAAC35C07D6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28987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EEC01E1-9C14-455C-B21A-DEE656FDAD18}"/>
              </a:ext>
            </a:extLst>
          </p:cNvPr>
          <p:cNvSpPr>
            <a:spLocks noGrp="1"/>
          </p:cNvSpPr>
          <p:nvPr>
            <p:ph type="title"/>
          </p:nvPr>
        </p:nvSpPr>
        <p:spPr/>
        <p:txBody>
          <a:bodyPr/>
          <a:lstStyle/>
          <a:p>
            <a:endParaRPr lang="en-US"/>
          </a:p>
        </p:txBody>
      </p:sp>
      <p:sp>
        <p:nvSpPr>
          <p:cNvPr id="13" name="Text Placeholder 12">
            <a:extLst>
              <a:ext uri="{FF2B5EF4-FFF2-40B4-BE49-F238E27FC236}">
                <a16:creationId xmlns:a16="http://schemas.microsoft.com/office/drawing/2014/main" id="{5DCC049D-FCBC-4BCB-8A01-EDEDE507EFF5}"/>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C2A89F9F-2DCF-4615-A770-793D9702FF6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903473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FC79D0A-6B96-4FE3-B0CF-E55E055B81C7}"/>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A63C77DF-BC28-4455-9D40-4034EFF379A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13833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5AC8583D-9CC5-4B46-B2F0-EF67C8CF76E1}"/>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823925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8474CE-D528-4BF5-9045-417068FF7B16}"/>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79EC4ADD-A613-4A0C-B729-22925905907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88223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DDFC75A-37F3-4843-A87A-1F092D8976D8}"/>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117E4820-F54D-4447-94ED-37A2CEF4674C}"/>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D9E8DB19-DB81-42C5-BE93-A1B48484D7B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9038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A0B896-7A72-459B-AA95-2B84AC74E9B9}"/>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D379EEF3-91FC-4E91-A511-B2CC197435FD}"/>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3BD2AF05-420F-4502-9357-C10BED44BE9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10337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E4D092-DEF9-44DD-917A-764143DEE747}"/>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A1366D4B-BAEC-43BC-AE99-122481E32D3B}"/>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0250549D-2986-4A0C-9ABF-8136F9F60B6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54689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Content Placeholder 9">
            <a:extLst>
              <a:ext uri="{FF2B5EF4-FFF2-40B4-BE49-F238E27FC236}">
                <a16:creationId xmlns:a16="http://schemas.microsoft.com/office/drawing/2014/main" id="{BB664669-0FF3-4BFB-BF96-45F320ACD41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317955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B36B79F-B9B5-4F2E-B403-1CC450EBC26F}"/>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DB616381-138B-4A5A-9643-D9EBD10B918F}"/>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A4D4CB4E-7C65-43FA-B3E8-9E5BF2934A1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71742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4463D76-BD09-4A37-9097-41FC67540943}"/>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FCF2985B-90E2-497B-A8A4-1A8B79CE880A}"/>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40751590-27E9-4A3D-A234-39D79C31C46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895751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82F9842-AFA9-46F3-9592-3C0F3EF7B0EC}"/>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3CEF033F-6A1E-46E6-8700-6BC0EA9D2A42}"/>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9DD1951D-F0CA-4031-BCDF-9E35CE18A22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88203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95430C7-E9C3-4B66-ADF0-C61761488451}"/>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51D51510-F125-4881-96BB-94CD3626DEDC}"/>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F02AF489-D0D9-486A-97BF-C9499617C57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4531987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BF9E545-CE1B-4E66-B392-6C488B4E1405}"/>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7BDF7E17-9594-462B-AF41-F42E0F9A9677}"/>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C83F194D-36C1-47F2-8C65-AA055CD21DB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43827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7C3B25C-9848-42A4-9B58-2DD39E47314F}"/>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9D6CAEE8-69B7-4EA3-A63E-C2319F800614}"/>
              </a:ext>
            </a:extLst>
          </p:cNvPr>
          <p:cNvSpPr>
            <a:spLocks noGrp="1"/>
          </p:cNvSpPr>
          <p:nvPr>
            <p:ph type="body" sz="quarter" idx="10"/>
          </p:nvPr>
        </p:nvSpPr>
        <p:spPr/>
        <p:txBody>
          <a:bodyPr/>
          <a:lstStyle/>
          <a:p>
            <a:endParaRPr lang="en-US"/>
          </a:p>
        </p:txBody>
      </p:sp>
      <p:pic>
        <p:nvPicPr>
          <p:cNvPr id="15" name="Picture 14">
            <a:extLst>
              <a:ext uri="{FF2B5EF4-FFF2-40B4-BE49-F238E27FC236}">
                <a16:creationId xmlns:a16="http://schemas.microsoft.com/office/drawing/2014/main" id="{A4577C0B-E693-4EB8-9800-81FC96D2E59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758728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63DE7286-7690-4441-B453-67C0E637D759}"/>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2D74DC8A-DD35-4341-BE00-498090087F39}"/>
              </a:ext>
            </a:extLst>
          </p:cNvPr>
          <p:cNvSpPr>
            <a:spLocks noGrp="1"/>
          </p:cNvSpPr>
          <p:nvPr>
            <p:ph type="body" sz="quarter" idx="10"/>
          </p:nvPr>
        </p:nvSpPr>
        <p:spPr/>
        <p:txBody>
          <a:bodyPr/>
          <a:lstStyle/>
          <a:p>
            <a:endParaRPr lang="en-US"/>
          </a:p>
        </p:txBody>
      </p:sp>
      <p:pic>
        <p:nvPicPr>
          <p:cNvPr id="18" name="Picture 17">
            <a:extLst>
              <a:ext uri="{FF2B5EF4-FFF2-40B4-BE49-F238E27FC236}">
                <a16:creationId xmlns:a16="http://schemas.microsoft.com/office/drawing/2014/main" id="{63250E67-06CD-4F05-A9DD-0060E2A7719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03381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07818BA-04E8-4A91-BFAF-62F307245437}"/>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6F87122F-012C-4636-97D8-02649C3C548D}"/>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D4BC61DB-0999-4745-8935-F47C75AE34C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74680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584F897-6DBC-4D04-A9BB-064B277568AE}"/>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8D6EFFD9-DC3C-4DE8-9D51-AA73FCFF1890}"/>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D459B67F-35C1-4FFA-AB9D-807A91170A5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56157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5C2814-4EE4-4034-B896-EF85EA34D5A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CEAC8AF4-5D31-42B5-ABB8-C64682C0073F}"/>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AAB5826C-E11A-4F60-BB8F-574330B22AA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648944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1B6A501-4071-4595-89F0-256557AEA43B}"/>
              </a:ext>
            </a:extLst>
          </p:cNvPr>
          <p:cNvSpPr>
            <a:spLocks noGrp="1"/>
          </p:cNvSpPr>
          <p:nvPr>
            <p:ph type="title"/>
          </p:nvPr>
        </p:nvSpPr>
        <p:spPr/>
        <p:txBody>
          <a:bodyPr/>
          <a:lstStyle/>
          <a:p>
            <a:endParaRPr lang="en-US"/>
          </a:p>
        </p:txBody>
      </p:sp>
      <p:pic>
        <p:nvPicPr>
          <p:cNvPr id="16" name="Picture 15">
            <a:extLst>
              <a:ext uri="{FF2B5EF4-FFF2-40B4-BE49-F238E27FC236}">
                <a16:creationId xmlns:a16="http://schemas.microsoft.com/office/drawing/2014/main" id="{62AC636E-7645-4BFC-BFAC-04619D010FE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765126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C146307-DC20-401D-9B84-3EA5BFF8D569}"/>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BDF2D2CD-6B38-4711-9E9C-87738B0C833B}"/>
              </a:ext>
            </a:extLst>
          </p:cNvPr>
          <p:cNvSpPr>
            <a:spLocks noGrp="1"/>
          </p:cNvSpPr>
          <p:nvPr>
            <p:ph type="body" sz="quarter" idx="10"/>
          </p:nvPr>
        </p:nvSpPr>
        <p:spPr/>
        <p:txBody>
          <a:bodyPr/>
          <a:lstStyle/>
          <a:p>
            <a:endParaRPr lang="en-US"/>
          </a:p>
        </p:txBody>
      </p:sp>
      <p:pic>
        <p:nvPicPr>
          <p:cNvPr id="12" name="Picture 11">
            <a:extLst>
              <a:ext uri="{FF2B5EF4-FFF2-40B4-BE49-F238E27FC236}">
                <a16:creationId xmlns:a16="http://schemas.microsoft.com/office/drawing/2014/main" id="{D9333EE2-43A5-4411-88C5-E94A32A128B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5879926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F8B7A2-BD22-4A1F-98FF-CADEA860DA1C}"/>
              </a:ext>
            </a:extLst>
          </p:cNvPr>
          <p:cNvSpPr>
            <a:spLocks noGrp="1"/>
          </p:cNvSpPr>
          <p:nvPr>
            <p:ph type="title"/>
          </p:nvPr>
        </p:nvSpPr>
        <p:spPr/>
        <p:txBody>
          <a:bodyPr/>
          <a:lstStyle/>
          <a:p>
            <a:endParaRPr lang="en-US"/>
          </a:p>
        </p:txBody>
      </p:sp>
      <p:sp>
        <p:nvSpPr>
          <p:cNvPr id="8" name="Text Placeholder 7">
            <a:extLst>
              <a:ext uri="{FF2B5EF4-FFF2-40B4-BE49-F238E27FC236}">
                <a16:creationId xmlns:a16="http://schemas.microsoft.com/office/drawing/2014/main" id="{DAAC1EBD-E9B7-423B-B7FC-469571D6F4CD}"/>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3C17976D-8F26-4743-8372-DBF066817AC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2197294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64BE198-8EE6-41C7-AE94-E15C83C4B363}"/>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856B4B39-7C11-4D87-9729-4BC9714A07D4}"/>
              </a:ext>
            </a:extLst>
          </p:cNvPr>
          <p:cNvSpPr>
            <a:spLocks noGrp="1"/>
          </p:cNvSpPr>
          <p:nvPr>
            <p:ph type="body" sz="quarter" idx="10"/>
          </p:nvPr>
        </p:nvSpPr>
        <p:spPr/>
        <p:txBody>
          <a:bodyPr/>
          <a:lstStyle/>
          <a:p>
            <a:endParaRPr lang="en-US"/>
          </a:p>
        </p:txBody>
      </p:sp>
      <p:pic>
        <p:nvPicPr>
          <p:cNvPr id="12" name="Picture 11">
            <a:extLst>
              <a:ext uri="{FF2B5EF4-FFF2-40B4-BE49-F238E27FC236}">
                <a16:creationId xmlns:a16="http://schemas.microsoft.com/office/drawing/2014/main" id="{0E0B6146-4D4E-484C-AFD9-26E1470A566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063854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A50A29F4-C940-4463-8D4F-00239E0B029F}"/>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307134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73B984-4F3F-4D7F-819C-1812116012A5}"/>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68C1910B-D365-43BA-AE46-0BA37A5CE33F}"/>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228E7713-409F-4793-BFCA-0F4BE918307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868513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387330D-AAD0-4187-9035-C9402AC279D0}"/>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95832193-26BF-4F1B-B796-DF7E58D315C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693002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74CE8932-0DF9-4DC7-A6D7-7E0F61A48CB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335783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CB09C2-A643-4374-83A9-3BC33750F063}"/>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DC578FC1-0250-4EED-80A7-499D34EE2AD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515541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B1EB0A1-4343-443C-B480-AA4693A8CA2B}"/>
              </a:ext>
            </a:extLst>
          </p:cNvPr>
          <p:cNvSpPr>
            <a:spLocks noGrp="1"/>
          </p:cNvSpPr>
          <p:nvPr>
            <p:ph type="title"/>
          </p:nvPr>
        </p:nvSpPr>
        <p:spPr/>
        <p:txBody>
          <a:bodyPr/>
          <a:lstStyle/>
          <a:p>
            <a:endParaRPr lang="en-US"/>
          </a:p>
        </p:txBody>
      </p:sp>
      <p:sp>
        <p:nvSpPr>
          <p:cNvPr id="12" name="Text Placeholder 11">
            <a:extLst>
              <a:ext uri="{FF2B5EF4-FFF2-40B4-BE49-F238E27FC236}">
                <a16:creationId xmlns:a16="http://schemas.microsoft.com/office/drawing/2014/main" id="{F0032657-6C33-446F-96FA-922E5E3106E7}"/>
              </a:ext>
            </a:extLst>
          </p:cNvPr>
          <p:cNvSpPr>
            <a:spLocks noGrp="1"/>
          </p:cNvSpPr>
          <p:nvPr>
            <p:ph type="body" sz="quarter" idx="10"/>
          </p:nvPr>
        </p:nvSpPr>
        <p:spPr/>
        <p:txBody>
          <a:bodyPr/>
          <a:lstStyle/>
          <a:p>
            <a:endParaRPr lang="en-US"/>
          </a:p>
        </p:txBody>
      </p:sp>
      <p:pic>
        <p:nvPicPr>
          <p:cNvPr id="14" name="Picture 13">
            <a:extLst>
              <a:ext uri="{FF2B5EF4-FFF2-40B4-BE49-F238E27FC236}">
                <a16:creationId xmlns:a16="http://schemas.microsoft.com/office/drawing/2014/main" id="{84B043FA-E74E-4AFE-9E11-8968599AF5D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6719547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5B916BA-8511-41CA-B5AF-318FE7293414}"/>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4DE28D38-9298-42AD-93C2-93AA01DC2CFB}"/>
              </a:ext>
            </a:extLst>
          </p:cNvPr>
          <p:cNvSpPr>
            <a:spLocks noGrp="1"/>
          </p:cNvSpPr>
          <p:nvPr>
            <p:ph type="body" sz="quarter" idx="10"/>
          </p:nvPr>
        </p:nvSpPr>
        <p:spPr/>
        <p:txBody>
          <a:bodyPr/>
          <a:lstStyle/>
          <a:p>
            <a:endParaRPr lang="en-US"/>
          </a:p>
        </p:txBody>
      </p:sp>
      <p:pic>
        <p:nvPicPr>
          <p:cNvPr id="10" name="Picture 9">
            <a:extLst>
              <a:ext uri="{FF2B5EF4-FFF2-40B4-BE49-F238E27FC236}">
                <a16:creationId xmlns:a16="http://schemas.microsoft.com/office/drawing/2014/main" id="{F7083272-D012-4112-93F5-8FF062616AC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96987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5D565B8-7995-4F16-B4FB-BCFDAB4054A4}"/>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6B4FC368-7775-4C54-A18E-B6ECA18EB7B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5237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842502E4-2B2B-4E13-8076-558133506FC9}"/>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494310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CCC81CF-009D-413C-95A5-24FB34463F56}"/>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DD3C8D0B-4E0C-46E9-A3CF-5419E87725FF}"/>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49D550F7-D74B-49B6-9662-AF2B64E2F6D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5583731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904C0B-2B37-4A92-941B-A70B2EB8A3A2}"/>
              </a:ext>
            </a:extLst>
          </p:cNvPr>
          <p:cNvSpPr>
            <a:spLocks noGrp="1"/>
          </p:cNvSpPr>
          <p:nvPr>
            <p:ph type="title"/>
          </p:nvPr>
        </p:nvSpPr>
        <p:spPr/>
        <p:txBody>
          <a:bodyPr/>
          <a:lstStyle/>
          <a:p>
            <a:endParaRPr lang="en-US"/>
          </a:p>
        </p:txBody>
      </p:sp>
      <p:pic>
        <p:nvPicPr>
          <p:cNvPr id="23" name="Picture 22">
            <a:extLst>
              <a:ext uri="{FF2B5EF4-FFF2-40B4-BE49-F238E27FC236}">
                <a16:creationId xmlns:a16="http://schemas.microsoft.com/office/drawing/2014/main" id="{103EA2AF-3288-4B8C-9468-ECD2E9AF775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71062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EE5C455-5FCE-4618-B1F1-AA2BDE5DD249}"/>
              </a:ext>
            </a:extLst>
          </p:cNvPr>
          <p:cNvSpPr>
            <a:spLocks noGrp="1"/>
          </p:cNvSpPr>
          <p:nvPr>
            <p:ph type="title"/>
          </p:nvPr>
        </p:nvSpPr>
        <p:spPr/>
        <p:txBody>
          <a:bodyPr/>
          <a:lstStyle/>
          <a:p>
            <a:endParaRPr lang="en-US"/>
          </a:p>
        </p:txBody>
      </p:sp>
      <p:pic>
        <p:nvPicPr>
          <p:cNvPr id="9" name="Picture 8">
            <a:extLst>
              <a:ext uri="{FF2B5EF4-FFF2-40B4-BE49-F238E27FC236}">
                <a16:creationId xmlns:a16="http://schemas.microsoft.com/office/drawing/2014/main" id="{6BC17ACF-4A1E-462A-A8C1-F02EA1F8314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472667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E0C266-C79F-4B79-B2E4-83A6E4D01FAB}"/>
              </a:ext>
            </a:extLst>
          </p:cNvPr>
          <p:cNvSpPr>
            <a:spLocks noGrp="1"/>
          </p:cNvSpPr>
          <p:nvPr>
            <p:ph type="title"/>
          </p:nvPr>
        </p:nvSpPr>
        <p:spPr/>
        <p:txBody>
          <a:bodyPr/>
          <a:lstStyle/>
          <a:p>
            <a:endParaRPr lang="en-US"/>
          </a:p>
        </p:txBody>
      </p:sp>
      <p:sp>
        <p:nvSpPr>
          <p:cNvPr id="7" name="Text Placeholder 6">
            <a:extLst>
              <a:ext uri="{FF2B5EF4-FFF2-40B4-BE49-F238E27FC236}">
                <a16:creationId xmlns:a16="http://schemas.microsoft.com/office/drawing/2014/main" id="{9FD67359-00F6-4867-ABEC-5CC1D166C041}"/>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2E5B5EF0-F9E7-4810-B305-21EC02F96450}"/>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56943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647FF6B8-66A5-4F92-AF71-C93F670D9270}"/>
              </a:ext>
            </a:extLst>
          </p:cNvPr>
          <p:cNvSpPr>
            <a:spLocks noGrp="1"/>
          </p:cNvSpPr>
          <p:nvPr>
            <p:ph type="title"/>
          </p:nvPr>
        </p:nvSpPr>
        <p:spPr/>
        <p:txBody>
          <a:bodyPr/>
          <a:lstStyle/>
          <a:p>
            <a:endParaRPr lang="en-US"/>
          </a:p>
        </p:txBody>
      </p:sp>
      <p:sp>
        <p:nvSpPr>
          <p:cNvPr id="21" name="Text Placeholder 20">
            <a:extLst>
              <a:ext uri="{FF2B5EF4-FFF2-40B4-BE49-F238E27FC236}">
                <a16:creationId xmlns:a16="http://schemas.microsoft.com/office/drawing/2014/main" id="{7801EC59-8415-4B03-8F42-0A2A8F83C546}"/>
              </a:ext>
            </a:extLst>
          </p:cNvPr>
          <p:cNvSpPr>
            <a:spLocks noGrp="1"/>
          </p:cNvSpPr>
          <p:nvPr>
            <p:ph type="body" sz="quarter" idx="10"/>
          </p:nvPr>
        </p:nvSpPr>
        <p:spPr/>
        <p:txBody>
          <a:bodyPr/>
          <a:lstStyle/>
          <a:p>
            <a:endParaRPr lang="en-US"/>
          </a:p>
        </p:txBody>
      </p:sp>
      <p:pic>
        <p:nvPicPr>
          <p:cNvPr id="23" name="Picture 22">
            <a:extLst>
              <a:ext uri="{FF2B5EF4-FFF2-40B4-BE49-F238E27FC236}">
                <a16:creationId xmlns:a16="http://schemas.microsoft.com/office/drawing/2014/main" id="{A12FF4E5-7978-4CA3-BA4C-CE4F9C1EE379}"/>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512265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55DF025-2FB6-47B4-86CE-4CE9C231B03D}"/>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945F80EC-5A08-4EA5-80AD-E1EA4AE04EC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078191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9819C0D-476A-4F3C-BA44-7A14E02A30E9}"/>
              </a:ext>
            </a:extLst>
          </p:cNvPr>
          <p:cNvSpPr>
            <a:spLocks noGrp="1"/>
          </p:cNvSpPr>
          <p:nvPr>
            <p:ph type="title"/>
          </p:nvPr>
        </p:nvSpPr>
        <p:spPr/>
        <p:txBody>
          <a:bodyPr/>
          <a:lstStyle/>
          <a:p>
            <a:endParaRPr lang="en-US"/>
          </a:p>
        </p:txBody>
      </p:sp>
      <p:pic>
        <p:nvPicPr>
          <p:cNvPr id="21" name="Picture 20">
            <a:extLst>
              <a:ext uri="{FF2B5EF4-FFF2-40B4-BE49-F238E27FC236}">
                <a16:creationId xmlns:a16="http://schemas.microsoft.com/office/drawing/2014/main" id="{F1EEDCA8-9F58-42D0-9F5E-EE255BCA493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391268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0E2F5E-CF14-47A3-9D7A-767A07088796}"/>
              </a:ext>
            </a:extLst>
          </p:cNvPr>
          <p:cNvSpPr>
            <a:spLocks noGrp="1"/>
          </p:cNvSpPr>
          <p:nvPr>
            <p:ph type="title"/>
          </p:nvPr>
        </p:nvSpPr>
        <p:spPr/>
        <p:txBody>
          <a:bodyPr/>
          <a:lstStyle/>
          <a:p>
            <a:endParaRPr lang="en-US"/>
          </a:p>
        </p:txBody>
      </p:sp>
      <p:pic>
        <p:nvPicPr>
          <p:cNvPr id="16" name="Picture 15">
            <a:extLst>
              <a:ext uri="{FF2B5EF4-FFF2-40B4-BE49-F238E27FC236}">
                <a16:creationId xmlns:a16="http://schemas.microsoft.com/office/drawing/2014/main" id="{B574AD87-2ECC-404F-B32B-4E1FE30323F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3635158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E28814-0AD5-416D-9E9B-BFB83900D73C}"/>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902A739A-30CA-45A7-AC64-2AFB1433FCA4}"/>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86492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70D31D-B572-4745-9AEB-C77BFE9934AB}"/>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C874D885-3EB3-4F41-B788-93EE60A7791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1622464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537276A3-5837-42A9-907A-E7F94F568B0A}"/>
              </a:ext>
            </a:extLst>
          </p:cNvPr>
          <p:cNvSpPr>
            <a:spLocks noGrp="1"/>
          </p:cNvSpPr>
          <p:nvPr>
            <p:ph type="title"/>
          </p:nvPr>
        </p:nvSpPr>
        <p:spPr/>
        <p:txBody>
          <a:bodyPr/>
          <a:lstStyle/>
          <a:p>
            <a:endParaRPr lang="en-US"/>
          </a:p>
        </p:txBody>
      </p:sp>
      <p:sp>
        <p:nvSpPr>
          <p:cNvPr id="9" name="Text Placeholder 8">
            <a:extLst>
              <a:ext uri="{FF2B5EF4-FFF2-40B4-BE49-F238E27FC236}">
                <a16:creationId xmlns:a16="http://schemas.microsoft.com/office/drawing/2014/main" id="{2E20664E-EB02-4CBD-AE71-37F145C68351}"/>
              </a:ext>
            </a:extLst>
          </p:cNvPr>
          <p:cNvSpPr>
            <a:spLocks noGrp="1"/>
          </p:cNvSpPr>
          <p:nvPr>
            <p:ph type="body" sz="quarter" idx="10"/>
          </p:nvPr>
        </p:nvSpPr>
        <p:spPr/>
        <p:txBody>
          <a:bodyPr/>
          <a:lstStyle/>
          <a:p>
            <a:endParaRPr lang="en-US"/>
          </a:p>
        </p:txBody>
      </p:sp>
      <p:pic>
        <p:nvPicPr>
          <p:cNvPr id="11" name="Picture 10">
            <a:extLst>
              <a:ext uri="{FF2B5EF4-FFF2-40B4-BE49-F238E27FC236}">
                <a16:creationId xmlns:a16="http://schemas.microsoft.com/office/drawing/2014/main" id="{BF749348-00A2-45DF-945C-9BB031BADE42}"/>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1917198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Content Placeholder 12">
            <a:extLst>
              <a:ext uri="{FF2B5EF4-FFF2-40B4-BE49-F238E27FC236}">
                <a16:creationId xmlns:a16="http://schemas.microsoft.com/office/drawing/2014/main" id="{7FEAD3FA-02ED-4748-A582-6B4B8031437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721555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E3BF9960-C212-4E17-8EB0-F348BAFE5647}"/>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9386333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0B19865C-4379-44AB-80A7-AD4710AF9B76}"/>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F44F1D65-FE4B-4A80-A8AD-5DA76473709C}"/>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977EA26B-EE25-439A-9473-21922D042ED7}"/>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91681175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5A036B1-9FB1-42AC-B986-53A710216475}"/>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4814CB9E-4D64-4CCF-B3D9-9EE423FD90D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071304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F860700-9084-4419-8FE6-063C30921959}"/>
              </a:ext>
            </a:extLst>
          </p:cNvPr>
          <p:cNvSpPr>
            <a:spLocks noGrp="1"/>
          </p:cNvSpPr>
          <p:nvPr>
            <p:ph type="title"/>
          </p:nvPr>
        </p:nvSpPr>
        <p:spPr/>
        <p:txBody>
          <a:bodyPr/>
          <a:lstStyle/>
          <a:p>
            <a:endParaRPr lang="en-US"/>
          </a:p>
        </p:txBody>
      </p:sp>
      <p:sp>
        <p:nvSpPr>
          <p:cNvPr id="6" name="Text Placeholder 5">
            <a:extLst>
              <a:ext uri="{FF2B5EF4-FFF2-40B4-BE49-F238E27FC236}">
                <a16:creationId xmlns:a16="http://schemas.microsoft.com/office/drawing/2014/main" id="{D278C9A0-B792-47B9-9676-2B6407BAAACF}"/>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663DF175-1EB6-4A47-819E-C7BFF9E00E1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84515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a:extLst>
              <a:ext uri="{FF2B5EF4-FFF2-40B4-BE49-F238E27FC236}">
                <a16:creationId xmlns:a16="http://schemas.microsoft.com/office/drawing/2014/main" id="{2D769C13-873D-446A-B238-B6C41C6D41FC}"/>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2818471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60450DC-419B-4568-BD0A-14ADF2FACE9F}"/>
              </a:ext>
            </a:extLst>
          </p:cNvPr>
          <p:cNvSpPr>
            <a:spLocks noGrp="1"/>
          </p:cNvSpPr>
          <p:nvPr>
            <p:ph type="title"/>
          </p:nvPr>
        </p:nvSpPr>
        <p:spPr/>
        <p:txBody>
          <a:bodyPr/>
          <a:lstStyle/>
          <a:p>
            <a:endParaRPr lang="en-US"/>
          </a:p>
        </p:txBody>
      </p:sp>
      <p:sp>
        <p:nvSpPr>
          <p:cNvPr id="16" name="Text Placeholder 15">
            <a:extLst>
              <a:ext uri="{FF2B5EF4-FFF2-40B4-BE49-F238E27FC236}">
                <a16:creationId xmlns:a16="http://schemas.microsoft.com/office/drawing/2014/main" id="{36DFC146-A6F8-450C-B8BB-82B5F6ED3689}"/>
              </a:ext>
            </a:extLst>
          </p:cNvPr>
          <p:cNvSpPr>
            <a:spLocks noGrp="1"/>
          </p:cNvSpPr>
          <p:nvPr>
            <p:ph type="body" sz="quarter" idx="10"/>
          </p:nvPr>
        </p:nvSpPr>
        <p:spPr/>
        <p:txBody>
          <a:bodyPr/>
          <a:lstStyle/>
          <a:p>
            <a:endParaRPr lang="en-US"/>
          </a:p>
        </p:txBody>
      </p:sp>
      <p:pic>
        <p:nvPicPr>
          <p:cNvPr id="20" name="Picture 19">
            <a:extLst>
              <a:ext uri="{FF2B5EF4-FFF2-40B4-BE49-F238E27FC236}">
                <a16:creationId xmlns:a16="http://schemas.microsoft.com/office/drawing/2014/main" id="{A0F97B2B-BFA7-4F69-B652-06E700AB95A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77011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493B1F-6493-4C3B-A60B-8C96EB3EC7C7}"/>
              </a:ext>
            </a:extLst>
          </p:cNvPr>
          <p:cNvSpPr>
            <a:spLocks noGrp="1"/>
          </p:cNvSpPr>
          <p:nvPr>
            <p:ph type="title"/>
          </p:nvPr>
        </p:nvSpPr>
        <p:spPr/>
        <p:txBody>
          <a:bodyPr/>
          <a:lstStyle/>
          <a:p>
            <a:endParaRPr lang="en-US"/>
          </a:p>
        </p:txBody>
      </p:sp>
      <p:sp>
        <p:nvSpPr>
          <p:cNvPr id="14" name="Text Placeholder 13">
            <a:extLst>
              <a:ext uri="{FF2B5EF4-FFF2-40B4-BE49-F238E27FC236}">
                <a16:creationId xmlns:a16="http://schemas.microsoft.com/office/drawing/2014/main" id="{AB7E6FAF-B3B3-40BB-957D-74E4DF6C3B50}"/>
              </a:ext>
            </a:extLst>
          </p:cNvPr>
          <p:cNvSpPr>
            <a:spLocks noGrp="1"/>
          </p:cNvSpPr>
          <p:nvPr>
            <p:ph type="body" sz="quarter" idx="10"/>
          </p:nvPr>
        </p:nvSpPr>
        <p:spPr/>
        <p:txBody>
          <a:bodyPr/>
          <a:lstStyle/>
          <a:p>
            <a:endParaRPr lang="en-US"/>
          </a:p>
        </p:txBody>
      </p:sp>
      <p:pic>
        <p:nvPicPr>
          <p:cNvPr id="16" name="Picture 15">
            <a:extLst>
              <a:ext uri="{FF2B5EF4-FFF2-40B4-BE49-F238E27FC236}">
                <a16:creationId xmlns:a16="http://schemas.microsoft.com/office/drawing/2014/main" id="{B76B8D6A-8DD6-41DB-A4BF-60B4869579F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8147442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93E81A77-FA75-4A9F-A1D3-8E9BB2446558}"/>
              </a:ext>
            </a:extLst>
          </p:cNvPr>
          <p:cNvSpPr>
            <a:spLocks noGrp="1"/>
          </p:cNvSpPr>
          <p:nvPr>
            <p:ph type="title"/>
          </p:nvPr>
        </p:nvSpPr>
        <p:spPr/>
        <p:txBody>
          <a:bodyPr/>
          <a:lstStyle/>
          <a:p>
            <a:endParaRPr lang="en-US"/>
          </a:p>
        </p:txBody>
      </p:sp>
      <p:sp>
        <p:nvSpPr>
          <p:cNvPr id="16" name="Text Placeholder 15">
            <a:extLst>
              <a:ext uri="{FF2B5EF4-FFF2-40B4-BE49-F238E27FC236}">
                <a16:creationId xmlns:a16="http://schemas.microsoft.com/office/drawing/2014/main" id="{2A2721A7-D97E-4C5C-AE91-7B805FF6856D}"/>
              </a:ext>
            </a:extLst>
          </p:cNvPr>
          <p:cNvSpPr>
            <a:spLocks noGrp="1"/>
          </p:cNvSpPr>
          <p:nvPr>
            <p:ph type="body" sz="quarter" idx="10"/>
          </p:nvPr>
        </p:nvSpPr>
        <p:spPr/>
        <p:txBody>
          <a:bodyPr/>
          <a:lstStyle/>
          <a:p>
            <a:endParaRPr lang="en-US"/>
          </a:p>
        </p:txBody>
      </p:sp>
      <p:pic>
        <p:nvPicPr>
          <p:cNvPr id="18" name="Picture 17">
            <a:extLst>
              <a:ext uri="{FF2B5EF4-FFF2-40B4-BE49-F238E27FC236}">
                <a16:creationId xmlns:a16="http://schemas.microsoft.com/office/drawing/2014/main" id="{9B7A2D43-1534-4E4D-97CD-A8779809453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598143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 name="Content Placeholder 23">
            <a:extLst>
              <a:ext uri="{FF2B5EF4-FFF2-40B4-BE49-F238E27FC236}">
                <a16:creationId xmlns:a16="http://schemas.microsoft.com/office/drawing/2014/main" id="{92A01345-5D2B-4599-908D-FE45B1AD9EC3}"/>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8778267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C76C0F-3FC0-4A0A-B4E9-5FB3E9DA0022}"/>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3898420F-D06B-477C-A9EA-C7F34456901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6577925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80D50E3-6DE8-42EF-8DB9-93AAF741932B}"/>
              </a:ext>
            </a:extLst>
          </p:cNvPr>
          <p:cNvSpPr>
            <a:spLocks noGrp="1"/>
          </p:cNvSpPr>
          <p:nvPr>
            <p:ph type="title"/>
          </p:nvPr>
        </p:nvSpPr>
        <p:spPr/>
        <p:txBody>
          <a:bodyPr/>
          <a:lstStyle/>
          <a:p>
            <a:endParaRPr lang="en-US"/>
          </a:p>
        </p:txBody>
      </p:sp>
      <p:sp>
        <p:nvSpPr>
          <p:cNvPr id="11" name="Text Placeholder 10">
            <a:extLst>
              <a:ext uri="{FF2B5EF4-FFF2-40B4-BE49-F238E27FC236}">
                <a16:creationId xmlns:a16="http://schemas.microsoft.com/office/drawing/2014/main" id="{28CDD0F5-105C-4675-8971-7C86C6491347}"/>
              </a:ext>
            </a:extLst>
          </p:cNvPr>
          <p:cNvSpPr>
            <a:spLocks noGrp="1"/>
          </p:cNvSpPr>
          <p:nvPr>
            <p:ph type="body" sz="quarter" idx="10"/>
          </p:nvPr>
        </p:nvSpPr>
        <p:spPr/>
        <p:txBody>
          <a:bodyPr/>
          <a:lstStyle/>
          <a:p>
            <a:endParaRPr lang="en-US"/>
          </a:p>
        </p:txBody>
      </p:sp>
      <p:pic>
        <p:nvPicPr>
          <p:cNvPr id="14" name="Picture 13">
            <a:extLst>
              <a:ext uri="{FF2B5EF4-FFF2-40B4-BE49-F238E27FC236}">
                <a16:creationId xmlns:a16="http://schemas.microsoft.com/office/drawing/2014/main" id="{5904D4BA-8C16-4F26-92FE-1C51E605E07D}"/>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527220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C78E6262-C475-4D63-80AE-3C92F69D08D8}"/>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000453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80096D2A-08A8-4A28-B74F-8436C6996634}"/>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3863091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14029C3C-CC8C-4347-96B5-B39E6342B67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4478288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0ACC8EB3-5203-4D53-9610-211619231D31}"/>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5199025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57B3DC-BD09-49F5-A43F-CB483CD9DA14}"/>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463A8CF3-F619-4CD9-85D4-9B2091D2047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9454702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062C7FB-D10C-46AC-9FDC-C79F7FF3E857}"/>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816EB4AA-5595-41BB-89D3-BD8BAEC45559}"/>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2BC30AA4-063E-4D5A-A8F3-6EE13F7B221C}"/>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3377219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7594D191-C463-464A-B9C7-2D24D6C5F0FD}"/>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14595382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748256E3-6525-4ED8-9227-ADD30062D9EF}"/>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464175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997C705-A56D-4FE4-9D2E-3F9AE1AC4953}"/>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025558DA-5F41-4B15-A52E-DEC2C3F9D79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7305671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90F9BE11-7684-4BF8-B874-0E9C7632128B}"/>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6004537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B5FAF3C-7BD7-4517-A3D6-C695D9A85B69}"/>
              </a:ext>
            </a:extLst>
          </p:cNvPr>
          <p:cNvSpPr>
            <a:spLocks noGrp="1"/>
          </p:cNvSpPr>
          <p:nvPr>
            <p:ph type="title"/>
          </p:nvPr>
        </p:nvSpPr>
        <p:spPr/>
        <p:txBody>
          <a:bodyPr/>
          <a:lstStyle/>
          <a:p>
            <a:endParaRPr lang="en-US"/>
          </a:p>
        </p:txBody>
      </p:sp>
      <p:pic>
        <p:nvPicPr>
          <p:cNvPr id="10" name="Picture 9">
            <a:extLst>
              <a:ext uri="{FF2B5EF4-FFF2-40B4-BE49-F238E27FC236}">
                <a16:creationId xmlns:a16="http://schemas.microsoft.com/office/drawing/2014/main" id="{BDBBA165-99FF-442C-8643-39F85BBA612A}"/>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01216093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10A52C26-13A6-44F2-A843-663A48626B75}"/>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724343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BEE2E3-918E-4E61-A0DB-AF377F93AB17}"/>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AF59F4BA-8505-411F-9DAC-050545E36E2E}"/>
              </a:ext>
            </a:extLst>
          </p:cNvPr>
          <p:cNvSpPr>
            <a:spLocks noGrp="1"/>
          </p:cNvSpPr>
          <p:nvPr>
            <p:ph type="body" sz="quarter" idx="10"/>
          </p:nvPr>
        </p:nvSpPr>
        <p:spPr/>
        <p:txBody>
          <a:bodyPr/>
          <a:lstStyle/>
          <a:p>
            <a:endParaRPr lang="en-US"/>
          </a:p>
        </p:txBody>
      </p:sp>
      <p:pic>
        <p:nvPicPr>
          <p:cNvPr id="23" name="Picture 22">
            <a:extLst>
              <a:ext uri="{FF2B5EF4-FFF2-40B4-BE49-F238E27FC236}">
                <a16:creationId xmlns:a16="http://schemas.microsoft.com/office/drawing/2014/main" id="{E9C7F1F0-B174-45EC-8CA6-F4B6F2F5C785}"/>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43910347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Content Placeholder 16">
            <a:extLst>
              <a:ext uri="{FF2B5EF4-FFF2-40B4-BE49-F238E27FC236}">
                <a16:creationId xmlns:a16="http://schemas.microsoft.com/office/drawing/2014/main" id="{3EFD24EC-BD63-45E7-B447-1D9046E1F219}"/>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38405417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1488D12-4582-407F-90F4-32C253AFC9F6}"/>
              </a:ext>
            </a:extLst>
          </p:cNvPr>
          <p:cNvSpPr>
            <a:spLocks noGrp="1"/>
          </p:cNvSpPr>
          <p:nvPr>
            <p:ph type="title"/>
          </p:nvPr>
        </p:nvSpPr>
        <p:spPr/>
        <p:txBody>
          <a:bodyPr/>
          <a:lstStyle/>
          <a:p>
            <a:endParaRPr lang="en-US"/>
          </a:p>
        </p:txBody>
      </p:sp>
      <p:pic>
        <p:nvPicPr>
          <p:cNvPr id="7" name="Picture 6">
            <a:extLst>
              <a:ext uri="{FF2B5EF4-FFF2-40B4-BE49-F238E27FC236}">
                <a16:creationId xmlns:a16="http://schemas.microsoft.com/office/drawing/2014/main" id="{0A882C1F-75D4-4836-AA34-3C465862E0D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78298357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C3B2AC-1617-44C6-95D2-0F7070AF0DEF}"/>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3C978E3B-8651-433A-BC75-A32C4DF262F1}"/>
              </a:ext>
            </a:extLst>
          </p:cNvPr>
          <p:cNvSpPr>
            <a:spLocks noGrp="1"/>
          </p:cNvSpPr>
          <p:nvPr>
            <p:ph type="body" sz="quarter" idx="10"/>
          </p:nvPr>
        </p:nvSpPr>
        <p:spPr/>
        <p:txBody>
          <a:bodyPr/>
          <a:lstStyle/>
          <a:p>
            <a:endParaRPr lang="en-US"/>
          </a:p>
        </p:txBody>
      </p:sp>
      <p:pic>
        <p:nvPicPr>
          <p:cNvPr id="7" name="Picture 6">
            <a:extLst>
              <a:ext uri="{FF2B5EF4-FFF2-40B4-BE49-F238E27FC236}">
                <a16:creationId xmlns:a16="http://schemas.microsoft.com/office/drawing/2014/main" id="{56E1E026-C882-4A93-A96D-88AFDCFC3BEB}"/>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42328709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1383F2-F4CC-44AD-B394-E79D0971F1F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C8D27AB7-6061-4014-9F54-00E10FB17376}"/>
              </a:ext>
            </a:extLst>
          </p:cNvPr>
          <p:cNvSpPr>
            <a:spLocks noGrp="1"/>
          </p:cNvSpPr>
          <p:nvPr>
            <p:ph type="body" sz="quarter" idx="10"/>
          </p:nvPr>
        </p:nvSpPr>
        <p:spPr/>
        <p:txBody>
          <a:bodyPr/>
          <a:lstStyle/>
          <a:p>
            <a:endParaRPr lang="en-US"/>
          </a:p>
        </p:txBody>
      </p:sp>
      <p:pic>
        <p:nvPicPr>
          <p:cNvPr id="9" name="Picture 8">
            <a:extLst>
              <a:ext uri="{FF2B5EF4-FFF2-40B4-BE49-F238E27FC236}">
                <a16:creationId xmlns:a16="http://schemas.microsoft.com/office/drawing/2014/main" id="{F37417DB-1EFC-40D1-887C-C56A5933C891}"/>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68115934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70CF39F-A555-44A4-B006-2C66FCA7939D}"/>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F461D9E6-F89F-42D3-B667-1F6E14B3D133}"/>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9927E96A-53AA-4E3E-A76B-BCC74890161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5308236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7C4B5842-E3A7-48DC-9C42-2F601988290A}"/>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56CE6972-D249-4F86-9317-A74EA553E026}"/>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209A2143-20A0-43D1-B999-1318829C000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14178361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Content Placeholder 13">
            <a:extLst>
              <a:ext uri="{FF2B5EF4-FFF2-40B4-BE49-F238E27FC236}">
                <a16:creationId xmlns:a16="http://schemas.microsoft.com/office/drawing/2014/main" id="{14102F02-8B79-4776-A880-E89189D51802}"/>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3182087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8BA61CAE-A454-4698-956B-12C65DB02FD4}"/>
              </a:ext>
            </a:extLst>
          </p:cNvPr>
          <p:cNvSpPr>
            <a:spLocks noGrp="1"/>
          </p:cNvSpPr>
          <p:nvPr>
            <p:ph type="title"/>
          </p:nvPr>
        </p:nvSpPr>
        <p:spPr/>
        <p:txBody>
          <a:bodyPr/>
          <a:lstStyle/>
          <a:p>
            <a:endParaRPr lang="en-US"/>
          </a:p>
        </p:txBody>
      </p:sp>
      <p:sp>
        <p:nvSpPr>
          <p:cNvPr id="19" name="Text Placeholder 18">
            <a:extLst>
              <a:ext uri="{FF2B5EF4-FFF2-40B4-BE49-F238E27FC236}">
                <a16:creationId xmlns:a16="http://schemas.microsoft.com/office/drawing/2014/main" id="{63A03936-ABC4-4387-9E70-01DD6213ED45}"/>
              </a:ext>
            </a:extLst>
          </p:cNvPr>
          <p:cNvSpPr>
            <a:spLocks noGrp="1"/>
          </p:cNvSpPr>
          <p:nvPr>
            <p:ph type="body" sz="quarter" idx="10"/>
          </p:nvPr>
        </p:nvSpPr>
        <p:spPr/>
        <p:txBody>
          <a:bodyPr/>
          <a:lstStyle/>
          <a:p>
            <a:endParaRPr lang="en-US"/>
          </a:p>
        </p:txBody>
      </p:sp>
      <p:pic>
        <p:nvPicPr>
          <p:cNvPr id="24" name="Picture 23">
            <a:extLst>
              <a:ext uri="{FF2B5EF4-FFF2-40B4-BE49-F238E27FC236}">
                <a16:creationId xmlns:a16="http://schemas.microsoft.com/office/drawing/2014/main" id="{61B7BFC2-6BF9-4763-A709-17F4871E77A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1685165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77DCB2C-A9B1-4A04-8961-4E0C5ECD1C27}"/>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3F72A57E-828C-4536-A55F-1FC7BCAE7672}"/>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25BB0F6E-E160-49EE-9A68-1350DBEF0C5F}"/>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0533534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27366BC-1360-42F0-84E1-CF6DF964703B}"/>
              </a:ext>
            </a:extLst>
          </p:cNvPr>
          <p:cNvSpPr>
            <a:spLocks noGrp="1"/>
          </p:cNvSpPr>
          <p:nvPr>
            <p:ph type="title"/>
          </p:nvPr>
        </p:nvSpPr>
        <p:spPr/>
        <p:txBody>
          <a:bodyPr/>
          <a:lstStyle/>
          <a:p>
            <a:endParaRPr lang="en-US"/>
          </a:p>
        </p:txBody>
      </p:sp>
      <p:sp>
        <p:nvSpPr>
          <p:cNvPr id="10" name="Text Placeholder 9">
            <a:extLst>
              <a:ext uri="{FF2B5EF4-FFF2-40B4-BE49-F238E27FC236}">
                <a16:creationId xmlns:a16="http://schemas.microsoft.com/office/drawing/2014/main" id="{078C2DE7-7CA8-464E-A6F9-E8C54F0CFE82}"/>
              </a:ext>
            </a:extLst>
          </p:cNvPr>
          <p:cNvSpPr>
            <a:spLocks noGrp="1"/>
          </p:cNvSpPr>
          <p:nvPr>
            <p:ph type="body" sz="quarter" idx="10"/>
          </p:nvPr>
        </p:nvSpPr>
        <p:spPr/>
        <p:txBody>
          <a:bodyPr/>
          <a:lstStyle/>
          <a:p>
            <a:endParaRPr lang="en-US"/>
          </a:p>
        </p:txBody>
      </p:sp>
      <p:pic>
        <p:nvPicPr>
          <p:cNvPr id="13" name="Picture 12">
            <a:extLst>
              <a:ext uri="{FF2B5EF4-FFF2-40B4-BE49-F238E27FC236}">
                <a16:creationId xmlns:a16="http://schemas.microsoft.com/office/drawing/2014/main" id="{E51A6D07-867D-433E-AB48-AC2C57427BC3}"/>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22464356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DE2D148-D69D-487A-A82C-405DAA04927E}"/>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8812001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3E09BDEA-0213-4F1C-ABD5-BFDE6815CE64}"/>
              </a:ext>
            </a:extLst>
          </p:cNvPr>
          <p:cNvPicPr>
            <a:picLocks noGrp="1" noChangeAspect="1"/>
          </p:cNvPicPr>
          <p:nvPr>
            <p:ph idx="1"/>
          </p:nvPr>
        </p:nvPicPr>
        <p:blipFill rotWithShape="1">
          <a:blip r:embed="rId3"/>
          <a:srcRect/>
          <a:stretch/>
        </p:blipFill>
        <p:spPr>
          <a:xfrm>
            <a:off x="20" y="10"/>
            <a:ext cx="9143980" cy="5143490"/>
          </a:xfrm>
          <a:prstGeom prst="rect">
            <a:avLst/>
          </a:prstGeom>
        </p:spPr>
      </p:pic>
    </p:spTree>
    <p:extLst>
      <p:ext uri="{BB962C8B-B14F-4D97-AF65-F5344CB8AC3E}">
        <p14:creationId xmlns:p14="http://schemas.microsoft.com/office/powerpoint/2010/main" val="257298742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58BD1A-5118-4823-A8E9-0575F498B038}"/>
              </a:ext>
            </a:extLst>
          </p:cNvPr>
          <p:cNvPicPr>
            <a:picLocks noChangeAspect="1"/>
          </p:cNvPicPr>
          <p:nvPr/>
        </p:nvPicPr>
        <p:blipFill>
          <a:blip r:embed="rId3"/>
          <a:stretch>
            <a:fillRect/>
          </a:stretch>
        </p:blipFill>
        <p:spPr>
          <a:xfrm>
            <a:off x="0" y="0"/>
            <a:ext cx="9144000" cy="5143500"/>
          </a:xfrm>
          <a:prstGeom prst="rect">
            <a:avLst/>
          </a:prstGeom>
        </p:spPr>
      </p:pic>
    </p:spTree>
    <p:extLst>
      <p:ext uri="{BB962C8B-B14F-4D97-AF65-F5344CB8AC3E}">
        <p14:creationId xmlns:p14="http://schemas.microsoft.com/office/powerpoint/2010/main" val="3726947194"/>
      </p:ext>
    </p:extLst>
  </p:cSld>
  <p:clrMapOvr>
    <a:masterClrMapping/>
  </p:clrMapOvr>
</p:sld>
</file>

<file path=ppt/theme/theme1.xml><?xml version="1.0" encoding="utf-8"?>
<a:theme xmlns:a="http://schemas.openxmlformats.org/drawingml/2006/main" name="2_Office Theme">
  <a:themeElements>
    <a:clrScheme name="IHSG">
      <a:dk1>
        <a:sysClr val="windowText" lastClr="000000"/>
      </a:dk1>
      <a:lt1>
        <a:sysClr val="window" lastClr="FFFFFF"/>
      </a:lt1>
      <a:dk2>
        <a:srgbClr val="4D4D4F"/>
      </a:dk2>
      <a:lt2>
        <a:srgbClr val="EEECE1"/>
      </a:lt2>
      <a:accent1>
        <a:srgbClr val="D22027"/>
      </a:accent1>
      <a:accent2>
        <a:srgbClr val="ADADAF"/>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14545</Words>
  <Application>Microsoft Office PowerPoint</Application>
  <PresentationFormat>On-screen Show (16:9)</PresentationFormat>
  <Paragraphs>567</Paragraphs>
  <Slides>95</Slides>
  <Notes>95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95</vt:i4>
      </vt:variant>
    </vt:vector>
  </HeadingPairs>
  <TitlesOfParts>
    <vt:vector size="103" baseType="lpstr">
      <vt:lpstr>PMingLiU</vt:lpstr>
      <vt:lpstr>SimSun</vt:lpstr>
      <vt:lpstr>Arial</vt:lpstr>
      <vt:lpstr>Calibri</vt:lpstr>
      <vt:lpstr>Calibri Light</vt:lpstr>
      <vt:lpstr>Helvetica</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Rasmussen</dc:creator>
  <cp:lastModifiedBy>Matthew Rasmussen</cp:lastModifiedBy>
  <cp:revision>1</cp:revision>
  <dcterms:created xsi:type="dcterms:W3CDTF">2019-08-02T15:08:10Z</dcterms:created>
  <dcterms:modified xsi:type="dcterms:W3CDTF">2019-08-02T15:08:28Z</dcterms:modified>
</cp:coreProperties>
</file>