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6"/>
  </p:notesMasterIdLst>
  <p:sldIdLst>
    <p:sldId id="308" r:id="rId2"/>
    <p:sldId id="256" r:id="rId3"/>
    <p:sldId id="257" r:id="rId4"/>
    <p:sldId id="258" r:id="rId5"/>
    <p:sldId id="259" r:id="rId6"/>
    <p:sldId id="260" r:id="rId7"/>
    <p:sldId id="264" r:id="rId8"/>
    <p:sldId id="265" r:id="rId9"/>
    <p:sldId id="266" r:id="rId10"/>
    <p:sldId id="267" r:id="rId11"/>
    <p:sldId id="268" r:id="rId12"/>
    <p:sldId id="261" r:id="rId13"/>
    <p:sldId id="262" r:id="rId14"/>
    <p:sldId id="263"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6" r:id="rId91"/>
    <p:sldId id="345" r:id="rId92"/>
    <p:sldId id="347" r:id="rId93"/>
    <p:sldId id="348" r:id="rId94"/>
    <p:sldId id="349" r:id="rId9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08" autoAdjust="0"/>
    <p:restoredTop sz="74305" autoAdjust="0"/>
  </p:normalViewPr>
  <p:slideViewPr>
    <p:cSldViewPr snapToGrid="0" showGuides="1">
      <p:cViewPr varScale="1">
        <p:scale>
          <a:sx n="57" d="100"/>
          <a:sy n="57" d="100"/>
        </p:scale>
        <p:origin x="1877"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5E7086-CE1D-44FD-A785-2E2302A382F6}" type="datetimeFigureOut">
              <a:rPr lang="en-US" smtClean="0"/>
              <a:t>8/2/2019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56B2AC-6054-461F-87F6-6B95EFF04818}" type="slidenum">
              <a:rPr lang="en-US" smtClean="0"/>
              <a:t>‹#›</a:t>
            </a:fld>
            <a:endParaRPr lang="en-US"/>
          </a:p>
        </p:txBody>
      </p:sp>
    </p:spTree>
    <p:extLst>
      <p:ext uri="{BB962C8B-B14F-4D97-AF65-F5344CB8AC3E}">
        <p14:creationId xmlns:p14="http://schemas.microsoft.com/office/powerpoint/2010/main" val="1645015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www.medtronicdiabetes.com/support/download-library/user-guides.%20Accessed%20July%2017" TargetMode="External"/><Relationship Id="rId5" Type="http://schemas.openxmlformats.org/officeDocument/2006/relationships/hyperlink" Target="http://dexcom.com/sites/dexcom.com/files/LBL-011119_Rev_07_User&#8217;s_Guide,_G4_US.pdf" TargetMode="External"/><Relationship Id="rId4" Type="http://schemas.openxmlformats.org/officeDocument/2006/relationships/hyperlink" Target="http://dexcom.com/sites/dexcom.com/files/seven-plus/docs/SEVEN_Plus_Users_Guide.pdf"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latin typeface="+mn-lt"/>
              </a:rPr>
              <a:t>الغرض من هذه الأداة</a:t>
            </a:r>
            <a:r>
              <a:rPr lang="ar-IQ" dirty="0">
                <a:latin typeface="+mn-lt"/>
              </a:rPr>
              <a:t> يُقدمه</a:t>
            </a:r>
            <a:r>
              <a:rPr lang="ar-EG" dirty="0">
                <a:latin typeface="+mn-lt"/>
              </a:rPr>
              <a:t>: </a:t>
            </a:r>
            <a:r>
              <a:rPr lang="ar-SA" dirty="0">
                <a:latin typeface="+mn-lt"/>
              </a:rPr>
              <a:t>م</a:t>
            </a:r>
            <a:r>
              <a:rPr lang="ar-IQ" dirty="0">
                <a:latin typeface="+mn-lt"/>
              </a:rPr>
              <a:t>ُقدم </a:t>
            </a:r>
            <a:r>
              <a:rPr lang="ar-SA" dirty="0">
                <a:latin typeface="+mn-lt"/>
              </a:rPr>
              <a:t>الرعاية ال</a:t>
            </a:r>
            <a:r>
              <a:rPr lang="ar-IQ" dirty="0">
                <a:latin typeface="+mn-lt"/>
              </a:rPr>
              <a:t>طبية </a:t>
            </a:r>
            <a:r>
              <a:rPr lang="ar-SA" dirty="0">
                <a:latin typeface="+mn-lt"/>
              </a:rPr>
              <a:t>إلى مقدمي الرعاية ال</a:t>
            </a:r>
            <a:r>
              <a:rPr lang="ar-IQ" dirty="0">
                <a:latin typeface="+mn-lt"/>
              </a:rPr>
              <a:t>طبية</a:t>
            </a:r>
            <a:endParaRPr lang="ar-SA" dirty="0">
              <a:latin typeface="+mn-lt"/>
            </a:endParaRPr>
          </a:p>
          <a:p>
            <a:pPr algn="r" rtl="1"/>
            <a:r>
              <a:rPr lang="ar-SA" b="1" baseline="0" dirty="0">
                <a:latin typeface="+mn-lt"/>
              </a:rPr>
              <a:t>ملحوظة</a:t>
            </a:r>
            <a:r>
              <a:rPr lang="ar-EG" b="1" baseline="0" dirty="0">
                <a:latin typeface="+mn-lt"/>
              </a:rPr>
              <a:t>:</a:t>
            </a:r>
            <a:r>
              <a:rPr lang="ar-EG" dirty="0">
                <a:latin typeface="+mn-lt"/>
              </a:rPr>
              <a:t> </a:t>
            </a:r>
            <a:r>
              <a:rPr lang="ar-SA" dirty="0">
                <a:latin typeface="+mn-lt"/>
              </a:rPr>
              <a:t>لسنا بحاجة إلى استخدام كل الشرائح</a:t>
            </a:r>
            <a:r>
              <a:rPr lang="ar-EG" dirty="0">
                <a:latin typeface="+mn-lt"/>
              </a:rPr>
              <a:t>. </a:t>
            </a:r>
            <a:r>
              <a:rPr lang="ar-SA" dirty="0">
                <a:latin typeface="+mn-lt"/>
              </a:rPr>
              <a:t>الرجاء اختيار الشرائح المعتمدة على العمق والمدة والجمهور المقدم له العرض</a:t>
            </a:r>
            <a:r>
              <a:rPr lang="ar-EG" dirty="0">
                <a:latin typeface="+mn-lt"/>
              </a:rPr>
              <a:t>. </a:t>
            </a:r>
            <a:r>
              <a:rPr lang="ar-IQ" dirty="0">
                <a:latin typeface="+mn-lt"/>
              </a:rPr>
              <a:t>و</a:t>
            </a:r>
            <a:r>
              <a:rPr lang="ar-SA" dirty="0">
                <a:latin typeface="+mn-lt"/>
              </a:rPr>
              <a:t>يمكن إيجاد الشرائح المقترحة لعرض </a:t>
            </a:r>
            <a:r>
              <a:rPr lang="ar-IQ" dirty="0">
                <a:latin typeface="+mn-lt"/>
              </a:rPr>
              <a:t>أ</a:t>
            </a:r>
            <a:r>
              <a:rPr lang="ar-SA" dirty="0">
                <a:latin typeface="+mn-lt"/>
              </a:rPr>
              <a:t>قصر في نهاية مجموعة الشرائح هذه</a:t>
            </a:r>
            <a:r>
              <a:rPr lang="ar-EG" dirty="0">
                <a:latin typeface="+mn-lt"/>
              </a:rPr>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1</a:t>
            </a:fld>
            <a:endParaRPr lang="en-US"/>
          </a:p>
        </p:txBody>
      </p:sp>
    </p:spTree>
    <p:extLst>
      <p:ext uri="{BB962C8B-B14F-4D97-AF65-F5344CB8AC3E}">
        <p14:creationId xmlns:p14="http://schemas.microsoft.com/office/powerpoint/2010/main" val="33351542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u="sng" dirty="0"/>
              <a:t>الأعراض السريرية لنقص السكر في الدم </a:t>
            </a:r>
          </a:p>
          <a:p>
            <a:pPr rtl="1"/>
            <a:endParaRPr lang="ar-EG" b="1" u="sng" dirty="0"/>
          </a:p>
          <a:p>
            <a:pPr marL="179082" indent="-179082" algn="r" rtl="1">
              <a:buFont typeface="Arial" pitchFamily="34" charset="0"/>
              <a:buChar char="•"/>
            </a:pPr>
            <a:r>
              <a:rPr lang="ar-SA" dirty="0"/>
              <a:t>تُصنّف أعراض نقص السكر في الدم إما أدْرِيْنِيَّة </a:t>
            </a:r>
            <a:r>
              <a:rPr lang="ar-IQ" dirty="0"/>
              <a:t>المنشأ </a:t>
            </a:r>
            <a:r>
              <a:rPr lang="ar-EG" dirty="0"/>
              <a:t>(</a:t>
            </a:r>
            <a:r>
              <a:rPr lang="ar-SA" dirty="0"/>
              <a:t>أو عَصَبِية المَنْشَأ</a:t>
            </a:r>
            <a:r>
              <a:rPr lang="ar-EG" dirty="0"/>
              <a:t>) </a:t>
            </a:r>
            <a:r>
              <a:rPr lang="ar-SA" dirty="0"/>
              <a:t>أو اعتلال عصبي ناتج عن نقص السكر في الدم</a:t>
            </a:r>
          </a:p>
          <a:p>
            <a:pPr marL="179082" indent="-179082" algn="r" rtl="1">
              <a:buFont typeface="Arial" pitchFamily="34" charset="0"/>
              <a:buChar char="•"/>
            </a:pPr>
            <a:r>
              <a:rPr lang="ar-SA" b="1" dirty="0"/>
              <a:t>الأعراض الأدرينية هي التي تنتج عن إدراك التغيرات</a:t>
            </a:r>
            <a:r>
              <a:rPr lang="ar-IQ" b="1" dirty="0"/>
              <a:t> </a:t>
            </a:r>
            <a:r>
              <a:rPr lang="ar-SA" b="1" u="sng" dirty="0">
                <a:solidFill>
                  <a:srgbClr val="FF0000"/>
                </a:solidFill>
              </a:rPr>
              <a:t>الفسيولوجية</a:t>
            </a:r>
            <a:r>
              <a:rPr lang="ar-SA" dirty="0"/>
              <a:t> بسبب التفريغ السبتماوي الأدرينالي الذي أطلقه نقص السكر في الدم</a:t>
            </a:r>
          </a:p>
          <a:p>
            <a:pPr marL="417857" lvl="1" indent="-179082" algn="r" rtl="1">
              <a:buFont typeface="Arial" pitchFamily="34" charset="0"/>
              <a:buChar char="•"/>
            </a:pPr>
            <a:r>
              <a:rPr lang="ar-SA" dirty="0"/>
              <a:t>تتضن هذه الأعراض الشعور بالجوع والتعرق والقلق</a:t>
            </a:r>
            <a:r>
              <a:rPr lang="ar-IQ" baseline="0" dirty="0"/>
              <a:t> أو </a:t>
            </a:r>
            <a:r>
              <a:rPr lang="ar-IQ" dirty="0"/>
              <a:t>التهييج </a:t>
            </a:r>
            <a:r>
              <a:rPr lang="ar-IQ" baseline="0" dirty="0"/>
              <a:t> </a:t>
            </a:r>
            <a:r>
              <a:rPr lang="ar-SA" dirty="0"/>
              <a:t>والشعور بالخدر والشعور بضربات قلب غير منتظمة وتسارع نبض القلب وما إلى ذلك</a:t>
            </a:r>
            <a:endParaRPr lang="ar-EG" dirty="0"/>
          </a:p>
          <a:p>
            <a:pPr marL="179082" indent="-179082" algn="r" rtl="1">
              <a:buFont typeface="Arial" pitchFamily="34" charset="0"/>
              <a:buChar char="•"/>
            </a:pPr>
            <a:r>
              <a:rPr lang="ar-SA" b="1" dirty="0"/>
              <a:t>أعراض الاعتلال العصبي الناتج عن نقص السكر في الدم هي نتيجة مباشرة لافتقار الدماغ للغلوكوز</a:t>
            </a:r>
          </a:p>
          <a:p>
            <a:pPr marL="417857" lvl="1" indent="-179082" algn="r" rtl="1">
              <a:buFont typeface="Arial" pitchFamily="34" charset="0"/>
              <a:buChar char="•"/>
            </a:pPr>
            <a:r>
              <a:rPr lang="ar-IQ" dirty="0"/>
              <a:t>ت</a:t>
            </a:r>
            <a:r>
              <a:rPr lang="ar-SA" dirty="0"/>
              <a:t>تضمن </a:t>
            </a:r>
            <a:r>
              <a:rPr lang="ar-IQ" dirty="0"/>
              <a:t>الأعراض </a:t>
            </a:r>
            <a:r>
              <a:rPr lang="ar-SA" dirty="0"/>
              <a:t>الشعور بالضعف والدوار والصداع والتعب والسلوكيات غير اللائقة </a:t>
            </a:r>
            <a:r>
              <a:rPr lang="ar-EG" dirty="0"/>
              <a:t>(</a:t>
            </a:r>
            <a:r>
              <a:rPr lang="ar-SA" dirty="0"/>
              <a:t>أحيانًا </a:t>
            </a:r>
            <a:r>
              <a:rPr lang="ar-IQ" dirty="0"/>
              <a:t>تُفسَّر</a:t>
            </a:r>
            <a:r>
              <a:rPr lang="ar-IQ" baseline="0" dirty="0"/>
              <a:t> بالخطأ على أنها حالة سُكر</a:t>
            </a:r>
            <a:r>
              <a:rPr lang="ar-EG" dirty="0"/>
              <a:t>)</a:t>
            </a:r>
            <a:r>
              <a:rPr lang="ar-SA" dirty="0"/>
              <a:t>، صعوبة في التركيز والتشوش والرؤية غير الواضحة وفي الحالات الحادة يُصاب المريض بغيبوبة ثم الموت </a:t>
            </a:r>
          </a:p>
          <a:p>
            <a:pPr indent="-238819" algn="r" rtl="1">
              <a:buFont typeface="Arial" pitchFamily="34" charset="0"/>
              <a:buChar char="•"/>
            </a:pPr>
            <a:r>
              <a:rPr lang="ar-SA" dirty="0"/>
              <a:t>كما قد يذكر المرضى أعراضا غير محددة</a:t>
            </a:r>
          </a:p>
          <a:p>
            <a:pPr indent="-238819" algn="r" rtl="1">
              <a:buFont typeface="Arial" pitchFamily="34" charset="0"/>
              <a:buChar char="•"/>
            </a:pPr>
            <a:r>
              <a:rPr lang="ar-SA" dirty="0"/>
              <a:t>يحدد الكثير من المرضى أعراضهم الخاصة أو العلامات التحذيرية</a:t>
            </a:r>
          </a:p>
          <a:p>
            <a:pPr marL="417857" lvl="1" indent="-179082" rtl="1">
              <a:buFont typeface="Arial" pitchFamily="34" charset="0"/>
              <a:buChar char="•"/>
            </a:pPr>
            <a:endParaRPr lang="ar-EG" dirty="0"/>
          </a:p>
          <a:p>
            <a:pPr marL="0" lvl="1" algn="r" rtl="1"/>
            <a:r>
              <a:rPr lang="ar-SA" b="1" dirty="0"/>
              <a:t>المراجع</a:t>
            </a:r>
            <a:r>
              <a:rPr lang="ar-EG" dirty="0"/>
              <a:t>:</a:t>
            </a:r>
          </a:p>
          <a:p>
            <a:pPr marL="0" lvl="1"/>
            <a:r>
              <a:rPr lang="en-US" dirty="0" err="1"/>
              <a:t>Towler</a:t>
            </a:r>
            <a:r>
              <a:rPr lang="en-US" dirty="0"/>
              <a:t> DA, </a:t>
            </a:r>
            <a:r>
              <a:rPr lang="en-US" dirty="0" err="1"/>
              <a:t>Havlin</a:t>
            </a:r>
            <a:r>
              <a:rPr lang="en-US" dirty="0"/>
              <a:t> CE, Craft S, Cryer PE. Mechanisms of awareness of hypoglycaemia: perception of neurogenic (predominantly cholinergic) rather than neuroglycopenic symptoms. </a:t>
            </a:r>
            <a:r>
              <a:rPr lang="en-US" i="1" dirty="0"/>
              <a:t>Diabetes</a:t>
            </a:r>
            <a:r>
              <a:rPr lang="en-US" dirty="0"/>
              <a:t>. 1993;42;1791-1798.</a:t>
            </a:r>
          </a:p>
          <a:p>
            <a:pPr marL="238776" lvl="1" rtl="1"/>
            <a:endParaRPr lang="ar-EG" dirty="0"/>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12</a:t>
            </a:fld>
            <a:endParaRPr lang="en-US"/>
          </a:p>
        </p:txBody>
      </p:sp>
    </p:spTree>
    <p:extLst>
      <p:ext uri="{BB962C8B-B14F-4D97-AF65-F5344CB8AC3E}">
        <p14:creationId xmlns:p14="http://schemas.microsoft.com/office/powerpoint/2010/main" val="1441225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u="sng" dirty="0"/>
              <a:t>الأعراض السريرية لنقص السكر في الدم </a:t>
            </a:r>
          </a:p>
          <a:p>
            <a:pPr rtl="1"/>
            <a:endParaRPr lang="ar-EG" b="1" u="sng" dirty="0"/>
          </a:p>
          <a:p>
            <a:pPr marL="179082" indent="-179082" algn="r" rtl="1">
              <a:buFont typeface="Arial" pitchFamily="34" charset="0"/>
              <a:buChar char="•"/>
            </a:pPr>
            <a:r>
              <a:rPr lang="ar-SA" dirty="0"/>
              <a:t>تُصنّف أعراض نقص السكر في الدم إما أدْرِيْنِيَّة </a:t>
            </a:r>
            <a:r>
              <a:rPr lang="ar-IQ" dirty="0"/>
              <a:t>المنشأ </a:t>
            </a:r>
            <a:r>
              <a:rPr lang="ar-EG" dirty="0"/>
              <a:t>(</a:t>
            </a:r>
            <a:r>
              <a:rPr lang="ar-SA" dirty="0"/>
              <a:t>أو عَصَبِية المَنْشَأ</a:t>
            </a:r>
            <a:r>
              <a:rPr lang="ar-EG" dirty="0"/>
              <a:t>) </a:t>
            </a:r>
            <a:r>
              <a:rPr lang="ar-SA" dirty="0"/>
              <a:t>أو اعتلال عصبي ناتج عن نقص السكر في الدم</a:t>
            </a:r>
          </a:p>
          <a:p>
            <a:pPr marL="179082" indent="-179082" algn="r" rtl="1">
              <a:buFont typeface="Arial" pitchFamily="34" charset="0"/>
              <a:buChar char="•"/>
            </a:pPr>
            <a:r>
              <a:rPr lang="ar-SA" b="1" dirty="0"/>
              <a:t>الأعراض الأدرينية هي التي تنتج عن إدراك التغيرات</a:t>
            </a:r>
            <a:r>
              <a:rPr lang="ar-IQ" b="1" dirty="0"/>
              <a:t> </a:t>
            </a:r>
            <a:r>
              <a:rPr lang="ar-SA" b="1" u="sng" dirty="0">
                <a:solidFill>
                  <a:srgbClr val="FF0000"/>
                </a:solidFill>
              </a:rPr>
              <a:t>الفسيولوجية</a:t>
            </a:r>
            <a:r>
              <a:rPr lang="ar-SA" dirty="0"/>
              <a:t> بسبب التفريغ السبتماوي الأدرينالي الذي أطلقه نقص السكر في الدم</a:t>
            </a:r>
          </a:p>
          <a:p>
            <a:pPr marL="417857" lvl="1" indent="-179082" algn="r" rtl="1">
              <a:buFont typeface="Arial" pitchFamily="34" charset="0"/>
              <a:buChar char="•"/>
            </a:pPr>
            <a:r>
              <a:rPr lang="ar-SA" dirty="0"/>
              <a:t>تتضن هذه الأعراض الشعور بالجوع والتعرق والقلق</a:t>
            </a:r>
            <a:r>
              <a:rPr lang="ar-IQ" baseline="0" dirty="0"/>
              <a:t> أو </a:t>
            </a:r>
            <a:r>
              <a:rPr lang="ar-IQ" dirty="0"/>
              <a:t>التهييج </a:t>
            </a:r>
            <a:r>
              <a:rPr lang="ar-IQ" baseline="0" dirty="0"/>
              <a:t> </a:t>
            </a:r>
            <a:r>
              <a:rPr lang="ar-SA" dirty="0"/>
              <a:t>والشعور بالخدر والشعور بضربات قلب غير منتظمة وتسارع نبض القلب وما إلى ذلك</a:t>
            </a:r>
            <a:endParaRPr lang="ar-EG" dirty="0"/>
          </a:p>
          <a:p>
            <a:pPr marL="179082" indent="-179082" algn="r" rtl="1">
              <a:buFont typeface="Arial" pitchFamily="34" charset="0"/>
              <a:buChar char="•"/>
            </a:pPr>
            <a:r>
              <a:rPr lang="ar-SA" b="1" dirty="0"/>
              <a:t>أعراض الاعتلال العصبي الناتج عن نقص السكر في الدم هي نتيجة مباشرة لافتقار الدماغ للغلوكوز</a:t>
            </a:r>
          </a:p>
          <a:p>
            <a:pPr marL="417857" lvl="1" indent="-179082" algn="r" rtl="1">
              <a:buFont typeface="Arial" pitchFamily="34" charset="0"/>
              <a:buChar char="•"/>
            </a:pPr>
            <a:r>
              <a:rPr lang="ar-IQ" dirty="0"/>
              <a:t>ت</a:t>
            </a:r>
            <a:r>
              <a:rPr lang="ar-SA" dirty="0"/>
              <a:t>تضمن </a:t>
            </a:r>
            <a:r>
              <a:rPr lang="ar-IQ" dirty="0"/>
              <a:t>الأعراض </a:t>
            </a:r>
            <a:r>
              <a:rPr lang="ar-SA" dirty="0"/>
              <a:t>الشعور بالضعف والدوار والصداع والتعب والسلوكيات غير اللائقة </a:t>
            </a:r>
            <a:r>
              <a:rPr lang="ar-EG" dirty="0"/>
              <a:t>(</a:t>
            </a:r>
            <a:r>
              <a:rPr lang="ar-SA" dirty="0"/>
              <a:t>أحيانًا </a:t>
            </a:r>
            <a:r>
              <a:rPr lang="ar-IQ" dirty="0"/>
              <a:t>تُفسَّر</a:t>
            </a:r>
            <a:r>
              <a:rPr lang="ar-IQ" baseline="0" dirty="0"/>
              <a:t> بالخطأ على أنها حالة سُكر</a:t>
            </a:r>
            <a:r>
              <a:rPr lang="ar-EG" dirty="0"/>
              <a:t>)</a:t>
            </a:r>
            <a:r>
              <a:rPr lang="ar-SA" dirty="0"/>
              <a:t>، صعوبة في التركيز والتشوش والرؤية غير الواضحة وفي الحالات الحادة يُصاب المريض بغيبوبة ثم الموت </a:t>
            </a:r>
          </a:p>
          <a:p>
            <a:pPr indent="-238819" algn="r" rtl="1">
              <a:buFont typeface="Arial" pitchFamily="34" charset="0"/>
              <a:buChar char="•"/>
            </a:pPr>
            <a:r>
              <a:rPr lang="ar-SA" dirty="0"/>
              <a:t>كما قد يذكر المرضى أعراضا غير محددة</a:t>
            </a:r>
          </a:p>
          <a:p>
            <a:pPr indent="-238819" algn="r" rtl="1">
              <a:buFont typeface="Arial" pitchFamily="34" charset="0"/>
              <a:buChar char="•"/>
            </a:pPr>
            <a:r>
              <a:rPr lang="ar-SA" dirty="0"/>
              <a:t>يحدد الكثير من المرضى أعراضهم الخاصة أو العلامات التحذيرية</a:t>
            </a:r>
          </a:p>
          <a:p>
            <a:pPr marL="417857" lvl="1" indent="-179082" rtl="1">
              <a:buFont typeface="Arial" pitchFamily="34" charset="0"/>
              <a:buChar char="•"/>
            </a:pPr>
            <a:endParaRPr lang="ar-EG" dirty="0"/>
          </a:p>
          <a:p>
            <a:pPr marL="0" lvl="1" algn="r" rtl="1"/>
            <a:r>
              <a:rPr lang="ar-SA" b="1" dirty="0"/>
              <a:t>المراجع</a:t>
            </a:r>
            <a:r>
              <a:rPr lang="ar-EG" dirty="0"/>
              <a:t>:</a:t>
            </a:r>
          </a:p>
          <a:p>
            <a:pPr marL="0" lvl="1"/>
            <a:r>
              <a:rPr lang="en-US" dirty="0" err="1"/>
              <a:t>Towler</a:t>
            </a:r>
            <a:r>
              <a:rPr lang="en-US" dirty="0"/>
              <a:t> DA, </a:t>
            </a:r>
            <a:r>
              <a:rPr lang="en-US" dirty="0" err="1"/>
              <a:t>Havlin</a:t>
            </a:r>
            <a:r>
              <a:rPr lang="en-US" dirty="0"/>
              <a:t> CE, Craft S, Cryer PE. Mechanisms of awareness of hypoglycaemia: perception of neurogenic (predominantly cholinergic) rather than neuroglycopenic symptoms. </a:t>
            </a:r>
            <a:r>
              <a:rPr lang="en-US" i="1" dirty="0"/>
              <a:t>Diabetes</a:t>
            </a:r>
            <a:r>
              <a:rPr lang="en-US" dirty="0"/>
              <a:t>. 1993;42;1791-1798.</a:t>
            </a:r>
          </a:p>
          <a:p>
            <a:pPr marL="238776" lvl="1" rtl="1"/>
            <a:endParaRPr lang="ar-EG" dirty="0"/>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13</a:t>
            </a:fld>
            <a:endParaRPr lang="en-US"/>
          </a:p>
        </p:txBody>
      </p:sp>
    </p:spTree>
    <p:extLst>
      <p:ext uri="{BB962C8B-B14F-4D97-AF65-F5344CB8AC3E}">
        <p14:creationId xmlns:p14="http://schemas.microsoft.com/office/powerpoint/2010/main" val="1473691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1009730" rtl="1" fontAlgn="base">
              <a:spcBef>
                <a:spcPct val="30000"/>
              </a:spcBef>
              <a:spcAft>
                <a:spcPct val="0"/>
              </a:spcAft>
              <a:defRPr/>
            </a:pPr>
            <a:r>
              <a:rPr lang="ar-SA" sz="1200" dirty="0">
                <a:solidFill>
                  <a:srgbClr val="FF0000"/>
                </a:solidFill>
                <a:latin typeface="Arial" pitchFamily="-108" charset="0"/>
              </a:rPr>
              <a:t>يرتبط</a:t>
            </a:r>
            <a:r>
              <a:rPr lang="ar-SA" sz="1200" dirty="0">
                <a:latin typeface="Arial" pitchFamily="-108" charset="0"/>
              </a:rPr>
              <a:t> نقص السكر في الدم بموجة من أنشطة </a:t>
            </a:r>
            <a:r>
              <a:rPr lang="ar-IQ" sz="1200" dirty="0">
                <a:latin typeface="Arial" pitchFamily="-108" charset="0"/>
              </a:rPr>
              <a:t>سمبتاوية </a:t>
            </a:r>
            <a:r>
              <a:rPr lang="ar-SA" sz="1200" dirty="0">
                <a:latin typeface="Arial" pitchFamily="-108" charset="0"/>
              </a:rPr>
              <a:t>وإفراز الكاتيكولامينات مما يؤدي إلى تسارع نبض القلب وارتفاع ضغط الدم</a:t>
            </a:r>
            <a:r>
              <a:rPr lang="ar-IQ" sz="1200" dirty="0">
                <a:latin typeface="Arial" pitchFamily="-108" charset="0"/>
              </a:rPr>
              <a:t>.</a:t>
            </a:r>
            <a:r>
              <a:rPr lang="ar-SA" sz="1200" dirty="0">
                <a:latin typeface="Arial" pitchFamily="-108" charset="0"/>
              </a:rPr>
              <a:t> </a:t>
            </a:r>
            <a:endParaRPr lang="ar-EG" dirty="0"/>
          </a:p>
          <a:p>
            <a:pPr defTabSz="1009730" rtl="1" fontAlgn="base">
              <a:spcBef>
                <a:spcPct val="30000"/>
              </a:spcBef>
              <a:spcAft>
                <a:spcPct val="0"/>
              </a:spcAft>
              <a:defRPr/>
            </a:pPr>
            <a:endParaRPr lang="ar-EG" dirty="0"/>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14</a:t>
            </a:fld>
            <a:endParaRPr lang="en-US"/>
          </a:p>
        </p:txBody>
      </p:sp>
    </p:spTree>
    <p:extLst>
      <p:ext uri="{BB962C8B-B14F-4D97-AF65-F5344CB8AC3E}">
        <p14:creationId xmlns:p14="http://schemas.microsoft.com/office/powerpoint/2010/main" val="23062300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1009730" rtl="1" fontAlgn="base">
              <a:spcBef>
                <a:spcPct val="30000"/>
              </a:spcBef>
              <a:spcAft>
                <a:spcPct val="0"/>
              </a:spcAft>
              <a:defRPr/>
            </a:pPr>
            <a:r>
              <a:rPr lang="ar-SA" sz="1200" dirty="0">
                <a:solidFill>
                  <a:srgbClr val="FF0000"/>
                </a:solidFill>
                <a:latin typeface="Arial" pitchFamily="-108" charset="0"/>
              </a:rPr>
              <a:t>يرتبط</a:t>
            </a:r>
            <a:r>
              <a:rPr lang="ar-SA" sz="1200" dirty="0">
                <a:latin typeface="Arial" pitchFamily="-108" charset="0"/>
              </a:rPr>
              <a:t> نقص السكر في الدم بموجة من أنشطة </a:t>
            </a:r>
            <a:r>
              <a:rPr lang="ar-IQ" sz="1200" dirty="0">
                <a:latin typeface="Arial" pitchFamily="-108" charset="0"/>
              </a:rPr>
              <a:t>سمبتاوية </a:t>
            </a:r>
            <a:r>
              <a:rPr lang="ar-SA" sz="1200" dirty="0">
                <a:latin typeface="Arial" pitchFamily="-108" charset="0"/>
              </a:rPr>
              <a:t>وإفراز الكاتيكولامينات مما يؤدي إلى تسارع نبض القلب وارتفاع ضغط الدم</a:t>
            </a:r>
            <a:r>
              <a:rPr lang="ar-IQ" sz="1200" dirty="0">
                <a:latin typeface="Arial" pitchFamily="-108" charset="0"/>
              </a:rPr>
              <a:t>.</a:t>
            </a:r>
            <a:r>
              <a:rPr lang="ar-SA" sz="1200" dirty="0">
                <a:latin typeface="Arial" pitchFamily="-108" charset="0"/>
              </a:rPr>
              <a:t> </a:t>
            </a:r>
            <a:endParaRPr lang="ar-EG" dirty="0"/>
          </a:p>
          <a:p>
            <a:pPr defTabSz="1009730" rtl="1" fontAlgn="base">
              <a:spcBef>
                <a:spcPct val="30000"/>
              </a:spcBef>
              <a:spcAft>
                <a:spcPct val="0"/>
              </a:spcAft>
              <a:defRPr/>
            </a:pPr>
            <a:endParaRPr lang="ar-EG" dirty="0"/>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15</a:t>
            </a:fld>
            <a:endParaRPr lang="en-US"/>
          </a:p>
        </p:txBody>
      </p:sp>
    </p:spTree>
    <p:extLst>
      <p:ext uri="{BB962C8B-B14F-4D97-AF65-F5344CB8AC3E}">
        <p14:creationId xmlns:p14="http://schemas.microsoft.com/office/powerpoint/2010/main" val="4055548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1009730" rtl="1" fontAlgn="base">
              <a:spcBef>
                <a:spcPct val="30000"/>
              </a:spcBef>
              <a:spcAft>
                <a:spcPct val="0"/>
              </a:spcAft>
              <a:defRPr/>
            </a:pPr>
            <a:r>
              <a:rPr lang="ar-SA" sz="1200" dirty="0">
                <a:solidFill>
                  <a:srgbClr val="FF0000"/>
                </a:solidFill>
                <a:latin typeface="Arial" pitchFamily="-108" charset="0"/>
              </a:rPr>
              <a:t>يرتبط</a:t>
            </a:r>
            <a:r>
              <a:rPr lang="ar-SA" sz="1200" dirty="0">
                <a:latin typeface="Arial" pitchFamily="-108" charset="0"/>
              </a:rPr>
              <a:t> نقص السكر في الدم بموجة من أنشطة </a:t>
            </a:r>
            <a:r>
              <a:rPr lang="ar-IQ" sz="1200" dirty="0">
                <a:latin typeface="Arial" pitchFamily="-108" charset="0"/>
              </a:rPr>
              <a:t>سمبتاوية </a:t>
            </a:r>
            <a:r>
              <a:rPr lang="ar-SA" sz="1200" dirty="0">
                <a:latin typeface="Arial" pitchFamily="-108" charset="0"/>
              </a:rPr>
              <a:t>وإفراز الكاتيكولامينات مما يؤدي إلى تسارع نبض القلب وارتفاع ضغط الدم</a:t>
            </a:r>
            <a:r>
              <a:rPr lang="ar-IQ" sz="1200" dirty="0">
                <a:latin typeface="Arial" pitchFamily="-108" charset="0"/>
              </a:rPr>
              <a:t>.</a:t>
            </a:r>
            <a:r>
              <a:rPr lang="ar-SA" sz="1200" dirty="0">
                <a:latin typeface="Arial" pitchFamily="-108" charset="0"/>
              </a:rPr>
              <a:t> </a:t>
            </a:r>
            <a:endParaRPr lang="ar-EG" dirty="0"/>
          </a:p>
          <a:p>
            <a:pPr defTabSz="1009730" rtl="1" fontAlgn="base">
              <a:spcBef>
                <a:spcPct val="30000"/>
              </a:spcBef>
              <a:spcAft>
                <a:spcPct val="0"/>
              </a:spcAft>
              <a:defRPr/>
            </a:pPr>
            <a:endParaRPr lang="ar-EG" dirty="0"/>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16</a:t>
            </a:fld>
            <a:endParaRPr lang="en-US"/>
          </a:p>
        </p:txBody>
      </p:sp>
    </p:spTree>
    <p:extLst>
      <p:ext uri="{BB962C8B-B14F-4D97-AF65-F5344CB8AC3E}">
        <p14:creationId xmlns:p14="http://schemas.microsoft.com/office/powerpoint/2010/main" val="712383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1009730" rtl="1" fontAlgn="base">
              <a:spcBef>
                <a:spcPct val="30000"/>
              </a:spcBef>
              <a:spcAft>
                <a:spcPct val="0"/>
              </a:spcAft>
              <a:defRPr/>
            </a:pPr>
            <a:r>
              <a:rPr lang="ar-SA" sz="1200" dirty="0">
                <a:solidFill>
                  <a:srgbClr val="FF0000"/>
                </a:solidFill>
                <a:latin typeface="Arial" pitchFamily="-108" charset="0"/>
              </a:rPr>
              <a:t>يرتبط</a:t>
            </a:r>
            <a:r>
              <a:rPr lang="ar-SA" sz="1200" dirty="0">
                <a:latin typeface="Arial" pitchFamily="-108" charset="0"/>
              </a:rPr>
              <a:t> نقص السكر في الدم بموجة من أنشطة </a:t>
            </a:r>
            <a:r>
              <a:rPr lang="ar-IQ" sz="1200" dirty="0">
                <a:latin typeface="Arial" pitchFamily="-108" charset="0"/>
              </a:rPr>
              <a:t>سمبتاوية </a:t>
            </a:r>
            <a:r>
              <a:rPr lang="ar-SA" sz="1200" dirty="0">
                <a:latin typeface="Arial" pitchFamily="-108" charset="0"/>
              </a:rPr>
              <a:t>وإفراز الكاتيكولامينات مما يؤدي إلى تسارع نبض القلب وارتفاع ضغط الدم</a:t>
            </a:r>
            <a:r>
              <a:rPr lang="ar-IQ" sz="1200" dirty="0">
                <a:latin typeface="Arial" pitchFamily="-108" charset="0"/>
              </a:rPr>
              <a:t>.</a:t>
            </a:r>
            <a:r>
              <a:rPr lang="ar-SA" sz="1200" dirty="0">
                <a:latin typeface="Arial" pitchFamily="-108" charset="0"/>
              </a:rPr>
              <a:t> </a:t>
            </a:r>
            <a:endParaRPr lang="ar-EG" dirty="0"/>
          </a:p>
          <a:p>
            <a:pPr defTabSz="1009730" rtl="1" fontAlgn="base">
              <a:spcBef>
                <a:spcPct val="30000"/>
              </a:spcBef>
              <a:spcAft>
                <a:spcPct val="0"/>
              </a:spcAft>
              <a:defRPr/>
            </a:pPr>
            <a:endParaRPr lang="ar-EG" dirty="0"/>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17</a:t>
            </a:fld>
            <a:endParaRPr lang="en-US"/>
          </a:p>
        </p:txBody>
      </p:sp>
    </p:spTree>
    <p:extLst>
      <p:ext uri="{BB962C8B-B14F-4D97-AF65-F5344CB8AC3E}">
        <p14:creationId xmlns:p14="http://schemas.microsoft.com/office/powerpoint/2010/main" val="15382817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IQ" kern="1200" baseline="0" dirty="0">
                <a:solidFill>
                  <a:schemeClr val="tx1"/>
                </a:solidFill>
              </a:rPr>
              <a:t>يُعد </a:t>
            </a:r>
            <a:r>
              <a:rPr lang="ar-SA" kern="1200" baseline="0" dirty="0">
                <a:solidFill>
                  <a:schemeClr val="tx1"/>
                </a:solidFill>
              </a:rPr>
              <a:t>نقص السكر في الدم العامل الرئيس </a:t>
            </a:r>
            <a:r>
              <a:rPr lang="ar-IQ" kern="1200" baseline="0" dirty="0">
                <a:solidFill>
                  <a:schemeClr val="tx1"/>
                </a:solidFill>
              </a:rPr>
              <a:t>الذي يعرقل </a:t>
            </a:r>
            <a:r>
              <a:rPr lang="ar-SA" kern="1200" baseline="0" dirty="0">
                <a:solidFill>
                  <a:schemeClr val="tx1"/>
                </a:solidFill>
              </a:rPr>
              <a:t>تدبير مستوى السكر </a:t>
            </a:r>
            <a:r>
              <a:rPr lang="ar-IQ" kern="1200" baseline="0" dirty="0">
                <a:solidFill>
                  <a:schemeClr val="tx1"/>
                </a:solidFill>
              </a:rPr>
              <a:t>لدى </a:t>
            </a:r>
            <a:r>
              <a:rPr lang="ar-SA" kern="1200" baseline="0" dirty="0">
                <a:solidFill>
                  <a:schemeClr val="tx1"/>
                </a:solidFill>
              </a:rPr>
              <a:t>مرضى السكريّ </a:t>
            </a:r>
            <a:r>
              <a:rPr lang="ar-IQ" kern="1200" baseline="0" dirty="0">
                <a:solidFill>
                  <a:schemeClr val="tx1"/>
                </a:solidFill>
              </a:rPr>
              <a:t>من النمطين الأول والثاني</a:t>
            </a:r>
            <a:r>
              <a:rPr lang="ar-EG" kern="1200" baseline="0" dirty="0">
                <a:solidFill>
                  <a:schemeClr val="tx1"/>
                </a:solidFill>
              </a:rPr>
              <a:t>. </a:t>
            </a:r>
            <a:r>
              <a:rPr lang="ar-SA" kern="1200" baseline="0" dirty="0">
                <a:solidFill>
                  <a:schemeClr val="tx1"/>
                </a:solidFill>
              </a:rPr>
              <a:t>يأخذ معيار تحديث الرعاية </a:t>
            </a:r>
            <a:r>
              <a:rPr lang="ar-IQ" kern="1200" baseline="0" dirty="0">
                <a:solidFill>
                  <a:schemeClr val="tx1"/>
                </a:solidFill>
              </a:rPr>
              <a:t>لعام 2017 </a:t>
            </a:r>
            <a:r>
              <a:rPr lang="ar-SA" kern="1200" baseline="0" dirty="0">
                <a:solidFill>
                  <a:schemeClr val="tx1"/>
                </a:solidFill>
              </a:rPr>
              <a:t>في الاعتبار التوصيات التي تقدمها المجموعة الدولية لدراسة نقص السكر في الدم</a:t>
            </a:r>
            <a:r>
              <a:rPr lang="ar-IQ" kern="1200" baseline="0" dirty="0">
                <a:solidFill>
                  <a:schemeClr val="tx1"/>
                </a:solidFill>
              </a:rPr>
              <a:t> و</a:t>
            </a:r>
            <a:r>
              <a:rPr lang="ar-SA" kern="1200" baseline="0" dirty="0">
                <a:solidFill>
                  <a:schemeClr val="tx1"/>
                </a:solidFill>
              </a:rPr>
              <a:t>التي تتعلق بتصنيف نقص السكر في الدم</a:t>
            </a:r>
            <a:r>
              <a:rPr lang="ar-IQ" kern="1200" baseline="0" dirty="0">
                <a:solidFill>
                  <a:schemeClr val="tx1"/>
                </a:solidFill>
              </a:rPr>
              <a:t>، حيث ترى أن </a:t>
            </a:r>
            <a:r>
              <a:rPr lang="ar-SA" kern="1200" baseline="0" dirty="0">
                <a:solidFill>
                  <a:schemeClr val="tx1"/>
                </a:solidFill>
              </a:rPr>
              <a:t>مستوى غلوكوز الدم الأ</a:t>
            </a:r>
            <a:r>
              <a:rPr lang="ar-IQ" kern="1200" baseline="0" dirty="0">
                <a:solidFill>
                  <a:schemeClr val="tx1"/>
                </a:solidFill>
              </a:rPr>
              <a:t>قل من </a:t>
            </a:r>
            <a:r>
              <a:rPr lang="ar-EG" kern="1200" baseline="0" dirty="0">
                <a:solidFill>
                  <a:schemeClr val="tx1"/>
                </a:solidFill>
              </a:rPr>
              <a:t>54</a:t>
            </a:r>
            <a:r>
              <a:rPr lang="ar-SA" kern="1200" baseline="0" dirty="0">
                <a:solidFill>
                  <a:schemeClr val="tx1"/>
                </a:solidFill>
              </a:rPr>
              <a:t> ملغ</a:t>
            </a:r>
            <a:r>
              <a:rPr lang="ar-IQ" kern="1200" baseline="0" dirty="0">
                <a:solidFill>
                  <a:schemeClr val="tx1"/>
                </a:solidFill>
              </a:rPr>
              <a:t>م</a:t>
            </a:r>
            <a:r>
              <a:rPr lang="ar-EG" kern="1200" baseline="0" dirty="0">
                <a:solidFill>
                  <a:schemeClr val="tx1"/>
                </a:solidFill>
              </a:rPr>
              <a:t>/</a:t>
            </a:r>
            <a:r>
              <a:rPr lang="ar-SA" kern="1200" baseline="0" dirty="0">
                <a:solidFill>
                  <a:schemeClr val="tx1"/>
                </a:solidFill>
              </a:rPr>
              <a:t>دل </a:t>
            </a:r>
            <a:r>
              <a:rPr lang="ar-EG" kern="1200" baseline="0" dirty="0">
                <a:solidFill>
                  <a:schemeClr val="tx1"/>
                </a:solidFill>
              </a:rPr>
              <a:t>(3.0</a:t>
            </a:r>
            <a:r>
              <a:rPr lang="ar-SA" kern="1200" baseline="0" dirty="0">
                <a:solidFill>
                  <a:schemeClr val="tx1"/>
                </a:solidFill>
              </a:rPr>
              <a:t> مليمول</a:t>
            </a:r>
            <a:r>
              <a:rPr lang="ar-EG" kern="1200" baseline="0" dirty="0">
                <a:solidFill>
                  <a:schemeClr val="tx1"/>
                </a:solidFill>
              </a:rPr>
              <a:t>/</a:t>
            </a:r>
            <a:r>
              <a:rPr lang="ar-SA" kern="1200" baseline="0" dirty="0">
                <a:solidFill>
                  <a:schemeClr val="tx1"/>
                </a:solidFill>
              </a:rPr>
              <a:t>ل</a:t>
            </a:r>
            <a:r>
              <a:rPr lang="ar-EG" kern="1200" baseline="0" dirty="0">
                <a:solidFill>
                  <a:schemeClr val="tx1"/>
                </a:solidFill>
              </a:rPr>
              <a:t>) </a:t>
            </a:r>
            <a:r>
              <a:rPr lang="ar-SA" kern="1200" baseline="0" dirty="0">
                <a:solidFill>
                  <a:schemeClr val="tx1"/>
                </a:solidFill>
              </a:rPr>
              <a:t>الذي تكشفه الم</a:t>
            </a:r>
            <a:r>
              <a:rPr lang="ar-IQ" kern="1200" baseline="0" dirty="0">
                <a:solidFill>
                  <a:schemeClr val="tx1"/>
                </a:solidFill>
              </a:rPr>
              <a:t>راقبة </a:t>
            </a:r>
            <a:r>
              <a:rPr lang="ar-SA" kern="1200" baseline="0" dirty="0">
                <a:solidFill>
                  <a:schemeClr val="tx1"/>
                </a:solidFill>
              </a:rPr>
              <a:t>الذاتية لمستوى الغلوكوز في الدم </a:t>
            </a:r>
            <a:r>
              <a:rPr lang="ar-EG" kern="1200" baseline="0" dirty="0">
                <a:solidFill>
                  <a:schemeClr val="tx1"/>
                </a:solidFill>
              </a:rPr>
              <a:t>(SMBG) </a:t>
            </a:r>
            <a:r>
              <a:rPr lang="ar-SA" kern="1200" baseline="0" dirty="0">
                <a:solidFill>
                  <a:schemeClr val="tx1"/>
                </a:solidFill>
              </a:rPr>
              <a:t>أو الم</a:t>
            </a:r>
            <a:r>
              <a:rPr lang="ar-IQ" kern="1200" baseline="0" dirty="0">
                <a:solidFill>
                  <a:schemeClr val="tx1"/>
                </a:solidFill>
              </a:rPr>
              <a:t>راقبة </a:t>
            </a:r>
            <a:r>
              <a:rPr lang="ar-SA" kern="1200" baseline="0" dirty="0">
                <a:solidFill>
                  <a:schemeClr val="tx1"/>
                </a:solidFill>
              </a:rPr>
              <a:t>المستمرة لمستوى الغلوكوز </a:t>
            </a:r>
            <a:r>
              <a:rPr lang="ar-EG" kern="1200" baseline="0" dirty="0">
                <a:solidFill>
                  <a:schemeClr val="tx1"/>
                </a:solidFill>
              </a:rPr>
              <a:t>(CGM) (</a:t>
            </a:r>
            <a:r>
              <a:rPr lang="ar-SA" kern="1200" baseline="0" dirty="0">
                <a:solidFill>
                  <a:schemeClr val="tx1"/>
                </a:solidFill>
              </a:rPr>
              <a:t>لمدة </a:t>
            </a:r>
            <a:r>
              <a:rPr lang="ar-EG" b="1" u="sng" kern="1200" baseline="0" dirty="0">
                <a:solidFill>
                  <a:schemeClr val="tx1"/>
                </a:solidFill>
              </a:rPr>
              <a:t>15</a:t>
            </a:r>
            <a:r>
              <a:rPr lang="ar-SA" kern="1200" baseline="0" dirty="0">
                <a:solidFill>
                  <a:schemeClr val="tx1"/>
                </a:solidFill>
              </a:rPr>
              <a:t> دقيقة على الأقل</a:t>
            </a:r>
            <a:r>
              <a:rPr lang="ar-EG" kern="1200" baseline="0" dirty="0">
                <a:solidFill>
                  <a:schemeClr val="tx1"/>
                </a:solidFill>
              </a:rPr>
              <a:t>) </a:t>
            </a:r>
            <a:r>
              <a:rPr lang="ar-SA" kern="1200" baseline="0" dirty="0">
                <a:solidFill>
                  <a:schemeClr val="tx1"/>
                </a:solidFill>
              </a:rPr>
              <a:t>أو </a:t>
            </a:r>
            <a:r>
              <a:rPr lang="ar-IQ" kern="1200" baseline="0" dirty="0">
                <a:solidFill>
                  <a:schemeClr val="tx1"/>
                </a:solidFill>
              </a:rPr>
              <a:t>عن طريق اختبار </a:t>
            </a:r>
            <a:r>
              <a:rPr lang="ar-SA" kern="1200" baseline="0" dirty="0">
                <a:solidFill>
                  <a:schemeClr val="tx1"/>
                </a:solidFill>
              </a:rPr>
              <a:t>غلوكوز البلازما</a:t>
            </a:r>
            <a:r>
              <a:rPr lang="ar-IQ" kern="1200" baseline="0" dirty="0">
                <a:solidFill>
                  <a:schemeClr val="tx1"/>
                </a:solidFill>
              </a:rPr>
              <a:t> في مختبر التحليلات</a:t>
            </a:r>
            <a:r>
              <a:rPr lang="ar-SA" kern="1200" baseline="0" dirty="0">
                <a:solidFill>
                  <a:schemeClr val="tx1"/>
                </a:solidFill>
              </a:rPr>
              <a:t> على أنه منخفض بشكل كافٍ </a:t>
            </a:r>
            <a:r>
              <a:rPr lang="ar-IQ" kern="1200" baseline="0" dirty="0">
                <a:solidFill>
                  <a:schemeClr val="tx1"/>
                </a:solidFill>
              </a:rPr>
              <a:t>ليُشير </a:t>
            </a:r>
            <a:r>
              <a:rPr lang="ar-SA" kern="1200" baseline="0" dirty="0">
                <a:solidFill>
                  <a:schemeClr val="tx1"/>
                </a:solidFill>
              </a:rPr>
              <a:t>إلى نقص خطير و</a:t>
            </a:r>
            <a:r>
              <a:rPr lang="ar-IQ" kern="1200" baseline="0" dirty="0">
                <a:solidFill>
                  <a:schemeClr val="tx1"/>
                </a:solidFill>
              </a:rPr>
              <a:t>هام </a:t>
            </a:r>
            <a:r>
              <a:rPr lang="ar-SA" kern="1200" baseline="0" dirty="0">
                <a:solidFill>
                  <a:schemeClr val="tx1"/>
                </a:solidFill>
              </a:rPr>
              <a:t>سريريًا في سكر الدم</a:t>
            </a:r>
            <a:r>
              <a:rPr lang="ar-IQ" kern="1200" baseline="0" dirty="0">
                <a:solidFill>
                  <a:schemeClr val="tx1"/>
                </a:solidFill>
              </a:rPr>
              <a:t>،</a:t>
            </a:r>
            <a:r>
              <a:rPr lang="ar-SA" kern="1200" baseline="0" dirty="0">
                <a:solidFill>
                  <a:schemeClr val="tx1"/>
                </a:solidFill>
              </a:rPr>
              <a:t> </a:t>
            </a:r>
            <a:r>
              <a:rPr lang="ar-IQ" kern="1200" baseline="0" dirty="0">
                <a:solidFill>
                  <a:schemeClr val="tx1"/>
                </a:solidFill>
              </a:rPr>
              <a:t>و</a:t>
            </a:r>
            <a:r>
              <a:rPr lang="ar-SA" kern="1200" baseline="0" dirty="0">
                <a:solidFill>
                  <a:schemeClr val="tx1"/>
                </a:solidFill>
              </a:rPr>
              <a:t>يجب ذكره في تقارير التجارب السريرية لأدوية تقليل الغلوكوز لعلاج السكري</a:t>
            </a:r>
            <a:r>
              <a:rPr lang="ar-EG" kern="1200" baseline="0" dirty="0">
                <a:solidFill>
                  <a:schemeClr val="tx1"/>
                </a:solidFill>
              </a:rPr>
              <a:t>.</a:t>
            </a:r>
          </a:p>
          <a:p>
            <a:pPr algn="r" defTabSz="955189" rtl="1">
              <a:defRPr/>
            </a:pPr>
            <a:r>
              <a:rPr lang="ar-EG" b="1" kern="1200" baseline="0" dirty="0">
                <a:solidFill>
                  <a:schemeClr val="tx1"/>
                </a:solidFill>
              </a:rPr>
              <a:t>* </a:t>
            </a:r>
            <a:r>
              <a:rPr lang="ar-SA" kern="1200" baseline="0" dirty="0">
                <a:solidFill>
                  <a:schemeClr val="tx1"/>
                </a:solidFill>
              </a:rPr>
              <a:t>ملحوظة</a:t>
            </a:r>
            <a:r>
              <a:rPr lang="ar-EG" kern="1200" baseline="0" dirty="0">
                <a:solidFill>
                  <a:schemeClr val="tx1"/>
                </a:solidFill>
              </a:rPr>
              <a:t>: </a:t>
            </a:r>
            <a:r>
              <a:rPr lang="ar-SA" kern="1200" baseline="0" dirty="0">
                <a:solidFill>
                  <a:schemeClr val="tx1"/>
                </a:solidFill>
              </a:rPr>
              <a:t>قد تستدعي القيمة التحذيرية ال</a:t>
            </a:r>
            <a:r>
              <a:rPr lang="ar-IQ" kern="1200" baseline="0" dirty="0">
                <a:solidFill>
                  <a:schemeClr val="tx1"/>
                </a:solidFill>
              </a:rPr>
              <a:t>ت</a:t>
            </a:r>
            <a:r>
              <a:rPr lang="ar-SA" kern="1200" baseline="0" dirty="0">
                <a:solidFill>
                  <a:schemeClr val="tx1"/>
                </a:solidFill>
              </a:rPr>
              <a:t>ع</a:t>
            </a:r>
            <a:r>
              <a:rPr lang="ar-IQ" kern="1200" baseline="0" dirty="0">
                <a:solidFill>
                  <a:schemeClr val="tx1"/>
                </a:solidFill>
              </a:rPr>
              <a:t>الج </a:t>
            </a:r>
            <a:r>
              <a:rPr lang="ar-SA" kern="1200" baseline="0" dirty="0">
                <a:solidFill>
                  <a:schemeClr val="tx1"/>
                </a:solidFill>
              </a:rPr>
              <a:t>بالكربوهيدرات سريعة المفعول </a:t>
            </a:r>
            <a:r>
              <a:rPr lang="ar-SA" b="1" kern="1200" baseline="0" dirty="0">
                <a:solidFill>
                  <a:schemeClr val="tx1"/>
                </a:solidFill>
              </a:rPr>
              <a:t>فقط</a:t>
            </a:r>
            <a:r>
              <a:rPr lang="ar-IQ" b="1" kern="1200" baseline="0" dirty="0">
                <a:solidFill>
                  <a:schemeClr val="tx1"/>
                </a:solidFill>
              </a:rPr>
              <a:t> في حال</a:t>
            </a:r>
            <a:r>
              <a:rPr lang="ar-SA" kern="1200" baseline="0" dirty="0">
                <a:solidFill>
                  <a:schemeClr val="tx1"/>
                </a:solidFill>
              </a:rPr>
              <a:t> كان المريض يخضع للعلاح بال</a:t>
            </a:r>
            <a:r>
              <a:rPr lang="ar-IQ" kern="1200" baseline="0" dirty="0">
                <a:solidFill>
                  <a:schemeClr val="tx1"/>
                </a:solidFill>
              </a:rPr>
              <a:t>أ</a:t>
            </a:r>
            <a:r>
              <a:rPr lang="ar-SA" kern="1200" baseline="0" dirty="0">
                <a:solidFill>
                  <a:schemeClr val="tx1"/>
                </a:solidFill>
              </a:rPr>
              <a:t>سولين أو السلفانيل يوريا</a:t>
            </a:r>
            <a:r>
              <a:rPr lang="ar-EG" kern="1200" baseline="0" dirty="0">
                <a:solidFill>
                  <a:schemeClr val="tx1"/>
                </a:solidFill>
              </a:rPr>
              <a:t>. </a:t>
            </a:r>
            <a:r>
              <a:rPr lang="ar-IQ" kern="1200" baseline="0" dirty="0">
                <a:solidFill>
                  <a:schemeClr val="tx1"/>
                </a:solidFill>
              </a:rPr>
              <a:t>عدا ذلك </a:t>
            </a:r>
            <a:r>
              <a:rPr lang="ar-SA" kern="1200" baseline="0" dirty="0">
                <a:solidFill>
                  <a:schemeClr val="tx1"/>
                </a:solidFill>
              </a:rPr>
              <a:t>هناك خطورة الإصابة بجرعة زائدة من الكربوهيدرات سريعة المفعول </a:t>
            </a:r>
            <a:r>
              <a:rPr lang="ar-EG" kern="1200" baseline="0" dirty="0">
                <a:solidFill>
                  <a:schemeClr val="tx1"/>
                </a:solidFill>
              </a:rPr>
              <a:t>(</a:t>
            </a:r>
            <a:r>
              <a:rPr lang="ar-IQ" kern="1200" baseline="0" dirty="0">
                <a:solidFill>
                  <a:schemeClr val="tx1"/>
                </a:solidFill>
              </a:rPr>
              <a:t>التي تؤثر عوا</a:t>
            </a:r>
            <a:r>
              <a:rPr lang="ar-SA" kern="1200" baseline="0" dirty="0">
                <a:solidFill>
                  <a:schemeClr val="tx1"/>
                </a:solidFill>
              </a:rPr>
              <a:t>قب</a:t>
            </a:r>
            <a:r>
              <a:rPr lang="ar-IQ" kern="1200" baseline="0" dirty="0">
                <a:solidFill>
                  <a:schemeClr val="tx1"/>
                </a:solidFill>
              </a:rPr>
              <a:t>ها</a:t>
            </a:r>
            <a:r>
              <a:rPr lang="ar-SA" kern="1200" baseline="0" dirty="0">
                <a:solidFill>
                  <a:schemeClr val="tx1"/>
                </a:solidFill>
              </a:rPr>
              <a:t> على </a:t>
            </a:r>
            <a:r>
              <a:rPr lang="ar-IQ" kern="1200" baseline="0" dirty="0">
                <a:solidFill>
                  <a:schemeClr val="tx1"/>
                </a:solidFill>
              </a:rPr>
              <a:t>مستوى </a:t>
            </a:r>
            <a:r>
              <a:rPr lang="ar-SA" kern="1200" baseline="0" dirty="0">
                <a:solidFill>
                  <a:schemeClr val="tx1"/>
                </a:solidFill>
              </a:rPr>
              <a:t>غلوكوز الدم والوزن</a:t>
            </a:r>
            <a:r>
              <a:rPr lang="ar-EG" kern="1200" baseline="0" dirty="0">
                <a:solidFill>
                  <a:schemeClr val="tx1"/>
                </a:solidFill>
              </a:rPr>
              <a:t>) </a:t>
            </a:r>
            <a:r>
              <a:rPr lang="ar-IQ" kern="1200" baseline="0" dirty="0">
                <a:solidFill>
                  <a:schemeClr val="tx1"/>
                </a:solidFill>
              </a:rPr>
              <a:t>لدى</a:t>
            </a:r>
            <a:r>
              <a:rPr lang="ar-SA" kern="1200" baseline="0" dirty="0">
                <a:solidFill>
                  <a:schemeClr val="tx1"/>
                </a:solidFill>
              </a:rPr>
              <a:t> المرضى الذين ليسوا بحاجة إليها</a:t>
            </a:r>
            <a:r>
              <a:rPr lang="ar-EG" kern="1200" baseline="0" dirty="0">
                <a:solidFill>
                  <a:schemeClr val="tx1"/>
                </a:solidFill>
              </a:rPr>
              <a:t>.</a:t>
            </a:r>
          </a:p>
          <a:p>
            <a:pPr rtl="1"/>
            <a:endParaRPr lang="ar-EG" kern="1200" baseline="0" dirty="0">
              <a:solidFill>
                <a:schemeClr val="tx1"/>
              </a:solidFill>
            </a:endParaRPr>
          </a:p>
          <a:p>
            <a:pPr algn="r" rtl="1"/>
            <a:r>
              <a:rPr lang="ar-SA" kern="1200" baseline="0" dirty="0">
                <a:solidFill>
                  <a:schemeClr val="tx1"/>
                </a:solidFill>
              </a:rPr>
              <a:t>ويمكن أن تشكل القيمة التحذيرية لنقص السكر في الدم الأ</a:t>
            </a:r>
            <a:r>
              <a:rPr lang="ar-IQ" kern="1200" baseline="0" dirty="0">
                <a:solidFill>
                  <a:schemeClr val="tx1"/>
                </a:solidFill>
              </a:rPr>
              <a:t>قل من أو تُعادل </a:t>
            </a:r>
            <a:r>
              <a:rPr lang="ar-EG" kern="1200" baseline="0" dirty="0">
                <a:solidFill>
                  <a:schemeClr val="tx1"/>
                </a:solidFill>
              </a:rPr>
              <a:t>70</a:t>
            </a:r>
            <a:r>
              <a:rPr lang="ar-SA" kern="1200" baseline="0" dirty="0">
                <a:solidFill>
                  <a:schemeClr val="tx1"/>
                </a:solidFill>
              </a:rPr>
              <a:t> ملغ</a:t>
            </a:r>
            <a:r>
              <a:rPr lang="ar-IQ" kern="1200" baseline="0" dirty="0">
                <a:solidFill>
                  <a:schemeClr val="tx1"/>
                </a:solidFill>
              </a:rPr>
              <a:t>م</a:t>
            </a:r>
            <a:r>
              <a:rPr lang="ar-EG" kern="1200" baseline="0" dirty="0">
                <a:solidFill>
                  <a:schemeClr val="tx1"/>
                </a:solidFill>
              </a:rPr>
              <a:t>/</a:t>
            </a:r>
            <a:r>
              <a:rPr lang="ar-SA" kern="1200" baseline="0" dirty="0">
                <a:solidFill>
                  <a:schemeClr val="tx1"/>
                </a:solidFill>
              </a:rPr>
              <a:t>دل </a:t>
            </a:r>
            <a:r>
              <a:rPr lang="ar-EG" kern="1200" baseline="0" dirty="0">
                <a:solidFill>
                  <a:schemeClr val="tx1"/>
                </a:solidFill>
              </a:rPr>
              <a:t>(3.9</a:t>
            </a:r>
            <a:r>
              <a:rPr lang="ar-SA" kern="1200" baseline="0" dirty="0">
                <a:solidFill>
                  <a:schemeClr val="tx1"/>
                </a:solidFill>
              </a:rPr>
              <a:t> مليمول</a:t>
            </a:r>
            <a:r>
              <a:rPr lang="ar-EG" kern="1200" baseline="0" dirty="0">
                <a:solidFill>
                  <a:schemeClr val="tx1"/>
                </a:solidFill>
              </a:rPr>
              <a:t>/</a:t>
            </a:r>
            <a:r>
              <a:rPr lang="ar-SA" kern="1200" baseline="0" dirty="0">
                <a:solidFill>
                  <a:schemeClr val="tx1"/>
                </a:solidFill>
              </a:rPr>
              <a:t>ل</a:t>
            </a:r>
            <a:r>
              <a:rPr lang="ar-EG" kern="1200" baseline="0" dirty="0">
                <a:solidFill>
                  <a:schemeClr val="tx1"/>
                </a:solidFill>
              </a:rPr>
              <a:t>) </a:t>
            </a:r>
            <a:r>
              <a:rPr lang="ar-SA" kern="1200" baseline="0" dirty="0">
                <a:solidFill>
                  <a:schemeClr val="tx1"/>
                </a:solidFill>
              </a:rPr>
              <a:t>أهمية لإجراء تعديل الجرعة العلاجية من أدوية تقليل الغلوكوز في الرعاية السريرية</a:t>
            </a:r>
            <a:r>
              <a:rPr lang="ar-IQ" kern="1200" baseline="0" dirty="0">
                <a:solidFill>
                  <a:schemeClr val="tx1"/>
                </a:solidFill>
              </a:rPr>
              <a:t>،</a:t>
            </a:r>
            <a:r>
              <a:rPr lang="ar-SA" kern="1200" baseline="0" dirty="0">
                <a:solidFill>
                  <a:schemeClr val="tx1"/>
                </a:solidFill>
              </a:rPr>
              <a:t> و</a:t>
            </a:r>
            <a:r>
              <a:rPr lang="ar-SA" b="0" u="none" kern="1200" baseline="0" dirty="0">
                <a:solidFill>
                  <a:schemeClr val="tx1"/>
                </a:solidFill>
              </a:rPr>
              <a:t>يمكن </a:t>
            </a:r>
            <a:r>
              <a:rPr lang="ar-IQ" b="0" u="none" kern="1200" baseline="0" dirty="0">
                <a:solidFill>
                  <a:schemeClr val="tx1"/>
                </a:solidFill>
              </a:rPr>
              <a:t>أن ترتبط </a:t>
            </a:r>
            <a:r>
              <a:rPr lang="ar-SA" b="0" u="none" kern="1200" baseline="0" dirty="0">
                <a:solidFill>
                  <a:schemeClr val="tx1"/>
                </a:solidFill>
              </a:rPr>
              <a:t>بالأعراض خاصةً إذا كان الناس معتادين على ارتفاع أكبر في مستوى الغلوكوز</a:t>
            </a:r>
            <a:r>
              <a:rPr lang="ar-IQ" b="0" u="none" kern="1200" baseline="0" dirty="0">
                <a:solidFill>
                  <a:schemeClr val="tx1"/>
                </a:solidFill>
              </a:rPr>
              <a:t>،</a:t>
            </a:r>
            <a:r>
              <a:rPr lang="ar-EG" b="0" u="none" kern="1200" baseline="0" dirty="0">
                <a:solidFill>
                  <a:schemeClr val="tx1"/>
                </a:solidFill>
              </a:rPr>
              <a:t> </a:t>
            </a:r>
            <a:r>
              <a:rPr lang="ar-IQ" b="0" u="none" kern="1200" baseline="0" dirty="0">
                <a:solidFill>
                  <a:schemeClr val="tx1"/>
                </a:solidFill>
              </a:rPr>
              <a:t>و</a:t>
            </a:r>
            <a:r>
              <a:rPr lang="ar-SA" b="0" u="none" kern="1200" baseline="0" dirty="0">
                <a:solidFill>
                  <a:schemeClr val="tx1"/>
                </a:solidFill>
              </a:rPr>
              <a:t>هي </a:t>
            </a:r>
            <a:r>
              <a:rPr lang="ar-IQ" b="0" u="none" kern="1200" baseline="0" dirty="0">
                <a:solidFill>
                  <a:schemeClr val="tx1"/>
                </a:solidFill>
              </a:rPr>
              <a:t>بالكاد تحت</a:t>
            </a:r>
            <a:r>
              <a:rPr lang="ar-SA" b="0" u="none" kern="1200" baseline="0" dirty="0">
                <a:solidFill>
                  <a:schemeClr val="tx1"/>
                </a:solidFill>
              </a:rPr>
              <a:t> الحد الأدنى </a:t>
            </a:r>
            <a:r>
              <a:rPr lang="ar-IQ" b="0" u="none" kern="1200" baseline="0" dirty="0">
                <a:solidFill>
                  <a:schemeClr val="tx1"/>
                </a:solidFill>
              </a:rPr>
              <a:t>ل</a:t>
            </a:r>
            <a:r>
              <a:rPr lang="ar-SA" b="0" u="none" kern="1200" baseline="0" dirty="0">
                <a:solidFill>
                  <a:schemeClr val="tx1"/>
                </a:solidFill>
              </a:rPr>
              <a:t>نطاق </a:t>
            </a:r>
            <a:r>
              <a:rPr lang="ar-IQ" b="0" u="none" kern="1200" baseline="0" dirty="0">
                <a:solidFill>
                  <a:schemeClr val="tx1"/>
                </a:solidFill>
              </a:rPr>
              <a:t>ا</a:t>
            </a:r>
            <a:r>
              <a:rPr lang="ar-SA" b="0" u="none" kern="1200" baseline="0" dirty="0">
                <a:solidFill>
                  <a:schemeClr val="tx1"/>
                </a:solidFill>
              </a:rPr>
              <a:t>لغلوكوز </a:t>
            </a:r>
            <a:r>
              <a:rPr lang="ar-IQ" b="0" u="none" kern="1200" baseline="0" dirty="0">
                <a:solidFill>
                  <a:schemeClr val="tx1"/>
                </a:solidFill>
              </a:rPr>
              <a:t>المستهدف و</a:t>
            </a:r>
            <a:r>
              <a:rPr lang="ar-SA" b="0" u="none" kern="1200" baseline="0" dirty="0">
                <a:solidFill>
                  <a:schemeClr val="tx1"/>
                </a:solidFill>
              </a:rPr>
              <a:t>المرغوب فيه </a:t>
            </a:r>
            <a:r>
              <a:rPr lang="ar-IQ" b="0" u="none" kern="1200" baseline="0" dirty="0">
                <a:solidFill>
                  <a:schemeClr val="tx1"/>
                </a:solidFill>
              </a:rPr>
              <a:t>لتحقيق أفضل ع</a:t>
            </a:r>
            <a:r>
              <a:rPr lang="ar-SA" b="0" u="none" kern="1200" baseline="0" dirty="0">
                <a:solidFill>
                  <a:schemeClr val="tx1"/>
                </a:solidFill>
              </a:rPr>
              <a:t>لاج</a:t>
            </a:r>
            <a:r>
              <a:rPr lang="ar-IQ" b="0" u="none" kern="1200" baseline="0" dirty="0">
                <a:solidFill>
                  <a:schemeClr val="tx1"/>
                </a:solidFill>
              </a:rPr>
              <a:t>ات ا</a:t>
            </a:r>
            <a:r>
              <a:rPr lang="ar-SA" b="0" u="none" kern="1200" baseline="0" dirty="0">
                <a:solidFill>
                  <a:schemeClr val="tx1"/>
                </a:solidFill>
              </a:rPr>
              <a:t>لغلوكوز التي تستهدف تقليل المضاعفات </a:t>
            </a:r>
            <a:r>
              <a:rPr lang="ar-EG" b="0" u="none" kern="1200" baseline="0" dirty="0">
                <a:solidFill>
                  <a:schemeClr val="tx1"/>
                </a:solidFill>
              </a:rPr>
              <a:t>- </a:t>
            </a:r>
            <a:r>
              <a:rPr lang="ar-SA" b="0" u="none" kern="1200" baseline="0" dirty="0">
                <a:solidFill>
                  <a:schemeClr val="tx1"/>
                </a:solidFill>
              </a:rPr>
              <a:t>فغلوكوز الدم ليس </a:t>
            </a:r>
            <a:r>
              <a:rPr lang="ar-IQ" b="0" u="none" kern="1200" baseline="0" dirty="0">
                <a:solidFill>
                  <a:schemeClr val="tx1"/>
                </a:solidFill>
              </a:rPr>
              <a:t>من اللازم </a:t>
            </a:r>
            <a:r>
              <a:rPr lang="ar-SA" b="0" u="none" kern="1200" baseline="0" dirty="0">
                <a:solidFill>
                  <a:schemeClr val="tx1"/>
                </a:solidFill>
              </a:rPr>
              <a:t>أن ي</a:t>
            </a:r>
            <a:r>
              <a:rPr lang="ar-IQ" b="0" u="none" kern="1200" baseline="0" dirty="0">
                <a:solidFill>
                  <a:schemeClr val="tx1"/>
                </a:solidFill>
              </a:rPr>
              <a:t>كون </a:t>
            </a:r>
            <a:r>
              <a:rPr lang="ar-SA" b="0" u="none" kern="1200" baseline="0" dirty="0">
                <a:solidFill>
                  <a:schemeClr val="tx1"/>
                </a:solidFill>
              </a:rPr>
              <a:t>أقل من </a:t>
            </a:r>
            <a:r>
              <a:rPr lang="ar-EG" b="0" u="none" kern="1200" baseline="0" dirty="0">
                <a:solidFill>
                  <a:schemeClr val="tx1"/>
                </a:solidFill>
              </a:rPr>
              <a:t>70</a:t>
            </a:r>
            <a:r>
              <a:rPr lang="ar-SA" b="0" u="none" kern="1200" baseline="0" dirty="0">
                <a:solidFill>
                  <a:schemeClr val="tx1"/>
                </a:solidFill>
              </a:rPr>
              <a:t> ملغ</a:t>
            </a:r>
            <a:r>
              <a:rPr lang="ar-IQ" b="0" u="none" kern="1200" baseline="0" dirty="0">
                <a:solidFill>
                  <a:schemeClr val="tx1"/>
                </a:solidFill>
              </a:rPr>
              <a:t>م</a:t>
            </a:r>
            <a:r>
              <a:rPr lang="ar-EG" b="0" u="none" kern="1200" baseline="0" dirty="0">
                <a:solidFill>
                  <a:schemeClr val="tx1"/>
                </a:solidFill>
              </a:rPr>
              <a:t>/</a:t>
            </a:r>
            <a:r>
              <a:rPr lang="ar-SA" b="0" u="none" kern="1200" baseline="0" dirty="0">
                <a:solidFill>
                  <a:schemeClr val="tx1"/>
                </a:solidFill>
              </a:rPr>
              <a:t>دل </a:t>
            </a:r>
            <a:r>
              <a:rPr lang="ar-EG" b="0" u="none" kern="1200" baseline="0" dirty="0">
                <a:solidFill>
                  <a:schemeClr val="tx1"/>
                </a:solidFill>
              </a:rPr>
              <a:t>(3.9</a:t>
            </a:r>
            <a:r>
              <a:rPr lang="ar-SA" b="0" u="none" kern="1200" baseline="0" dirty="0">
                <a:solidFill>
                  <a:schemeClr val="tx1"/>
                </a:solidFill>
              </a:rPr>
              <a:t> مليمول</a:t>
            </a:r>
            <a:r>
              <a:rPr lang="ar-EG" b="0" u="none" kern="1200" baseline="0" dirty="0">
                <a:solidFill>
                  <a:schemeClr val="tx1"/>
                </a:solidFill>
              </a:rPr>
              <a:t>/</a:t>
            </a:r>
            <a:r>
              <a:rPr lang="ar-SA" b="0" u="none" kern="1200" baseline="0" dirty="0">
                <a:solidFill>
                  <a:schemeClr val="tx1"/>
                </a:solidFill>
              </a:rPr>
              <a:t>ل</a:t>
            </a:r>
            <a:r>
              <a:rPr lang="ar-EG" b="0" u="none" kern="1200" baseline="0" dirty="0">
                <a:solidFill>
                  <a:schemeClr val="tx1"/>
                </a:solidFill>
              </a:rPr>
              <a:t>) - </a:t>
            </a:r>
            <a:r>
              <a:rPr lang="ar-SA" b="0" u="none" kern="1200" baseline="0" dirty="0">
                <a:solidFill>
                  <a:schemeClr val="tx1"/>
                </a:solidFill>
              </a:rPr>
              <a:t>بل يجب علاجه في لحظته من أجل الوقاية من الإصابة بنقص السكر في الدم</a:t>
            </a:r>
            <a:r>
              <a:rPr lang="ar-IQ" b="0" u="none" kern="1200" baseline="0" dirty="0">
                <a:solidFill>
                  <a:schemeClr val="tx1"/>
                </a:solidFill>
              </a:rPr>
              <a:t>، </a:t>
            </a:r>
            <a:r>
              <a:rPr lang="ar-SA" b="0" u="none" kern="1200" baseline="0" dirty="0">
                <a:solidFill>
                  <a:schemeClr val="tx1"/>
                </a:solidFill>
              </a:rPr>
              <a:t>وعليه يجب تعديل طرق العلاج من أجل تقليل حدوثه</a:t>
            </a:r>
            <a:r>
              <a:rPr lang="ar-EG" b="0" u="none" kern="1200" baseline="0" dirty="0">
                <a:solidFill>
                  <a:schemeClr val="tx1"/>
                </a:solidFill>
              </a:rPr>
              <a:t>. </a:t>
            </a:r>
          </a:p>
          <a:p>
            <a:pPr algn="r" rtl="1"/>
            <a:r>
              <a:rPr lang="ar-SA" kern="1200" baseline="0" dirty="0">
                <a:solidFill>
                  <a:schemeClr val="tx1"/>
                </a:solidFill>
              </a:rPr>
              <a:t>النقص الحاد في سكر الدم ليس ل</a:t>
            </a:r>
            <a:r>
              <a:rPr lang="ar-IQ" kern="1200" baseline="0" dirty="0">
                <a:solidFill>
                  <a:schemeClr val="tx1"/>
                </a:solidFill>
              </a:rPr>
              <a:t>ديه </a:t>
            </a:r>
            <a:r>
              <a:rPr lang="ar-SA" kern="1200" baseline="0" dirty="0">
                <a:solidFill>
                  <a:schemeClr val="tx1"/>
                </a:solidFill>
              </a:rPr>
              <a:t>حد معين للغلوكوز</a:t>
            </a:r>
            <a:r>
              <a:rPr lang="ar-IQ" kern="1200" baseline="0" dirty="0">
                <a:solidFill>
                  <a:schemeClr val="tx1"/>
                </a:solidFill>
              </a:rPr>
              <a:t>، </a:t>
            </a:r>
            <a:r>
              <a:rPr lang="ar-SA" kern="1200" baseline="0" dirty="0">
                <a:solidFill>
                  <a:schemeClr val="tx1"/>
                </a:solidFill>
              </a:rPr>
              <a:t>لكن </a:t>
            </a:r>
            <a:r>
              <a:rPr lang="ar-IQ" kern="1200" baseline="0" dirty="0">
                <a:solidFill>
                  <a:schemeClr val="tx1"/>
                </a:solidFill>
              </a:rPr>
              <a:t>يُعرَّف على أنه </a:t>
            </a:r>
            <a:r>
              <a:rPr lang="ar-SA" kern="1200" baseline="0" dirty="0">
                <a:solidFill>
                  <a:schemeClr val="tx1"/>
                </a:solidFill>
              </a:rPr>
              <a:t>عجز معرفي حاد ي</a:t>
            </a:r>
            <a:r>
              <a:rPr lang="ar-IQ" kern="1200" baseline="0" dirty="0">
                <a:solidFill>
                  <a:schemeClr val="tx1"/>
                </a:solidFill>
              </a:rPr>
              <a:t>ستلزم </a:t>
            </a:r>
            <a:r>
              <a:rPr lang="ar-SA" kern="1200" baseline="0" dirty="0">
                <a:solidFill>
                  <a:schemeClr val="tx1"/>
                </a:solidFill>
              </a:rPr>
              <a:t>مساعدة من شخص آخر من أجل الشفاء</a:t>
            </a:r>
            <a:r>
              <a:rPr lang="ar-EG" kern="1200" baseline="0" dirty="0">
                <a:solidFill>
                  <a:schemeClr val="tx1"/>
                </a:solidFill>
              </a:rPr>
              <a:t>.</a:t>
            </a:r>
          </a:p>
          <a:p>
            <a:pPr rtl="1"/>
            <a:endParaRPr lang="ar-EG" b="1" u="sng" dirty="0"/>
          </a:p>
          <a:p>
            <a:pPr rtl="1"/>
            <a:endParaRPr lang="ar-EG" b="1" u="sng" dirty="0"/>
          </a:p>
          <a:p>
            <a:pPr rtl="1"/>
            <a:endParaRPr lang="ar-EG" b="1" dirty="0"/>
          </a:p>
          <a:p>
            <a:pPr algn="r" rtl="1"/>
            <a:r>
              <a:rPr lang="ar-SA" b="1" dirty="0"/>
              <a:t>مرجع</a:t>
            </a:r>
          </a:p>
          <a:p>
            <a:r>
              <a:rPr lang="en-US" dirty="0">
                <a:solidFill>
                  <a:schemeClr val="tx1"/>
                </a:solidFill>
              </a:rPr>
              <a:t>American Diabetes Association Standards of Medical Care in Diabetes. G</a:t>
            </a:r>
            <a:r>
              <a:rPr lang="en-CA" dirty="0" err="1">
                <a:solidFill>
                  <a:schemeClr val="tx1"/>
                </a:solidFill>
              </a:rPr>
              <a:t>lycaemic</a:t>
            </a:r>
            <a:r>
              <a:rPr lang="en-CA" dirty="0">
                <a:solidFill>
                  <a:schemeClr val="tx1"/>
                </a:solidFill>
              </a:rPr>
              <a:t> Targets</a:t>
            </a:r>
            <a:r>
              <a:rPr lang="en-US" dirty="0">
                <a:solidFill>
                  <a:schemeClr val="tx1"/>
                </a:solidFill>
              </a:rPr>
              <a:t>. </a:t>
            </a:r>
            <a:r>
              <a:rPr lang="en-CA" i="1" dirty="0">
                <a:solidFill>
                  <a:schemeClr val="tx1"/>
                </a:solidFill>
              </a:rPr>
              <a:t>Diabetes Care</a:t>
            </a:r>
            <a:r>
              <a:rPr lang="en-CA" dirty="0">
                <a:solidFill>
                  <a:schemeClr val="tx1"/>
                </a:solidFill>
              </a:rPr>
              <a:t> 2017;40(Suppl. 1):S64-S74.</a:t>
            </a:r>
          </a:p>
          <a:p>
            <a:r>
              <a:rPr lang="en-US" dirty="0"/>
              <a:t>International Hypoglycaemia Study Group, Diabetes</a:t>
            </a:r>
            <a:r>
              <a:rPr lang="en-US" baseline="0" dirty="0"/>
              <a:t> Care 2016 dc162215</a:t>
            </a:r>
            <a:endParaRPr lang="en-US"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18</a:t>
            </a:fld>
            <a:endParaRPr lang="en-US"/>
          </a:p>
        </p:txBody>
      </p:sp>
    </p:spTree>
    <p:extLst>
      <p:ext uri="{BB962C8B-B14F-4D97-AF65-F5344CB8AC3E}">
        <p14:creationId xmlns:p14="http://schemas.microsoft.com/office/powerpoint/2010/main" val="1367734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0" u="none" dirty="0"/>
              <a:t>هذه </a:t>
            </a:r>
            <a:r>
              <a:rPr lang="ar-IQ" b="0" u="none" dirty="0"/>
              <a:t>هي </a:t>
            </a:r>
            <a:r>
              <a:rPr lang="ar-SA" b="0" u="none" dirty="0"/>
              <a:t>أمثلة ع</a:t>
            </a:r>
            <a:r>
              <a:rPr lang="ar-IQ" b="0" u="none" dirty="0"/>
              <a:t>ن </a:t>
            </a:r>
            <a:r>
              <a:rPr lang="ar-SA" b="0" u="none" dirty="0"/>
              <a:t>الأسئلة التي </a:t>
            </a:r>
            <a:r>
              <a:rPr lang="ar-IQ" b="0" u="none" dirty="0"/>
              <a:t>تُ</a:t>
            </a:r>
            <a:r>
              <a:rPr lang="ar-SA" b="0" u="none" dirty="0"/>
              <a:t>طرح على المرضى لتقييم </a:t>
            </a:r>
            <a:r>
              <a:rPr lang="ar-IQ" b="0" u="none" dirty="0"/>
              <a:t>مدى </a:t>
            </a:r>
            <a:r>
              <a:rPr lang="ar-SA" b="0" u="none" dirty="0"/>
              <a:t>معرفتهم بخطورة الإصابة بنقص السكر في الدم وعلاجه</a:t>
            </a:r>
            <a:r>
              <a:rPr lang="ar-IQ" b="0" u="none" dirty="0"/>
              <a:t>،</a:t>
            </a:r>
            <a:r>
              <a:rPr lang="ar-EG" b="0" u="none" dirty="0"/>
              <a:t> </a:t>
            </a:r>
            <a:r>
              <a:rPr lang="ar-SA" b="0" u="none" dirty="0"/>
              <a:t>حيث تقيس هذه الأسئلة مدى </a:t>
            </a:r>
            <a:r>
              <a:rPr lang="ar-IQ" b="0" u="none" dirty="0"/>
              <a:t>إلمام </a:t>
            </a:r>
            <a:r>
              <a:rPr lang="ar-SA" b="0" u="none" dirty="0"/>
              <a:t>المريض بخطورة </a:t>
            </a:r>
            <a:r>
              <a:rPr lang="ar-IQ" b="0" u="none" dirty="0"/>
              <a:t>ال</a:t>
            </a:r>
            <a:r>
              <a:rPr lang="ar-SA" b="0" u="none" dirty="0"/>
              <a:t>إصاب</a:t>
            </a:r>
            <a:r>
              <a:rPr lang="ar-IQ" b="0" u="none" dirty="0"/>
              <a:t>ة</a:t>
            </a:r>
            <a:r>
              <a:rPr lang="ar-SA" b="0" u="none" dirty="0"/>
              <a:t> بنقص السكر في الدم وبعلامات نوبات نقص السكر في الدم و</a:t>
            </a:r>
            <a:r>
              <a:rPr lang="ar-IQ" b="0" u="none" dirty="0"/>
              <a:t>مدى ال</a:t>
            </a:r>
            <a:r>
              <a:rPr lang="ar-SA" b="0" u="none" dirty="0"/>
              <a:t>معرفة </a:t>
            </a:r>
            <a:r>
              <a:rPr lang="ar-IQ" b="0" u="none" dirty="0"/>
              <a:t>ب</a:t>
            </a:r>
            <a:r>
              <a:rPr lang="ar-SA" b="0" u="none" dirty="0"/>
              <a:t>علاجه</a:t>
            </a:r>
            <a:r>
              <a:rPr lang="ar-EG" b="0" u="none" dirty="0"/>
              <a:t>. </a:t>
            </a:r>
          </a:p>
          <a:p>
            <a:pPr rtl="1"/>
            <a:endParaRPr lang="ar-EG" b="0" u="none" dirty="0"/>
          </a:p>
          <a:p>
            <a:pPr algn="r" rtl="1"/>
            <a:r>
              <a:rPr lang="ar-SA" b="0" u="none" dirty="0"/>
              <a:t>لاحظ أن الأشخاص الذين يعانون من أعراض نقص السكر في الدم انخفض </a:t>
            </a:r>
            <a:r>
              <a:rPr lang="ar-IQ" b="0" u="none" dirty="0"/>
              <a:t>لديهم لمرةٍ</a:t>
            </a:r>
            <a:r>
              <a:rPr lang="ar-IQ" b="0" u="none" baseline="0" dirty="0"/>
              <a:t> واحدة </a:t>
            </a:r>
            <a:r>
              <a:rPr lang="ar-SA" b="0" u="none" dirty="0"/>
              <a:t>مستوى الغلوكوز في الدم لأقل من </a:t>
            </a:r>
            <a:r>
              <a:rPr lang="ar-EG" b="0" u="none" dirty="0"/>
              <a:t>3</a:t>
            </a:r>
            <a:r>
              <a:rPr lang="ar-SA" b="0" u="none" dirty="0"/>
              <a:t> مليمول</a:t>
            </a:r>
            <a:r>
              <a:rPr lang="ar-EG" b="0" u="none" dirty="0"/>
              <a:t>/</a:t>
            </a:r>
            <a:r>
              <a:rPr lang="ar-SA" b="0" u="none" dirty="0"/>
              <a:t>ل </a:t>
            </a:r>
            <a:r>
              <a:rPr lang="ar-EG" b="0" u="none" dirty="0"/>
              <a:t>(54</a:t>
            </a:r>
            <a:r>
              <a:rPr lang="ar-SA" b="0" u="none" dirty="0"/>
              <a:t> ملغ</a:t>
            </a:r>
            <a:r>
              <a:rPr lang="ar-IQ" b="0" u="none" dirty="0"/>
              <a:t>م</a:t>
            </a:r>
            <a:r>
              <a:rPr lang="ar-EG" b="0" u="none" dirty="0"/>
              <a:t>/</a:t>
            </a:r>
            <a:r>
              <a:rPr lang="ar-SA" b="0" u="none" dirty="0"/>
              <a:t>د</a:t>
            </a:r>
            <a:r>
              <a:rPr lang="ar-IQ" b="0" u="none" dirty="0"/>
              <a:t>ل</a:t>
            </a:r>
            <a:r>
              <a:rPr lang="ar-EG" b="0" u="none" dirty="0"/>
              <a:t>)</a:t>
            </a:r>
            <a:r>
              <a:rPr lang="ar-SA" b="0" u="none" dirty="0"/>
              <a:t>، </a:t>
            </a:r>
            <a:r>
              <a:rPr lang="ar-IQ" b="0" u="none" dirty="0"/>
              <a:t>وهم يعانون من ارتفاع كبير في </a:t>
            </a:r>
            <a:r>
              <a:rPr lang="ar-SA" b="0" u="none" dirty="0"/>
              <a:t>خطورة </a:t>
            </a:r>
            <a:r>
              <a:rPr lang="ar-IQ" b="0" u="none" dirty="0"/>
              <a:t>ال</a:t>
            </a:r>
            <a:r>
              <a:rPr lang="ar-SA" b="0" u="none" dirty="0"/>
              <a:t>إصاب</a:t>
            </a:r>
            <a:r>
              <a:rPr lang="ar-IQ" b="0" u="none" dirty="0"/>
              <a:t>ة </a:t>
            </a:r>
            <a:r>
              <a:rPr lang="ar-SA" b="0" u="none" dirty="0"/>
              <a:t>بنقص حاد في سكر الدم</a:t>
            </a:r>
            <a:r>
              <a:rPr lang="ar-EG" b="0" u="none" dirty="0"/>
              <a:t>.</a:t>
            </a:r>
          </a:p>
          <a:p>
            <a:pPr rtl="1"/>
            <a:endParaRPr lang="ar-EG" b="0" u="none" baseline="0" dirty="0"/>
          </a:p>
          <a:p>
            <a:r>
              <a:rPr lang="en-CA" b="0" u="none" baseline="0" dirty="0"/>
              <a:t>Hopkins D et al., </a:t>
            </a:r>
            <a:r>
              <a:rPr lang="en-CA" b="0" i="1" u="none" baseline="0" dirty="0"/>
              <a:t>Diabetes Care</a:t>
            </a:r>
            <a:r>
              <a:rPr lang="en-CA" b="0" u="none" baseline="0" dirty="0"/>
              <a:t> 2012;35:1638–42.</a:t>
            </a:r>
            <a:endParaRPr lang="en-CA" b="0" u="none"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19</a:t>
            </a:fld>
            <a:endParaRPr lang="en-US"/>
          </a:p>
        </p:txBody>
      </p:sp>
    </p:spTree>
    <p:extLst>
      <p:ext uri="{BB962C8B-B14F-4D97-AF65-F5344CB8AC3E}">
        <p14:creationId xmlns:p14="http://schemas.microsoft.com/office/powerpoint/2010/main" val="3568337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SA" dirty="0"/>
              <a:t>في هذه الحالة، لم تظهر أعراض على السيد </a:t>
            </a:r>
            <a:r>
              <a:rPr lang="ar-IQ" dirty="0"/>
              <a:t>أ</a:t>
            </a:r>
            <a:r>
              <a:rPr lang="ar-SA" dirty="0"/>
              <a:t>ل</a:t>
            </a:r>
            <a:r>
              <a:rPr lang="ar-IQ" dirty="0"/>
              <a:t>،</a:t>
            </a:r>
            <a:r>
              <a:rPr lang="ar-EG" dirty="0"/>
              <a:t> </a:t>
            </a:r>
            <a:r>
              <a:rPr lang="ar-SA" dirty="0"/>
              <a:t>بل لاحظت زوجته العلامات وشجعته على </a:t>
            </a:r>
            <a:r>
              <a:rPr lang="ar-IQ" dirty="0"/>
              <a:t>أخذ </a:t>
            </a:r>
            <a:r>
              <a:rPr lang="ar-SA" dirty="0"/>
              <a:t>العلاج</a:t>
            </a:r>
            <a:r>
              <a:rPr lang="ar-IQ" dirty="0"/>
              <a:t>.</a:t>
            </a: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20</a:t>
            </a:fld>
            <a:endParaRPr lang="en-US"/>
          </a:p>
        </p:txBody>
      </p:sp>
    </p:spTree>
    <p:extLst>
      <p:ext uri="{BB962C8B-B14F-4D97-AF65-F5344CB8AC3E}">
        <p14:creationId xmlns:p14="http://schemas.microsoft.com/office/powerpoint/2010/main" val="19258675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eaLnBrk="1" fontAlgn="auto" latinLnBrk="0" hangingPunct="1"/>
            <a:r>
              <a:rPr lang="ar-SA" b="1" dirty="0"/>
              <a:t>جرعة خاطئة من </a:t>
            </a:r>
            <a:r>
              <a:rPr lang="ar-SA" b="1" i="0" dirty="0">
                <a:solidFill>
                  <a:schemeClr val="tx1"/>
                </a:solidFill>
              </a:rPr>
              <a:t>الأنسولين </a:t>
            </a:r>
            <a:r>
              <a:rPr lang="ar-SA" b="1" i="0" dirty="0"/>
              <a:t>أو مدر إفراز الأنسولين</a:t>
            </a:r>
            <a:r>
              <a:rPr lang="ar-EG" i="0" dirty="0"/>
              <a:t> </a:t>
            </a:r>
            <a:r>
              <a:rPr lang="ar-EG" i="1" dirty="0"/>
              <a:t>- </a:t>
            </a:r>
            <a:r>
              <a:rPr lang="ar-SA" dirty="0"/>
              <a:t>راجع مع المريض للتأكد من أنه يتناول الأنسولين في الوقت الصحيح بناءً على تركيبة الأنسولين</a:t>
            </a:r>
            <a:r>
              <a:rPr lang="ar-IQ" dirty="0"/>
              <a:t>، وهذا يعني ت</a:t>
            </a:r>
            <a:r>
              <a:rPr lang="ar-SA" dirty="0"/>
              <a:t>ناول الأنسولين سريع المفعول قبل الأكل والأنسولين وتركيبات الأنسولين قصيرة المفعول قبل الأكل بحوالي </a:t>
            </a:r>
            <a:r>
              <a:rPr lang="ar-EG" dirty="0"/>
              <a:t>30</a:t>
            </a:r>
            <a:r>
              <a:rPr lang="ar-SA" dirty="0"/>
              <a:t> دقيقة</a:t>
            </a:r>
            <a:r>
              <a:rPr lang="ar-EG" dirty="0"/>
              <a:t>.  </a:t>
            </a:r>
            <a:r>
              <a:rPr lang="ar-IQ" dirty="0"/>
              <a:t>و</a:t>
            </a:r>
            <a:r>
              <a:rPr lang="ar-SA" dirty="0"/>
              <a:t>تحدث أخطاء الجرعات مثل تناول المريض لجرعة الأنسولين سريعة المفعول بدلاً من الجرعة طويلة المفعول</a:t>
            </a:r>
            <a:r>
              <a:rPr lang="ar-EG" dirty="0"/>
              <a:t>. </a:t>
            </a:r>
            <a:r>
              <a:rPr lang="ar-SA" dirty="0"/>
              <a:t>وتأكد من المريض أنه ي</a:t>
            </a:r>
            <a:r>
              <a:rPr lang="ar-IQ" dirty="0"/>
              <a:t>أخذ </a:t>
            </a:r>
            <a:r>
              <a:rPr lang="ar-SA" dirty="0"/>
              <a:t>الأنسولين بشكل صحيح ويفهم التوقيت الصحيح للجرعات</a:t>
            </a:r>
            <a:r>
              <a:rPr lang="ar-EG" dirty="0"/>
              <a:t>. </a:t>
            </a:r>
          </a:p>
          <a:p>
            <a:pPr rtl="1" eaLnBrk="1" fontAlgn="auto" latinLnBrk="0" hangingPunct="1"/>
            <a:endParaRPr lang="ar-EG" dirty="0"/>
          </a:p>
          <a:p>
            <a:pPr algn="r" rtl="1" eaLnBrk="1" fontAlgn="auto" latinLnBrk="0" hangingPunct="1"/>
            <a:r>
              <a:rPr lang="ar-SA" b="1" dirty="0"/>
              <a:t>نقص التوصيل الخارجي للغلوكوز </a:t>
            </a:r>
            <a:r>
              <a:rPr lang="ar-SA" dirty="0"/>
              <a:t>مثل تفويت الوجبات أو الصوم لفترات طويلة إما </a:t>
            </a:r>
            <a:r>
              <a:rPr lang="ar-IQ" dirty="0"/>
              <a:t>خلال فترة</a:t>
            </a:r>
            <a:r>
              <a:rPr lang="ar-IQ" baseline="0" dirty="0"/>
              <a:t> </a:t>
            </a:r>
            <a:r>
              <a:rPr lang="ar-SA" dirty="0"/>
              <a:t>الليل أو قد تحدث مع الصوم استعدادًا لإجراء بعض الاختبارات الطبية</a:t>
            </a:r>
            <a:r>
              <a:rPr lang="ar-EG" dirty="0"/>
              <a:t>. </a:t>
            </a:r>
            <a:r>
              <a:rPr lang="ar-SA" dirty="0"/>
              <a:t>وقد ت</a:t>
            </a:r>
            <a:r>
              <a:rPr lang="ar-IQ" dirty="0"/>
              <a:t>ؤدي </a:t>
            </a:r>
            <a:r>
              <a:rPr lang="ar-SA" dirty="0"/>
              <a:t>أي حالة من حالات سوء امتصاص الغذاء </a:t>
            </a:r>
            <a:r>
              <a:rPr lang="ar-IQ" dirty="0"/>
              <a:t>إِلى </a:t>
            </a:r>
            <a:r>
              <a:rPr lang="ar-SA" dirty="0"/>
              <a:t>الإصابة بنقص السكر في الدم </a:t>
            </a:r>
            <a:r>
              <a:rPr lang="ar-EG" dirty="0"/>
              <a:t>- </a:t>
            </a:r>
            <a:r>
              <a:rPr lang="ar-SA" dirty="0"/>
              <a:t>حالة إعياء حادة ترتبط بالتقيؤ و</a:t>
            </a:r>
            <a:r>
              <a:rPr lang="ar-EG" dirty="0"/>
              <a:t>/</a:t>
            </a:r>
            <a:r>
              <a:rPr lang="ar-SA" dirty="0"/>
              <a:t>أو الإسهال أو الأ</a:t>
            </a:r>
            <a:r>
              <a:rPr lang="ar-IQ" dirty="0"/>
              <a:t>حالات المرضية </a:t>
            </a:r>
            <a:r>
              <a:rPr lang="ar-SA" dirty="0"/>
              <a:t>طويلة المدى مثل الأمراض البطنية وغيرها من اضطرابات سوء الامتصاص في الأمعاء</a:t>
            </a:r>
            <a:r>
              <a:rPr lang="ar-EG" dirty="0"/>
              <a:t>.</a:t>
            </a:r>
          </a:p>
          <a:p>
            <a:pPr rtl="1" eaLnBrk="1" fontAlgn="auto" latinLnBrk="0" hangingPunct="1"/>
            <a:endParaRPr lang="ar-EG" dirty="0"/>
          </a:p>
          <a:p>
            <a:pPr algn="r" rtl="1" eaLnBrk="1" fontAlgn="t" latinLnBrk="0" hangingPunct="1"/>
            <a:r>
              <a:rPr lang="ar-SA" b="1" dirty="0"/>
              <a:t>زيادة استهلاك الأنسولين</a:t>
            </a:r>
            <a:r>
              <a:rPr lang="ar-EG" b="1" dirty="0"/>
              <a:t>:  </a:t>
            </a:r>
            <a:r>
              <a:rPr lang="ar-SA" dirty="0"/>
              <a:t>ويعتبر الحمل وممارسة التمارين الحالتين اللتين تؤديان إلى زيادة استهلاك الغلوكوز</a:t>
            </a:r>
            <a:r>
              <a:rPr lang="ar-EG" dirty="0"/>
              <a:t>.</a:t>
            </a:r>
          </a:p>
          <a:p>
            <a:pPr rtl="1" eaLnBrk="1" fontAlgn="t" latinLnBrk="0" hangingPunct="1"/>
            <a:endParaRPr lang="ar-EG" dirty="0"/>
          </a:p>
          <a:p>
            <a:pPr algn="r" rtl="1" eaLnBrk="1" fontAlgn="auto" latinLnBrk="0" hangingPunct="1"/>
            <a:r>
              <a:rPr lang="ar-SA" b="1" dirty="0"/>
              <a:t>نقص الإفراز الداخلي للغلوكوز</a:t>
            </a:r>
            <a:r>
              <a:rPr lang="ar-EG" b="1" dirty="0"/>
              <a:t>: </a:t>
            </a:r>
            <a:r>
              <a:rPr lang="ar-SA" dirty="0"/>
              <a:t>استهلاك الكحول</a:t>
            </a:r>
            <a:r>
              <a:rPr lang="ar-IQ" dirty="0"/>
              <a:t>يات</a:t>
            </a:r>
            <a:r>
              <a:rPr lang="ar-SA" dirty="0"/>
              <a:t> هو أكثر الأسباب شيوعًا وراء نقص إ</a:t>
            </a:r>
            <a:r>
              <a:rPr lang="ar-IQ" dirty="0"/>
              <a:t>نتاج</a:t>
            </a:r>
            <a:r>
              <a:rPr lang="ar-SA" dirty="0"/>
              <a:t> الغلوكوز</a:t>
            </a:r>
            <a:r>
              <a:rPr lang="ar-IQ" dirty="0"/>
              <a:t>.</a:t>
            </a:r>
            <a:endParaRPr lang="ar-SA" dirty="0"/>
          </a:p>
          <a:p>
            <a:pPr rtl="1" eaLnBrk="1" fontAlgn="auto" latinLnBrk="0" hangingPunct="1"/>
            <a:endParaRPr lang="ar-EG" dirty="0"/>
          </a:p>
          <a:p>
            <a:pPr algn="r" rtl="1" eaLnBrk="1" fontAlgn="auto" latinLnBrk="0" hangingPunct="1"/>
            <a:r>
              <a:rPr lang="ar-SA" b="1" dirty="0"/>
              <a:t>زيادة التحسُّس بالأنسولين</a:t>
            </a:r>
            <a:r>
              <a:rPr lang="ar-EG" b="1" dirty="0"/>
              <a:t>:  </a:t>
            </a:r>
            <a:r>
              <a:rPr lang="ar-SA" dirty="0"/>
              <a:t>يرتبط الوزن المنخفض بزيادة التحسس للأنسولين، حيث يؤدي النشاط البدني إلى زيادة التحسُّس للأنسولين وعادةً ما تكون متطلبات الأنسولين الليلية منخفضة</a:t>
            </a:r>
            <a:r>
              <a:rPr lang="ar-EG" dirty="0"/>
              <a:t>. </a:t>
            </a:r>
            <a:r>
              <a:rPr lang="ar-SA" dirty="0"/>
              <a:t>ويُ</a:t>
            </a:r>
            <a:r>
              <a:rPr lang="ar-IQ" dirty="0"/>
              <a:t>عتقد أ</a:t>
            </a:r>
            <a:r>
              <a:rPr lang="ar-SA" dirty="0"/>
              <a:t>ن تحسّن التحكم في مستوى الغلوكوز يرتبط بانخفاض س</a:t>
            </a:r>
            <a:r>
              <a:rPr lang="ar-IQ" dirty="0"/>
              <a:t>ُ</a:t>
            </a:r>
            <a:r>
              <a:rPr lang="ar-SA" dirty="0"/>
              <a:t>مية الغلوكوز</a:t>
            </a:r>
            <a:r>
              <a:rPr lang="ar-IQ" dirty="0"/>
              <a:t>،</a:t>
            </a:r>
            <a:r>
              <a:rPr lang="ar-SA" dirty="0"/>
              <a:t> وفي </a:t>
            </a:r>
            <a:r>
              <a:rPr lang="ar-IQ" dirty="0"/>
              <a:t>الفترات</a:t>
            </a:r>
            <a:r>
              <a:rPr lang="ar-IQ" baseline="0" dirty="0"/>
              <a:t> المبكرة من الإصابة ب</a:t>
            </a:r>
            <a:r>
              <a:rPr lang="ar-SA" dirty="0"/>
              <a:t>السكريّ </a:t>
            </a:r>
            <a:r>
              <a:rPr lang="ar-IQ" dirty="0"/>
              <a:t>من </a:t>
            </a:r>
            <a:r>
              <a:rPr lang="ar-SA" dirty="0"/>
              <a:t>النمط الأول والثاني </a:t>
            </a:r>
            <a:r>
              <a:rPr lang="ar-IQ" dirty="0"/>
              <a:t>يمكن</a:t>
            </a:r>
            <a:r>
              <a:rPr lang="ar-IQ" baseline="0" dirty="0"/>
              <a:t> استرداد </a:t>
            </a:r>
            <a:r>
              <a:rPr lang="ar-SA" dirty="0"/>
              <a:t>إفراز الأنسولين </a:t>
            </a:r>
            <a:r>
              <a:rPr lang="ar-IQ" dirty="0"/>
              <a:t>بمستوى معين </a:t>
            </a:r>
            <a:r>
              <a:rPr lang="ar-SA" dirty="0"/>
              <a:t>وكذلك تحس</a:t>
            </a:r>
            <a:r>
              <a:rPr lang="ar-IQ" dirty="0"/>
              <a:t>ي</a:t>
            </a:r>
            <a:r>
              <a:rPr lang="ar-SA" dirty="0"/>
              <a:t>ن مفعول الأنسولين</a:t>
            </a:r>
            <a:r>
              <a:rPr lang="ar-EG" dirty="0"/>
              <a:t>.</a:t>
            </a:r>
            <a:endParaRPr lang="ar-EG" b="1" dirty="0"/>
          </a:p>
          <a:p>
            <a:pPr rtl="1"/>
            <a:endParaRPr lang="ar-EG" dirty="0"/>
          </a:p>
          <a:p>
            <a:pPr algn="r" rtl="1"/>
            <a:r>
              <a:rPr lang="ar-SA" b="1" dirty="0"/>
              <a:t>انخفاض التصفية الكلوية</a:t>
            </a:r>
            <a:r>
              <a:rPr lang="ar-EG" b="0" baseline="0" dirty="0"/>
              <a:t>: </a:t>
            </a:r>
            <a:r>
              <a:rPr lang="ar-SA" b="0" baseline="0" dirty="0"/>
              <a:t>لا يقلل قصور الوظيفة الكلوية من التصفية الكلوية للأدوية وحسب ولكن يقلل من الإفراز الداخلي المنشأ للغلوكوز</a:t>
            </a:r>
            <a:r>
              <a:rPr lang="ar-EG" b="0" baseline="0" dirty="0"/>
              <a:t>. </a:t>
            </a:r>
            <a:r>
              <a:rPr lang="ar-SA" b="1" baseline="0" dirty="0"/>
              <a:t>وقد ي</a:t>
            </a:r>
            <a:r>
              <a:rPr lang="ar-IQ" b="1" baseline="0" dirty="0"/>
              <a:t>كون ل</a:t>
            </a:r>
            <a:r>
              <a:rPr lang="ar-SA" b="1" baseline="0" dirty="0"/>
              <a:t>لفشل الكبدي نفس التأثير</a:t>
            </a:r>
            <a:r>
              <a:rPr lang="ar-EG" b="1" baseline="0" dirty="0"/>
              <a:t>. </a:t>
            </a:r>
            <a:r>
              <a:rPr lang="ar-SA" b="1" baseline="0" dirty="0"/>
              <a:t>ويقلل قصور الدرقية من تصفية الأنسولين</a:t>
            </a:r>
            <a:r>
              <a:rPr lang="ar-EG" b="1" baseline="0" dirty="0"/>
              <a:t>. </a:t>
            </a:r>
            <a:endParaRPr lang="ar-EG" b="0" dirty="0"/>
          </a:p>
          <a:p>
            <a:pPr rtl="1"/>
            <a:endParaRPr lang="ar-EG" dirty="0"/>
          </a:p>
          <a:p>
            <a:pPr algn="r" rtl="1"/>
            <a:r>
              <a:rPr lang="ar-SA" b="1" baseline="0" dirty="0"/>
              <a:t>تغي</a:t>
            </a:r>
            <a:r>
              <a:rPr lang="ar-IQ" b="1" baseline="0" dirty="0"/>
              <a:t>ي</a:t>
            </a:r>
            <a:r>
              <a:rPr lang="ar-SA" b="1" baseline="0" dirty="0"/>
              <a:t>ر في أدوية السكريّ</a:t>
            </a:r>
            <a:r>
              <a:rPr lang="ar-EG" b="0" baseline="0" dirty="0"/>
              <a:t>: </a:t>
            </a:r>
            <a:r>
              <a:rPr lang="ar-SA" b="0" baseline="0" dirty="0"/>
              <a:t>السلفانيل يوريا والم</a:t>
            </a:r>
            <a:r>
              <a:rPr lang="ar-IQ" b="0" baseline="0" dirty="0"/>
              <a:t>غ</a:t>
            </a:r>
            <a:r>
              <a:rPr lang="ar-SA" b="0" baseline="0" dirty="0"/>
              <a:t>ليتنايد والأنسولين جميعها تشكل خطورة للإصابة بنقص السكر في الدم</a:t>
            </a:r>
            <a:r>
              <a:rPr lang="ar-IQ" b="0" baseline="0" dirty="0"/>
              <a:t>،</a:t>
            </a:r>
            <a:r>
              <a:rPr lang="ar-SA" b="0" baseline="0" dirty="0"/>
              <a:t> ولكن إضافة أي أدوية جديدة إلى تلك العوامل قد يزيد من هذه الخطورة</a:t>
            </a:r>
            <a:r>
              <a:rPr lang="ar-EG" b="0" baseline="0" dirty="0"/>
              <a:t>.</a:t>
            </a:r>
          </a:p>
          <a:p>
            <a:pPr rtl="1"/>
            <a:endParaRPr lang="ar-EG" b="0" baseline="0" dirty="0"/>
          </a:p>
          <a:p>
            <a:pPr algn="r" rtl="1"/>
            <a:r>
              <a:rPr lang="ar-SA" b="0" baseline="0" dirty="0"/>
              <a:t>ومن الاعتبارات الأخرى هي </a:t>
            </a:r>
            <a:r>
              <a:rPr lang="ar-IQ" b="0" baseline="0" dirty="0"/>
              <a:t>تعرض </a:t>
            </a:r>
            <a:r>
              <a:rPr lang="ar-SA" b="0" baseline="0" dirty="0"/>
              <a:t>الكثير من النساء في الثلث الأول من الحمل </a:t>
            </a:r>
            <a:r>
              <a:rPr lang="ar-IQ" b="0" baseline="0" dirty="0"/>
              <a:t>إِلى خ</a:t>
            </a:r>
            <a:r>
              <a:rPr lang="ar-SA" b="0" baseline="0" dirty="0"/>
              <a:t>طورة </a:t>
            </a:r>
            <a:r>
              <a:rPr lang="ar-IQ" b="0" baseline="0" dirty="0"/>
              <a:t>كبيرة ل</a:t>
            </a:r>
            <a:r>
              <a:rPr lang="ar-SA" b="0" baseline="0" dirty="0"/>
              <a:t>لإصابة بنقص السكر في الدم</a:t>
            </a:r>
            <a:r>
              <a:rPr lang="ar-EG" b="0" baseline="0" dirty="0"/>
              <a:t>. </a:t>
            </a:r>
            <a:r>
              <a:rPr lang="ar-SA" b="0" baseline="0" dirty="0"/>
              <a:t>ويمكن أن يزيد خزل المعدة </a:t>
            </a:r>
            <a:r>
              <a:rPr lang="ar-IQ" b="0" baseline="0" dirty="0"/>
              <a:t>ا</a:t>
            </a:r>
            <a:r>
              <a:rPr lang="ar-SA" b="0" baseline="0" dirty="0"/>
              <a:t>لخطورة</a:t>
            </a:r>
            <a:r>
              <a:rPr lang="ar-IQ" b="0" baseline="0" dirty="0"/>
              <a:t>، وقد يكون من المهم اعتبار توقيت أخذ الأنسولين </a:t>
            </a:r>
            <a:r>
              <a:rPr lang="ar-SA" b="0" baseline="0" dirty="0"/>
              <a:t>ليطابق </a:t>
            </a:r>
            <a:r>
              <a:rPr lang="ar-IQ" b="0" baseline="0" dirty="0"/>
              <a:t>منفعة</a:t>
            </a:r>
            <a:r>
              <a:rPr lang="ar-SA" b="0" baseline="0" dirty="0"/>
              <a:t> الطعام الذي يتم تناوله</a:t>
            </a:r>
            <a:r>
              <a:rPr lang="ar-EG" b="0" baseline="0" dirty="0"/>
              <a:t>.</a:t>
            </a:r>
          </a:p>
          <a:p>
            <a:pPr rtl="1"/>
            <a:endParaRPr lang="ar-EG" b="0" baseline="0" dirty="0"/>
          </a:p>
          <a:p>
            <a:r>
              <a:rPr lang="en-US" dirty="0" err="1"/>
              <a:t>Seaquist</a:t>
            </a:r>
            <a:r>
              <a:rPr lang="en-US" dirty="0"/>
              <a:t> ER, Anderson J, Childs B, et al. Hypoglycaemia and Diabetes: A Report of a Workgroup of the American Diabetes Association and The Endocrine Society. </a:t>
            </a:r>
            <a:r>
              <a:rPr lang="en-US" i="1" dirty="0"/>
              <a:t>Diabetes Care</a:t>
            </a:r>
            <a:r>
              <a:rPr lang="en-US" dirty="0"/>
              <a:t>. 2013;36(5):1384-1395. doi:10.2337/dc12-2480.</a:t>
            </a:r>
            <a:endParaRPr lang="en-US" b="0" baseline="0" dirty="0"/>
          </a:p>
          <a:p>
            <a:pPr rtl="1"/>
            <a:endParaRPr lang="ar-EG" b="0" baseline="0"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21</a:t>
            </a:fld>
            <a:endParaRPr lang="en-US"/>
          </a:p>
        </p:txBody>
      </p:sp>
    </p:spTree>
    <p:extLst>
      <p:ext uri="{BB962C8B-B14F-4D97-AF65-F5344CB8AC3E}">
        <p14:creationId xmlns:p14="http://schemas.microsoft.com/office/powerpoint/2010/main" val="3249212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SA" dirty="0"/>
              <a:t>الأهداف</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2</a:t>
            </a:fld>
            <a:endParaRPr lang="en-US"/>
          </a:p>
        </p:txBody>
      </p:sp>
    </p:spTree>
    <p:extLst>
      <p:ext uri="{BB962C8B-B14F-4D97-AF65-F5344CB8AC3E}">
        <p14:creationId xmlns:p14="http://schemas.microsoft.com/office/powerpoint/2010/main" val="39799899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اختتمت دراسة المملكة المتحدة المستقبلية حول السكريّ </a:t>
            </a:r>
            <a:r>
              <a:rPr lang="ar-EG" dirty="0"/>
              <a:t>(UKPDS) </a:t>
            </a:r>
            <a:r>
              <a:rPr lang="ar-SA" dirty="0"/>
              <a:t>عام </a:t>
            </a:r>
            <a:r>
              <a:rPr lang="ar-EG" dirty="0"/>
              <a:t>1997</a:t>
            </a:r>
            <a:r>
              <a:rPr lang="ar-SA" dirty="0"/>
              <a:t> ولدينا الكثير من طرق العلاج اليوم للنمط الثاني أكثر مما كان لدينا عام </a:t>
            </a:r>
            <a:r>
              <a:rPr lang="ar-EG" dirty="0"/>
              <a:t>1997</a:t>
            </a:r>
            <a:r>
              <a:rPr lang="ar-IQ" dirty="0"/>
              <a:t>.</a:t>
            </a:r>
            <a:endParaRPr lang="ar-EG" dirty="0"/>
          </a:p>
          <a:p>
            <a:pPr algn="r" rtl="1"/>
            <a:r>
              <a:rPr lang="ar-SA" dirty="0"/>
              <a:t>توجد خطورة أقل للإصابة بنقص السكر في الدم مع دواء الميتفورمين وناهضات الببتيد الشبيه بال</a:t>
            </a:r>
            <a:r>
              <a:rPr lang="ar-IQ" dirty="0"/>
              <a:t>غ</a:t>
            </a:r>
            <a:r>
              <a:rPr lang="ar-SA" dirty="0"/>
              <a:t>لوكا</a:t>
            </a:r>
            <a:r>
              <a:rPr lang="ar-IQ" dirty="0"/>
              <a:t>غ</a:t>
            </a:r>
            <a:r>
              <a:rPr lang="ar-SA" dirty="0"/>
              <a:t>ون</a:t>
            </a:r>
            <a:r>
              <a:rPr lang="en-CA" dirty="0"/>
              <a:t>GLP-1</a:t>
            </a:r>
            <a:r>
              <a:rPr lang="ar-IQ" dirty="0"/>
              <a:t> </a:t>
            </a:r>
            <a:r>
              <a:rPr lang="ar-SA" dirty="0"/>
              <a:t>ومثبطات ناقل </a:t>
            </a:r>
            <a:r>
              <a:rPr lang="ar-IQ" dirty="0"/>
              <a:t>غ</a:t>
            </a:r>
            <a:r>
              <a:rPr lang="ar-SA" dirty="0"/>
              <a:t>لوكوز الصوديوم </a:t>
            </a:r>
            <a:r>
              <a:rPr lang="en-CA" dirty="0"/>
              <a:t>SGLT2</a:t>
            </a:r>
            <a:r>
              <a:rPr lang="ar-SA" dirty="0"/>
              <a:t> ومثبطات ببتيديز ثنائي الببتيديل</a:t>
            </a:r>
            <a:r>
              <a:rPr lang="ar-IQ" dirty="0"/>
              <a:t> </a:t>
            </a:r>
            <a:r>
              <a:rPr lang="en-CA" dirty="0"/>
              <a:t>DPP4 </a:t>
            </a:r>
            <a:r>
              <a:rPr lang="ar-EG" dirty="0"/>
              <a:t>.</a:t>
            </a:r>
          </a:p>
          <a:p>
            <a:pPr rtl="1"/>
            <a:endParaRPr lang="ar-EG" baseline="0" dirty="0"/>
          </a:p>
          <a:p>
            <a:pPr algn="r" rtl="1"/>
            <a:r>
              <a:rPr lang="ar-EG" dirty="0"/>
              <a:t> </a:t>
            </a:r>
            <a:r>
              <a:rPr lang="ar-SA" dirty="0"/>
              <a:t>أما بالنسبة لخطورة ناهضات الببتيد الشبيه بال</a:t>
            </a:r>
            <a:r>
              <a:rPr lang="ar-IQ" dirty="0"/>
              <a:t>غ</a:t>
            </a:r>
            <a:r>
              <a:rPr lang="ar-SA" dirty="0"/>
              <a:t>لوكا</a:t>
            </a:r>
            <a:r>
              <a:rPr lang="ar-IQ" dirty="0"/>
              <a:t>غ</a:t>
            </a:r>
            <a:r>
              <a:rPr lang="ar-SA" dirty="0"/>
              <a:t>ون</a:t>
            </a:r>
            <a:r>
              <a:rPr lang="en-CA" dirty="0"/>
              <a:t>GLP-1</a:t>
            </a:r>
            <a:r>
              <a:rPr lang="ar-SA" dirty="0"/>
              <a:t> ومثبطات ناقل </a:t>
            </a:r>
            <a:r>
              <a:rPr lang="ar-IQ" dirty="0"/>
              <a:t>غ</a:t>
            </a:r>
            <a:r>
              <a:rPr lang="ar-SA" dirty="0"/>
              <a:t>لوكوز الصوديوم </a:t>
            </a:r>
            <a:r>
              <a:rPr lang="en-CA" dirty="0"/>
              <a:t>SGLT2</a:t>
            </a:r>
            <a:r>
              <a:rPr lang="ar-SA" dirty="0"/>
              <a:t> ومثبطات ببتيديز ثنائي الببتيديل </a:t>
            </a:r>
            <a:r>
              <a:rPr lang="en-CA" dirty="0"/>
              <a:t>DPP4 </a:t>
            </a:r>
            <a:r>
              <a:rPr lang="ar-IQ" dirty="0"/>
              <a:t> </a:t>
            </a:r>
            <a:r>
              <a:rPr lang="ar-SA" dirty="0"/>
              <a:t>للإصابة بنقص السكر في الدم فهي </a:t>
            </a:r>
            <a:r>
              <a:rPr lang="ar-SA" b="1" u="sng" dirty="0"/>
              <a:t>تحدث</a:t>
            </a:r>
            <a:r>
              <a:rPr lang="ar-SA" dirty="0"/>
              <a:t> عند </a:t>
            </a:r>
            <a:r>
              <a:rPr lang="ar-SA" b="1" u="sng" dirty="0"/>
              <a:t>إضافتها </a:t>
            </a:r>
            <a:r>
              <a:rPr lang="ar-SA" dirty="0"/>
              <a:t> إلى الأنسولين والسلفانيل يوريا</a:t>
            </a:r>
            <a:r>
              <a:rPr lang="ar-IQ" dirty="0"/>
              <a:t>، إِذ </a:t>
            </a:r>
            <a:r>
              <a:rPr lang="ar-SA" b="1" u="sng" dirty="0"/>
              <a:t>هي</a:t>
            </a:r>
            <a:r>
              <a:rPr lang="ar-SA" dirty="0"/>
              <a:t> التركيبة التي تضيف الخطورة</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22</a:t>
            </a:fld>
            <a:endParaRPr lang="en-US"/>
          </a:p>
        </p:txBody>
      </p:sp>
    </p:spTree>
    <p:extLst>
      <p:ext uri="{BB962C8B-B14F-4D97-AF65-F5344CB8AC3E}">
        <p14:creationId xmlns:p14="http://schemas.microsoft.com/office/powerpoint/2010/main" val="38933170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defRPr/>
            </a:pPr>
            <a:r>
              <a:rPr lang="ar-SA" dirty="0"/>
              <a:t>اقرأ </a:t>
            </a:r>
            <a:r>
              <a:rPr lang="ar-IQ" dirty="0"/>
              <a:t>قائمة الفقرات الهامة </a:t>
            </a:r>
            <a:r>
              <a:rPr lang="ar-SA" dirty="0"/>
              <a:t>لدراسة الحالة</a:t>
            </a:r>
          </a:p>
          <a:p>
            <a:pPr rtl="1"/>
            <a:endParaRPr lang="ar-EG" dirty="0"/>
          </a:p>
          <a:p>
            <a:pPr algn="r" rtl="1"/>
            <a:r>
              <a:rPr lang="ar-SA" dirty="0"/>
              <a:t>حقوق نشر الصورة </a:t>
            </a:r>
            <a:r>
              <a:rPr lang="ar-EG" dirty="0"/>
              <a:t>http://www.istockphoto.com/ca/photo/aged-businessman-with-coat-gm175952873-26221338</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24</a:t>
            </a:fld>
            <a:endParaRPr lang="en-US"/>
          </a:p>
        </p:txBody>
      </p:sp>
    </p:spTree>
    <p:extLst>
      <p:ext uri="{BB962C8B-B14F-4D97-AF65-F5344CB8AC3E}">
        <p14:creationId xmlns:p14="http://schemas.microsoft.com/office/powerpoint/2010/main" val="41012507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defRPr/>
            </a:pPr>
            <a:r>
              <a:rPr lang="ar-SA" dirty="0"/>
              <a:t>ملاحظات </a:t>
            </a:r>
            <a:r>
              <a:rPr lang="ar-IQ" dirty="0"/>
              <a:t>حول تناول الكحوليات</a:t>
            </a:r>
            <a:r>
              <a:rPr lang="ar-EG" dirty="0"/>
              <a:t>: </a:t>
            </a:r>
          </a:p>
          <a:p>
            <a:pPr marL="179097" indent="-179097" algn="r" rtl="1">
              <a:buFont typeface="Arial" panose="020B0604020202020204" pitchFamily="34" charset="0"/>
              <a:buChar char="•"/>
              <a:defRPr/>
            </a:pPr>
            <a:r>
              <a:rPr lang="ar-IQ" dirty="0"/>
              <a:t>ت</a:t>
            </a:r>
            <a:r>
              <a:rPr lang="ar-SA" dirty="0"/>
              <a:t>منع الكحول</a:t>
            </a:r>
            <a:r>
              <a:rPr lang="ar-IQ" dirty="0"/>
              <a:t>يات</a:t>
            </a:r>
            <a:r>
              <a:rPr lang="ar-SA" dirty="0"/>
              <a:t> استحداث السكر ردًا على نقص السكر في الدم</a:t>
            </a:r>
            <a:r>
              <a:rPr lang="ar-IQ" dirty="0"/>
              <a:t>.</a:t>
            </a:r>
            <a:endParaRPr lang="ar-SA" dirty="0"/>
          </a:p>
          <a:p>
            <a:pPr marL="179097" indent="-179097" algn="r" rtl="1">
              <a:buFont typeface="Arial" panose="020B0604020202020204" pitchFamily="34" charset="0"/>
              <a:buChar char="•"/>
              <a:defRPr/>
            </a:pPr>
            <a:r>
              <a:rPr lang="ar-SA" dirty="0"/>
              <a:t>في هذه الحالة، قد لا ي</a:t>
            </a:r>
            <a:r>
              <a:rPr lang="ar-IQ" dirty="0"/>
              <a:t>فيد </a:t>
            </a:r>
            <a:r>
              <a:rPr lang="ar-SA" dirty="0"/>
              <a:t>تناول وجبة خفيفة قبل النوم </a:t>
            </a:r>
            <a:r>
              <a:rPr lang="ar-IQ" dirty="0"/>
              <a:t>في</a:t>
            </a:r>
            <a:r>
              <a:rPr lang="ar-SA" dirty="0"/>
              <a:t> تجنب نقص السكر في الدم، بل ستحتاج إلى تعديل جرعة </a:t>
            </a:r>
            <a:r>
              <a:rPr lang="ar-SA" b="0" dirty="0"/>
              <a:t>أنسولين البلعة الذي يؤخذ في الليل مع</a:t>
            </a:r>
            <a:r>
              <a:rPr lang="ar-IQ" b="0" dirty="0"/>
              <a:t> أو </a:t>
            </a:r>
            <a:r>
              <a:rPr lang="ar-SA" b="0" dirty="0"/>
              <a:t>بدون</a:t>
            </a:r>
            <a:r>
              <a:rPr lang="ar-IQ" b="0" dirty="0"/>
              <a:t> </a:t>
            </a:r>
            <a:r>
              <a:rPr lang="ar-SA" dirty="0"/>
              <a:t>جرعة الأنسولين عند الإفطار</a:t>
            </a:r>
            <a:r>
              <a:rPr lang="ar-IQ" dirty="0"/>
              <a:t>.</a:t>
            </a:r>
            <a:endParaRPr lang="ar-SA" dirty="0"/>
          </a:p>
          <a:p>
            <a:pPr rtl="1">
              <a:defRPr/>
            </a:pPr>
            <a:endParaRPr lang="ar-EG" dirty="0"/>
          </a:p>
          <a:p>
            <a:pPr algn="r" rtl="1">
              <a:defRPr/>
            </a:pPr>
            <a:r>
              <a:rPr lang="ar-SA" dirty="0"/>
              <a:t>الحلول المحتملة</a:t>
            </a:r>
            <a:r>
              <a:rPr lang="ar-EG" dirty="0"/>
              <a:t>:</a:t>
            </a:r>
          </a:p>
          <a:p>
            <a:pPr marL="177440" indent="-177440" algn="r" defTabSz="477594" rtl="1">
              <a:buFont typeface="Arial" panose="020B0604020202020204" pitchFamily="34" charset="0"/>
              <a:buChar char="•"/>
            </a:pPr>
            <a:r>
              <a:rPr lang="ar-SA" dirty="0"/>
              <a:t>راجع التوعية </a:t>
            </a:r>
            <a:r>
              <a:rPr lang="ar-IQ" dirty="0"/>
              <a:t>حول ا</a:t>
            </a:r>
            <a:r>
              <a:rPr lang="ar-SA" dirty="0"/>
              <a:t>لتدبير الذاتي</a:t>
            </a:r>
            <a:r>
              <a:rPr lang="ar-IQ" dirty="0"/>
              <a:t> وخاصة </a:t>
            </a:r>
            <a:r>
              <a:rPr lang="ar-SA" dirty="0"/>
              <a:t>استخدام جرعة الأنسولين المخفضة بعد ليلة تناول مشروبات كحولية أكثر من المعتاد و</a:t>
            </a:r>
            <a:r>
              <a:rPr lang="ar-EG" dirty="0"/>
              <a:t>/</a:t>
            </a:r>
            <a:r>
              <a:rPr lang="ar-SA" dirty="0"/>
              <a:t>أو القيام بأنشطة بدنية إضافية</a:t>
            </a:r>
            <a:r>
              <a:rPr lang="ar-EG" dirty="0"/>
              <a:t>. </a:t>
            </a:r>
            <a:r>
              <a:rPr lang="ar-SA" dirty="0"/>
              <a:t>و</a:t>
            </a:r>
            <a:r>
              <a:rPr lang="ar-IQ" dirty="0"/>
              <a:t>في حال </a:t>
            </a:r>
            <a:r>
              <a:rPr lang="ar-SA" dirty="0"/>
              <a:t>هذه المريضة يمكن بدء معدل قاعدي مؤقت مدته </a:t>
            </a:r>
            <a:r>
              <a:rPr lang="ar-EG" dirty="0"/>
              <a:t>12</a:t>
            </a:r>
            <a:r>
              <a:rPr lang="ar-SA" dirty="0"/>
              <a:t> ساعة عند وقت النوم</a:t>
            </a:r>
            <a:r>
              <a:rPr lang="ar-EG" dirty="0"/>
              <a:t>. </a:t>
            </a:r>
            <a:r>
              <a:rPr lang="ar-SA" dirty="0"/>
              <a:t>لاحظ أن التأثير </a:t>
            </a:r>
            <a:r>
              <a:rPr lang="ar-EG" dirty="0"/>
              <a:t>(</a:t>
            </a:r>
            <a:r>
              <a:rPr lang="ar-SA" dirty="0"/>
              <a:t>والذي بالنسبة للكحول</a:t>
            </a:r>
            <a:r>
              <a:rPr lang="ar-IQ" dirty="0"/>
              <a:t>يات</a:t>
            </a:r>
            <a:r>
              <a:rPr lang="ar-SA" dirty="0"/>
              <a:t> يرجع إلى منع استحداث السكر، </a:t>
            </a:r>
            <a:r>
              <a:rPr lang="ar-IQ" dirty="0"/>
              <a:t>وهو </a:t>
            </a:r>
            <a:r>
              <a:rPr lang="ar-SA" dirty="0"/>
              <a:t>أمر </a:t>
            </a:r>
            <a:r>
              <a:rPr lang="ar-IQ" dirty="0"/>
              <a:t>هام</a:t>
            </a:r>
            <a:r>
              <a:rPr lang="ar-SA" dirty="0"/>
              <a:t> للحفاظ على مخرج غلوكوز كبدي بعد استنزاف مخزون الغليكُوجين لمدة تزيد عن </a:t>
            </a:r>
            <a:r>
              <a:rPr lang="ar-EG" dirty="0"/>
              <a:t>6</a:t>
            </a:r>
            <a:r>
              <a:rPr lang="ar-SA" dirty="0"/>
              <a:t> ساعات أو أكثر</a:t>
            </a:r>
            <a:r>
              <a:rPr lang="ar-EG" dirty="0"/>
              <a:t>) </a:t>
            </a:r>
            <a:r>
              <a:rPr lang="ar-SA" dirty="0"/>
              <a:t>يمكن أن يستمر وتحتاج إلى جرعة أنسولين أقل ع</a:t>
            </a:r>
            <a:r>
              <a:rPr lang="ar-IQ" dirty="0"/>
              <a:t>ند</a:t>
            </a:r>
            <a:r>
              <a:rPr lang="ar-IQ" baseline="0" dirty="0"/>
              <a:t> ال</a:t>
            </a:r>
            <a:r>
              <a:rPr lang="ar-SA" dirty="0"/>
              <a:t>إفطار </a:t>
            </a:r>
            <a:r>
              <a:rPr lang="ar-IQ" dirty="0"/>
              <a:t>في </a:t>
            </a:r>
            <a:r>
              <a:rPr lang="ar-SA" dirty="0"/>
              <a:t>اليوم التالي أيضًا</a:t>
            </a:r>
            <a:r>
              <a:rPr lang="ar-IQ" dirty="0"/>
              <a:t>.</a:t>
            </a:r>
            <a:endParaRPr lang="ar-SA" dirty="0"/>
          </a:p>
          <a:p>
            <a:pPr marL="177440" indent="-177440" algn="r" defTabSz="477594" rtl="1">
              <a:buFont typeface="Arial" panose="020B0604020202020204" pitchFamily="34" charset="0"/>
              <a:buChar char="•"/>
            </a:pPr>
            <a:r>
              <a:rPr lang="ar-SA" dirty="0"/>
              <a:t>قدم الإرشاد للمريضة حول تأثير الكحول</a:t>
            </a:r>
            <a:r>
              <a:rPr lang="ar-IQ" dirty="0"/>
              <a:t>يات</a:t>
            </a:r>
            <a:r>
              <a:rPr lang="ar-SA" dirty="0"/>
              <a:t> على مستوى الغلوكوز في الدم</a:t>
            </a:r>
            <a:r>
              <a:rPr lang="ar-IQ" dirty="0"/>
              <a:t>.</a:t>
            </a:r>
            <a:endParaRPr lang="ar-EG" dirty="0"/>
          </a:p>
          <a:p>
            <a:pPr marL="177440" indent="-177440" algn="r" defTabSz="477594" rtl="1">
              <a:buFont typeface="Arial" panose="020B0604020202020204" pitchFamily="34" charset="0"/>
              <a:buChar char="•"/>
            </a:pPr>
            <a:r>
              <a:rPr lang="ar-SA" dirty="0"/>
              <a:t>شجّع المريضة على جعل خيارات العلاج متاحة</a:t>
            </a:r>
            <a:r>
              <a:rPr lang="ar-IQ" dirty="0"/>
              <a:t>.</a:t>
            </a:r>
            <a:endParaRPr lang="ar-SA" dirty="0"/>
          </a:p>
          <a:p>
            <a:pPr marL="177440" indent="-177440" algn="r" defTabSz="477594" rtl="1">
              <a:buFont typeface="Arial" panose="020B0604020202020204" pitchFamily="34" charset="0"/>
              <a:buChar char="•"/>
            </a:pPr>
            <a:r>
              <a:rPr lang="ar-SA" dirty="0"/>
              <a:t>شجع المريضة على ارتداء الم</a:t>
            </a:r>
            <a:r>
              <a:rPr lang="ar-IQ" dirty="0"/>
              <a:t>تحسس </a:t>
            </a:r>
            <a:r>
              <a:rPr lang="ar-SA" dirty="0"/>
              <a:t>مع تعديل الإنذارات من أجل تقليل الشعور بالتعب من الإنذار</a:t>
            </a:r>
            <a:r>
              <a:rPr lang="ar-IQ" dirty="0"/>
              <a:t>.</a:t>
            </a:r>
            <a:endParaRPr lang="ar-EG" dirty="0"/>
          </a:p>
          <a:p>
            <a:pPr marL="177440" indent="-177440" algn="r" defTabSz="477594" rtl="1">
              <a:buFont typeface="Arial" panose="020B0604020202020204" pitchFamily="34" charset="0"/>
              <a:buChar char="•"/>
            </a:pPr>
            <a:r>
              <a:rPr lang="ar-SA" dirty="0"/>
              <a:t>ساعد في تعديل نظام </a:t>
            </a:r>
            <a:r>
              <a:rPr lang="ar-IQ" dirty="0"/>
              <a:t>ا</a:t>
            </a:r>
            <a:r>
              <a:rPr lang="ar-SA" dirty="0"/>
              <a:t>لأنسولين لتقليل حالات انخفاض الغلوكوز</a:t>
            </a:r>
            <a:r>
              <a:rPr lang="ar-IQ" dirty="0"/>
              <a:t>.</a:t>
            </a:r>
            <a:endParaRPr lang="ar-SA" dirty="0"/>
          </a:p>
          <a:p>
            <a:pPr rtl="1"/>
            <a:endParaRPr lang="ar-EG" dirty="0"/>
          </a:p>
          <a:p>
            <a:pPr algn="r" rtl="1"/>
            <a:r>
              <a:rPr lang="ar-SA" dirty="0"/>
              <a:t>حقوق نشر الصورة </a:t>
            </a:r>
            <a:r>
              <a:rPr lang="ar-EG" dirty="0"/>
              <a:t>http://www.istockphoto.com/ca/photo/aged-businessman-with-coat-gm175952873-26221338</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25</a:t>
            </a:fld>
            <a:endParaRPr lang="en-US"/>
          </a:p>
        </p:txBody>
      </p:sp>
    </p:spTree>
    <p:extLst>
      <p:ext uri="{BB962C8B-B14F-4D97-AF65-F5344CB8AC3E}">
        <p14:creationId xmlns:p14="http://schemas.microsoft.com/office/powerpoint/2010/main" val="150406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dirty="0"/>
              <a:t>المراقبة الذاتية لسكر الدم </a:t>
            </a:r>
            <a:r>
              <a:rPr lang="ar-EG" b="1" dirty="0"/>
              <a:t>(SMBG)</a:t>
            </a:r>
          </a:p>
          <a:p>
            <a:pPr marL="179097" indent="-179097" algn="r" rtl="1">
              <a:buFont typeface="Arial" panose="020B0604020202020204" pitchFamily="34" charset="0"/>
              <a:buChar char="•"/>
            </a:pPr>
            <a:r>
              <a:rPr lang="ar-SA" dirty="0"/>
              <a:t>يمكن أن ي</a:t>
            </a:r>
            <a:r>
              <a:rPr lang="ar-IQ" dirty="0"/>
              <a:t>كون </a:t>
            </a:r>
            <a:r>
              <a:rPr lang="ar-SA" dirty="0"/>
              <a:t>دمج </a:t>
            </a:r>
            <a:r>
              <a:rPr lang="ar-IQ" dirty="0"/>
              <a:t>نتائج </a:t>
            </a:r>
            <a:r>
              <a:rPr lang="ar-SA" dirty="0"/>
              <a:t>المراقبة الذاتية لسكر الدم </a:t>
            </a:r>
            <a:r>
              <a:rPr lang="ar-EG" dirty="0"/>
              <a:t>(SMBG) </a:t>
            </a:r>
            <a:r>
              <a:rPr lang="ar-IQ" dirty="0"/>
              <a:t>مع آلية </a:t>
            </a:r>
            <a:r>
              <a:rPr lang="ar-SA" dirty="0"/>
              <a:t>تدبير السكريّ أداة مفيدة لتوجيه العلاج بالتغذية الطبية والنشاط البدني، مما يؤدي إلى الوقاية من نقص السكر في الدم وتعديل الأدوية </a:t>
            </a:r>
            <a:r>
              <a:rPr lang="ar-EG" dirty="0"/>
              <a:t>(</a:t>
            </a:r>
            <a:r>
              <a:rPr lang="ar-SA" dirty="0"/>
              <a:t>و</a:t>
            </a:r>
            <a:r>
              <a:rPr lang="ar-IQ" dirty="0"/>
              <a:t>خاصة </a:t>
            </a:r>
            <a:r>
              <a:rPr lang="ar-SA" dirty="0"/>
              <a:t>جرعات الأنسولين الأكليّ</a:t>
            </a:r>
            <a:r>
              <a:rPr lang="ar-EG" dirty="0"/>
              <a:t>)</a:t>
            </a:r>
          </a:p>
          <a:p>
            <a:pPr marL="179097" indent="-179097" algn="r" rtl="1">
              <a:buFont typeface="Arial" panose="020B0604020202020204" pitchFamily="34" charset="0"/>
              <a:buChar char="•"/>
            </a:pPr>
            <a:r>
              <a:rPr lang="ar-SA" dirty="0"/>
              <a:t>يجب تنظيم وتيرة استخدام المراقبة الذاتية لسكر الدم وتوقيته وفقًا لحاجات المريض وأهدافه</a:t>
            </a:r>
            <a:r>
              <a:rPr lang="ar-EG" dirty="0"/>
              <a:t>.</a:t>
            </a:r>
          </a:p>
          <a:p>
            <a:pPr marL="179097" indent="-179097" rtl="1">
              <a:buFont typeface="Arial" panose="020B0604020202020204" pitchFamily="34" charset="0"/>
              <a:buChar char="•"/>
            </a:pPr>
            <a:endParaRPr lang="ar-EG" dirty="0"/>
          </a:p>
          <a:p>
            <a:pPr algn="r" rtl="1"/>
            <a:r>
              <a:rPr lang="ar-SA" b="1" dirty="0"/>
              <a:t>ال</a:t>
            </a:r>
            <a:r>
              <a:rPr lang="ar-IQ" b="1" dirty="0"/>
              <a:t>مراقبة </a:t>
            </a:r>
            <a:r>
              <a:rPr lang="ar-SA" b="1" dirty="0"/>
              <a:t>المستمر</a:t>
            </a:r>
            <a:r>
              <a:rPr lang="ar-IQ" b="1" dirty="0"/>
              <a:t>ة</a:t>
            </a:r>
            <a:r>
              <a:rPr lang="ar-SA" b="1" dirty="0"/>
              <a:t> للغلوكوز </a:t>
            </a:r>
            <a:r>
              <a:rPr lang="ar-EG" b="1" dirty="0"/>
              <a:t>(CGM)</a:t>
            </a:r>
          </a:p>
          <a:p>
            <a:pPr marL="179097" indent="-179097" algn="r" rtl="1">
              <a:buFont typeface="Arial" panose="020B0604020202020204" pitchFamily="34" charset="0"/>
              <a:buChar char="•"/>
            </a:pPr>
            <a:r>
              <a:rPr lang="ar-SA" b="0" i="0" u="sng" dirty="0"/>
              <a:t>تختلف أجهزة </a:t>
            </a:r>
            <a:r>
              <a:rPr lang="ar-IQ" b="0" i="0" u="sng" dirty="0"/>
              <a:t>مراقبة الغلوكوز المستمرة المتقطعة أو السريعة </a:t>
            </a:r>
            <a:r>
              <a:rPr lang="ar-SA" b="0" i="0" u="sng" dirty="0"/>
              <a:t>عن أجهزة </a:t>
            </a:r>
            <a:r>
              <a:rPr lang="ar-IQ" b="0" i="0" u="sng" dirty="0"/>
              <a:t>المراقبة </a:t>
            </a:r>
            <a:r>
              <a:rPr lang="ar-SA" i="0" u="sng" baseline="0" dirty="0"/>
              <a:t>المستمر</a:t>
            </a:r>
            <a:r>
              <a:rPr lang="ar-IQ" i="0" u="sng" baseline="0" dirty="0"/>
              <a:t>ة</a:t>
            </a:r>
            <a:r>
              <a:rPr lang="ar-SA" i="0" u="sng" baseline="0" dirty="0"/>
              <a:t> للغلوكوز في الوقت الفعلي</a:t>
            </a:r>
            <a:r>
              <a:rPr lang="ar-IQ" i="0" u="sng" baseline="0" dirty="0"/>
              <a:t> (</a:t>
            </a:r>
            <a:r>
              <a:rPr lang="en-US" i="0" u="sng" baseline="0" dirty="0" err="1"/>
              <a:t>rtCGM</a:t>
            </a:r>
            <a:r>
              <a:rPr lang="ar-EG" i="0" u="sng" baseline="0" dirty="0"/>
              <a:t>)</a:t>
            </a:r>
            <a:r>
              <a:rPr lang="ar-IQ" i="0" u="sng" baseline="0" dirty="0"/>
              <a:t> كونها</a:t>
            </a:r>
            <a:r>
              <a:rPr lang="ar-EG" i="0" u="sng" baseline="0" dirty="0"/>
              <a:t> </a:t>
            </a:r>
            <a:r>
              <a:rPr lang="ar-SA" i="0" u="sng" dirty="0"/>
              <a:t>لا تحتوي على إنذارات و</a:t>
            </a:r>
            <a:r>
              <a:rPr lang="ar-IQ" i="0" u="sng" dirty="0"/>
              <a:t>تُعطي النتائج عند</a:t>
            </a:r>
            <a:r>
              <a:rPr lang="ar-IQ" i="0" u="sng" baseline="0" dirty="0"/>
              <a:t> </a:t>
            </a:r>
            <a:r>
              <a:rPr lang="ar-SA" i="0" u="sng" dirty="0"/>
              <a:t>طلب</a:t>
            </a:r>
            <a:r>
              <a:rPr lang="ar-IQ" i="0" u="sng" dirty="0"/>
              <a:t>ها فقط</a:t>
            </a:r>
            <a:r>
              <a:rPr lang="ar-EG" i="0" u="sng" dirty="0"/>
              <a:t>.</a:t>
            </a:r>
          </a:p>
          <a:p>
            <a:pPr marL="179097" indent="-179097" algn="r" rtl="1">
              <a:buFont typeface="Arial" panose="020B0604020202020204" pitchFamily="34" charset="0"/>
              <a:buChar char="•"/>
            </a:pPr>
            <a:r>
              <a:rPr lang="ar-SA" i="0" u="none" strike="noStrike" dirty="0"/>
              <a:t>أثبتت دراسة </a:t>
            </a:r>
            <a:r>
              <a:rPr lang="ar-IQ" i="0" u="none" strike="noStrike" dirty="0"/>
              <a:t>أُجريت </a:t>
            </a:r>
            <a:r>
              <a:rPr lang="ar-SA" i="0" u="none" strike="noStrike" dirty="0"/>
              <a:t>على بالغين مصابين بالسكري </a:t>
            </a:r>
            <a:r>
              <a:rPr lang="ar-IQ" i="0" u="none" strike="noStrike" dirty="0"/>
              <a:t>من </a:t>
            </a:r>
            <a:r>
              <a:rPr lang="ar-SA" i="0" u="none" strike="noStrike" dirty="0"/>
              <a:t>النمط الأول </a:t>
            </a:r>
            <a:r>
              <a:rPr lang="ar-IQ" i="0" u="none" strike="noStrike" dirty="0"/>
              <a:t>ي</a:t>
            </a:r>
            <a:r>
              <a:rPr lang="ar-SA" i="0" u="none" strike="noStrike" dirty="0"/>
              <a:t>خضع لسيطرة جيدة أن مستخدمي </a:t>
            </a:r>
            <a:r>
              <a:rPr lang="ar-IQ" i="0" u="none" strike="noStrike" dirty="0"/>
              <a:t>مراقبة الغلوكوز </a:t>
            </a:r>
            <a:r>
              <a:rPr lang="ar-SA" i="0" u="none" strike="noStrike" dirty="0"/>
              <a:t>المستمر</a:t>
            </a:r>
            <a:r>
              <a:rPr lang="ar-IQ" i="0" u="none" strike="noStrike" dirty="0"/>
              <a:t>ة</a:t>
            </a:r>
            <a:r>
              <a:rPr lang="ar-SA" i="0" u="none" strike="noStrike" dirty="0"/>
              <a:t> </a:t>
            </a:r>
            <a:r>
              <a:rPr lang="ar-IQ" i="0" u="none" strike="noStrike" dirty="0"/>
              <a:t>السريعة </a:t>
            </a:r>
            <a:r>
              <a:rPr lang="ar-SA" i="0" u="none" strike="noStrike" dirty="0"/>
              <a:t>ي</a:t>
            </a:r>
            <a:r>
              <a:rPr lang="ar-IQ" i="0" u="none" strike="noStrike" dirty="0"/>
              <a:t>صابون </a:t>
            </a:r>
            <a:r>
              <a:rPr lang="ar-SA" i="0" u="none" strike="noStrike" dirty="0"/>
              <a:t>بنقص السكر في الدم </a:t>
            </a:r>
            <a:r>
              <a:rPr lang="ar-IQ" i="0" u="none" strike="noStrike" dirty="0"/>
              <a:t>على نحو أقل </a:t>
            </a:r>
            <a:r>
              <a:rPr lang="ar-SA" i="0" u="none" strike="noStrike" dirty="0"/>
              <a:t>م</a:t>
            </a:r>
            <a:r>
              <a:rPr lang="ar-IQ" i="0" u="none" strike="noStrike" dirty="0"/>
              <a:t>قارنة بمن </a:t>
            </a:r>
            <a:r>
              <a:rPr lang="ar-SA" i="0" u="none" strike="noStrike" dirty="0"/>
              <a:t>يستخدم المراقبة الذاتية لسكر الدم</a:t>
            </a:r>
            <a:r>
              <a:rPr lang="ar-IQ" i="0" u="none" strike="noStrike" dirty="0"/>
              <a:t>.</a:t>
            </a:r>
            <a:r>
              <a:rPr lang="ar-EG" i="0" dirty="0"/>
              <a:t> </a:t>
            </a:r>
          </a:p>
          <a:p>
            <a:pPr marL="179097" indent="-179097" algn="r" rtl="1">
              <a:buFont typeface="Arial" panose="020B0604020202020204" pitchFamily="34" charset="0"/>
              <a:buChar char="•"/>
            </a:pPr>
            <a:r>
              <a:rPr lang="ar-SA" i="0" u="sng" dirty="0"/>
              <a:t>ونظرًا للاختلافات الموجودة بين </a:t>
            </a:r>
            <a:r>
              <a:rPr lang="ar-IQ" i="0" u="sng" dirty="0"/>
              <a:t>مراقبة الغلوكوز </a:t>
            </a:r>
            <a:r>
              <a:rPr lang="ar-SA" i="0" u="sng" dirty="0"/>
              <a:t>المستمر</a:t>
            </a:r>
            <a:r>
              <a:rPr lang="ar-IQ" i="0" u="sng" dirty="0"/>
              <a:t>ة</a:t>
            </a:r>
            <a:r>
              <a:rPr lang="ar-IQ" i="0" u="sng" baseline="0" dirty="0"/>
              <a:t> السريعة </a:t>
            </a:r>
            <a:r>
              <a:rPr lang="ar-SA" i="0" u="sng" dirty="0"/>
              <a:t>وأجهزة ال</a:t>
            </a:r>
            <a:r>
              <a:rPr lang="ar-IQ" i="0" u="sng" dirty="0"/>
              <a:t>مراقبة </a:t>
            </a:r>
            <a:r>
              <a:rPr lang="ar-SA" i="0" u="sng" dirty="0"/>
              <a:t>المستمر</a:t>
            </a:r>
            <a:r>
              <a:rPr lang="ar-IQ" i="0" u="sng" dirty="0"/>
              <a:t>ة</a:t>
            </a:r>
            <a:r>
              <a:rPr lang="ar-SA" i="0" u="sng" dirty="0"/>
              <a:t> للغلوكوز في الوقت الفعلي، يجب على الأطباء الممارسين مساعدة الأشخاص المصابين بالسكريّ على اختيار نظام ال</a:t>
            </a:r>
            <a:r>
              <a:rPr lang="ar-IQ" i="0" u="sng" dirty="0"/>
              <a:t>مراقبة الذي يتن</a:t>
            </a:r>
            <a:r>
              <a:rPr lang="ar-SA" i="0" u="sng" dirty="0"/>
              <a:t>اسب </a:t>
            </a:r>
            <a:r>
              <a:rPr lang="ar-IQ" i="0" u="sng" dirty="0"/>
              <a:t>مع ا</a:t>
            </a:r>
            <a:r>
              <a:rPr lang="ar-SA" i="0" u="sng" dirty="0"/>
              <a:t>ح</a:t>
            </a:r>
            <a:r>
              <a:rPr lang="ar-IQ" i="0" u="sng" dirty="0"/>
              <a:t>تياجاتهم،</a:t>
            </a:r>
            <a:r>
              <a:rPr lang="ar-SA" i="0" u="sng" dirty="0"/>
              <a:t> </a:t>
            </a:r>
            <a:r>
              <a:rPr lang="ar-IQ" i="0" u="sng" dirty="0"/>
              <a:t>وال</a:t>
            </a:r>
            <a:r>
              <a:rPr lang="ar-SA" i="0" u="sng" dirty="0"/>
              <a:t>أخذ </a:t>
            </a:r>
            <a:r>
              <a:rPr lang="ar-IQ" i="0" u="sng" dirty="0"/>
              <a:t>بعين </a:t>
            </a:r>
            <a:r>
              <a:rPr lang="ar-SA" i="0" u="sng" dirty="0"/>
              <a:t>الاعتبار </a:t>
            </a:r>
            <a:r>
              <a:rPr lang="ar-IQ" i="0" u="sng" dirty="0"/>
              <a:t>ال</a:t>
            </a:r>
            <a:r>
              <a:rPr lang="ar-SA" i="0" u="sng" dirty="0"/>
              <a:t>تاريخ </a:t>
            </a:r>
            <a:r>
              <a:rPr lang="ar-IQ" i="0" u="sng" dirty="0"/>
              <a:t>الصحي للمريض وخطورة الإصابة بنقص سكر </a:t>
            </a:r>
            <a:r>
              <a:rPr lang="ar-IQ" i="0" u="sng" baseline="0" dirty="0"/>
              <a:t>الدم لديه </a:t>
            </a:r>
            <a:r>
              <a:rPr lang="ar-SA" i="0" u="sng" dirty="0"/>
              <a:t>وكذلك الحالة الاقتصادية</a:t>
            </a:r>
            <a:r>
              <a:rPr lang="ar-EG" i="0" u="sng" dirty="0"/>
              <a:t>. </a:t>
            </a:r>
          </a:p>
          <a:p>
            <a:pPr marL="179097" indent="-179097" rtl="1">
              <a:buFont typeface="Arial" panose="020B0604020202020204" pitchFamily="34" charset="0"/>
              <a:buChar char="•"/>
            </a:pPr>
            <a:endParaRPr lang="ar-EG" i="0" u="sng" baseline="0" dirty="0"/>
          </a:p>
          <a:p>
            <a:pPr algn="r" rtl="1"/>
            <a:r>
              <a:rPr lang="ar-SA" b="1" i="0" u="none" baseline="0" dirty="0"/>
              <a:t>المراجع</a:t>
            </a:r>
            <a:endParaRPr lang="ar-EG" b="0" i="0" u="none" baseline="0" dirty="0"/>
          </a:p>
          <a:p>
            <a:r>
              <a:rPr lang="en-CA" dirty="0"/>
              <a:t>American Diabetes Association </a:t>
            </a:r>
            <a:r>
              <a:rPr lang="en-CA" i="1" dirty="0"/>
              <a:t>Diabetes Care</a:t>
            </a:r>
            <a:r>
              <a:rPr lang="en-CA" dirty="0"/>
              <a:t> 2018;41 (Suppl 1):S71–80</a:t>
            </a:r>
          </a:p>
          <a:p>
            <a:pPr defTabSz="955189">
              <a:defRPr/>
            </a:pPr>
            <a:r>
              <a:rPr lang="en-CA" b="0" i="0" u="none" baseline="0" dirty="0" err="1"/>
              <a:t>Bolinder</a:t>
            </a:r>
            <a:r>
              <a:rPr lang="en-CA" b="0" i="0" u="none" baseline="0" dirty="0"/>
              <a:t> J et al. </a:t>
            </a:r>
            <a:r>
              <a:rPr lang="en-CA" b="0" i="1" u="none" baseline="0" dirty="0"/>
              <a:t>Lancet </a:t>
            </a:r>
            <a:r>
              <a:rPr lang="en-CA" b="0" i="0" u="none" baseline="0" dirty="0"/>
              <a:t>2016;388:2254–63</a:t>
            </a:r>
            <a:endParaRPr lang="en-US" b="1" i="0" u="none" dirty="0"/>
          </a:p>
          <a:p>
            <a:r>
              <a:rPr lang="en-GB" dirty="0" err="1"/>
              <a:t>Haak</a:t>
            </a:r>
            <a:r>
              <a:rPr lang="en-GB" dirty="0"/>
              <a:t> T et al. </a:t>
            </a:r>
            <a:r>
              <a:rPr lang="en-GB" i="1" dirty="0"/>
              <a:t>Diabetes </a:t>
            </a:r>
            <a:r>
              <a:rPr lang="en-GB" i="1" dirty="0" err="1"/>
              <a:t>Ther</a:t>
            </a:r>
            <a:r>
              <a:rPr lang="en-GB" dirty="0"/>
              <a:t> 2016;8:1–19</a:t>
            </a:r>
          </a:p>
          <a:p>
            <a:r>
              <a:rPr lang="en-GB" dirty="0" err="1"/>
              <a:t>Haak</a:t>
            </a:r>
            <a:r>
              <a:rPr lang="en-GB" dirty="0"/>
              <a:t> T et al. 2017;8:573–86</a:t>
            </a:r>
            <a:endParaRPr lang="en-CA" b="0" i="0" u="none" baseline="0"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26</a:t>
            </a:fld>
            <a:endParaRPr lang="en-US"/>
          </a:p>
        </p:txBody>
      </p:sp>
    </p:spTree>
    <p:extLst>
      <p:ext uri="{BB962C8B-B14F-4D97-AF65-F5344CB8AC3E}">
        <p14:creationId xmlns:p14="http://schemas.microsoft.com/office/powerpoint/2010/main" val="9765589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700" b="1" u="sng" dirty="0"/>
              <a:t>نقطة مهمة</a:t>
            </a:r>
            <a:r>
              <a:rPr lang="ar-EG" sz="1700" b="1" u="sng" dirty="0"/>
              <a:t>: </a:t>
            </a:r>
            <a:r>
              <a:rPr lang="ar-SA" sz="1700" b="1" u="sng" dirty="0"/>
              <a:t>الت</a:t>
            </a:r>
            <a:r>
              <a:rPr lang="ar-IQ" sz="1700" b="1" u="sng" dirty="0"/>
              <a:t>قنيات تنفع فقط في حالة الاستخدام الجيد</a:t>
            </a:r>
            <a:endParaRPr lang="ar-EG" sz="1700" dirty="0"/>
          </a:p>
          <a:p>
            <a:pPr marL="179082" lvl="1" indent="-179082" algn="r" rtl="1">
              <a:buFont typeface="Arial" pitchFamily="34" charset="0"/>
              <a:buChar char="•"/>
            </a:pPr>
            <a:r>
              <a:rPr lang="ar-SA" sz="1700" dirty="0"/>
              <a:t>تتوفر حاليًا وسيلتان من </a:t>
            </a:r>
            <a:r>
              <a:rPr lang="ar-IQ" sz="1700" dirty="0"/>
              <a:t>ال</a:t>
            </a:r>
            <a:r>
              <a:rPr lang="ar-SA" sz="1700" dirty="0"/>
              <a:t>وسائل الت</a:t>
            </a:r>
            <a:r>
              <a:rPr lang="ar-IQ" sz="1700" dirty="0"/>
              <a:t>قنية </a:t>
            </a:r>
            <a:r>
              <a:rPr lang="ar-SA" sz="1700" dirty="0"/>
              <a:t>لقياس الغلوكوز </a:t>
            </a:r>
            <a:r>
              <a:rPr lang="ar-IQ" sz="1700" dirty="0"/>
              <a:t>لدى </a:t>
            </a:r>
            <a:r>
              <a:rPr lang="ar-SA" sz="1700" dirty="0"/>
              <a:t>المرضى خارج المستشفى</a:t>
            </a:r>
            <a:r>
              <a:rPr lang="ar-EG" sz="1700" dirty="0"/>
              <a:t>: </a:t>
            </a:r>
            <a:r>
              <a:rPr lang="ar-SA" sz="1700" dirty="0"/>
              <a:t>القياس الشعري باستخدام نقطة الرعاية السريرية </a:t>
            </a:r>
            <a:r>
              <a:rPr lang="ar-EG" sz="1700" dirty="0"/>
              <a:t>(POC) </a:t>
            </a:r>
            <a:r>
              <a:rPr lang="ar-SA" sz="1700" dirty="0"/>
              <a:t>ومقاييس الغلوكوز </a:t>
            </a:r>
            <a:r>
              <a:rPr lang="ar-EG" sz="1700" dirty="0"/>
              <a:t>(</a:t>
            </a:r>
            <a:r>
              <a:rPr lang="ar-SA" sz="1700" dirty="0"/>
              <a:t>المراقبة الذاتية لسكر الدم </a:t>
            </a:r>
            <a:r>
              <a:rPr lang="ar-EG" sz="1700" dirty="0"/>
              <a:t>[</a:t>
            </a:r>
            <a:r>
              <a:rPr lang="en-US" sz="1700" dirty="0"/>
              <a:t>SMGB</a:t>
            </a:r>
            <a:r>
              <a:rPr lang="ar-EG" sz="1700" dirty="0"/>
              <a:t>]) </a:t>
            </a:r>
          </a:p>
          <a:p>
            <a:pPr marL="371462" indent="-358196" algn="r" rtl="1">
              <a:buFont typeface="Arial" panose="020B0604020202020204" pitchFamily="34" charset="0"/>
              <a:buChar char="•"/>
            </a:pPr>
            <a:r>
              <a:rPr lang="ar-SA" sz="1700" dirty="0"/>
              <a:t>استخدام </a:t>
            </a:r>
            <a:r>
              <a:rPr lang="ar-IQ" sz="1700" dirty="0"/>
              <a:t>ان</a:t>
            </a:r>
            <a:r>
              <a:rPr lang="ar-SA" sz="1700" dirty="0"/>
              <a:t>فراد</a:t>
            </a:r>
            <a:r>
              <a:rPr lang="ar-IQ" sz="1700" dirty="0"/>
              <a:t>ي</a:t>
            </a:r>
            <a:r>
              <a:rPr lang="ar-SA" sz="1700" dirty="0"/>
              <a:t> لأجهزة القياس</a:t>
            </a:r>
            <a:r>
              <a:rPr lang="ar-EG" sz="1700" dirty="0"/>
              <a:t>: </a:t>
            </a:r>
            <a:r>
              <a:rPr lang="ar-SA" sz="1700" dirty="0"/>
              <a:t>يجب أن تقع </a:t>
            </a:r>
            <a:r>
              <a:rPr lang="ar-EG" sz="1700" dirty="0"/>
              <a:t>95</a:t>
            </a:r>
            <a:r>
              <a:rPr lang="ar-IQ" sz="1700" dirty="0"/>
              <a:t> بالمائة</a:t>
            </a:r>
            <a:r>
              <a:rPr lang="ar-EG" sz="1700" dirty="0"/>
              <a:t> </a:t>
            </a:r>
            <a:r>
              <a:rPr lang="ar-SA" sz="1700" dirty="0"/>
              <a:t>من جميع قيم غلوكوز الدم التي </a:t>
            </a:r>
            <a:r>
              <a:rPr lang="ar-IQ" sz="1700" dirty="0"/>
              <a:t>ي</a:t>
            </a:r>
            <a:r>
              <a:rPr lang="ar-SA" sz="1700" dirty="0"/>
              <a:t>تم قياسها </a:t>
            </a:r>
            <a:r>
              <a:rPr lang="ar-IQ" sz="1700" dirty="0"/>
              <a:t>ضمن</a:t>
            </a:r>
            <a:r>
              <a:rPr lang="ar-SA" sz="1700" dirty="0"/>
              <a:t> نطاق </a:t>
            </a:r>
            <a:r>
              <a:rPr lang="ar-EG" sz="1700" dirty="0"/>
              <a:t>15</a:t>
            </a:r>
            <a:r>
              <a:rPr lang="ar-IQ" sz="1700" dirty="0"/>
              <a:t>بالمائة</a:t>
            </a:r>
            <a:r>
              <a:rPr lang="ar-EG" sz="1700" dirty="0"/>
              <a:t> </a:t>
            </a:r>
            <a:r>
              <a:rPr lang="ar-SA" sz="1700" dirty="0"/>
              <a:t>من القيمة الفعلية</a:t>
            </a:r>
          </a:p>
          <a:p>
            <a:pPr marL="13266" algn="r" rtl="1"/>
            <a:r>
              <a:rPr lang="ar-EG" sz="1700" dirty="0"/>
              <a:t>          </a:t>
            </a:r>
            <a:r>
              <a:rPr lang="en-US" sz="1700" dirty="0"/>
              <a:t>		</a:t>
            </a:r>
            <a:r>
              <a:rPr lang="ar-SA" sz="1700" dirty="0"/>
              <a:t>يجب أن تقع </a:t>
            </a:r>
            <a:r>
              <a:rPr lang="ar-EG" sz="1700" dirty="0"/>
              <a:t>99</a:t>
            </a:r>
            <a:r>
              <a:rPr lang="ar-IQ" sz="1700" dirty="0"/>
              <a:t> بالمائة</a:t>
            </a:r>
            <a:r>
              <a:rPr lang="ar-EG" sz="1700" dirty="0"/>
              <a:t> </a:t>
            </a:r>
            <a:r>
              <a:rPr lang="ar-SA" sz="1700" dirty="0"/>
              <a:t>من قيم القياس </a:t>
            </a:r>
            <a:r>
              <a:rPr lang="ar-IQ" sz="1700" dirty="0"/>
              <a:t>ضمن </a:t>
            </a:r>
            <a:r>
              <a:rPr lang="ar-SA" sz="1700" dirty="0"/>
              <a:t>نطاق </a:t>
            </a:r>
            <a:r>
              <a:rPr lang="ar-EG" sz="1700" dirty="0"/>
              <a:t>20</a:t>
            </a:r>
            <a:r>
              <a:rPr lang="ar-IQ" sz="1700" dirty="0"/>
              <a:t>بالمائة</a:t>
            </a:r>
            <a:r>
              <a:rPr lang="ar-EG" sz="1700" dirty="0"/>
              <a:t> </a:t>
            </a:r>
            <a:r>
              <a:rPr lang="ar-SA" sz="1700" dirty="0"/>
              <a:t>من القيمة الفعلية</a:t>
            </a:r>
          </a:p>
          <a:p>
            <a:pPr marL="358196" indent="-358196" algn="r" rtl="1">
              <a:buFont typeface="Arial" panose="020B0604020202020204" pitchFamily="34" charset="0"/>
              <a:buChar char="•"/>
            </a:pPr>
            <a:r>
              <a:rPr lang="ar-SA" sz="1700" dirty="0"/>
              <a:t>يجب أن يقع </a:t>
            </a:r>
            <a:r>
              <a:rPr lang="ar-EG" sz="1700" dirty="0"/>
              <a:t>95</a:t>
            </a:r>
            <a:r>
              <a:rPr lang="ar-IQ" sz="1700" dirty="0"/>
              <a:t> بالمائة</a:t>
            </a:r>
            <a:r>
              <a:rPr lang="ar-EG" sz="1700" dirty="0"/>
              <a:t> </a:t>
            </a:r>
            <a:r>
              <a:rPr lang="ar-SA" sz="1700" dirty="0"/>
              <a:t>من قيم القياس باستخدام نقطة الرعاية السريرية </a:t>
            </a:r>
            <a:r>
              <a:rPr lang="ar-IQ" sz="1700" dirty="0"/>
              <a:t>ضمن</a:t>
            </a:r>
            <a:r>
              <a:rPr lang="ar-SA" sz="1700" dirty="0"/>
              <a:t> نطاق </a:t>
            </a:r>
            <a:r>
              <a:rPr lang="ar-EG" sz="1700" dirty="0"/>
              <a:t>12</a:t>
            </a:r>
            <a:r>
              <a:rPr lang="ar-IQ" sz="1700" dirty="0"/>
              <a:t>بالمائة</a:t>
            </a:r>
            <a:r>
              <a:rPr lang="ar-EG" sz="1700" dirty="0"/>
              <a:t> </a:t>
            </a:r>
            <a:r>
              <a:rPr lang="ar-SA" sz="1700" dirty="0"/>
              <a:t>من القيمة المرجعية لسكر الدم الذي يزيد عن </a:t>
            </a:r>
            <a:r>
              <a:rPr lang="ar-EG" sz="1700" dirty="0"/>
              <a:t>75</a:t>
            </a:r>
            <a:r>
              <a:rPr lang="ar-SA" sz="1700" dirty="0"/>
              <a:t> ملغ</a:t>
            </a:r>
            <a:r>
              <a:rPr lang="ar-IQ" sz="1700" dirty="0"/>
              <a:t>م</a:t>
            </a:r>
            <a:r>
              <a:rPr lang="ar-EG" sz="1700" dirty="0"/>
              <a:t>/</a:t>
            </a:r>
            <a:r>
              <a:rPr lang="ar-SA" sz="1700" dirty="0"/>
              <a:t>دل، و</a:t>
            </a:r>
            <a:r>
              <a:rPr lang="ar-IQ" sz="1700" dirty="0"/>
              <a:t>ضمن </a:t>
            </a:r>
            <a:r>
              <a:rPr lang="ar-SA" sz="1700" dirty="0"/>
              <a:t>نطاق </a:t>
            </a:r>
            <a:r>
              <a:rPr lang="ar-EG" sz="1700" dirty="0"/>
              <a:t>12</a:t>
            </a:r>
            <a:r>
              <a:rPr lang="ar-SA" sz="1700" dirty="0"/>
              <a:t> ملغ</a:t>
            </a:r>
            <a:r>
              <a:rPr lang="ar-IQ" sz="1700" dirty="0"/>
              <a:t>م</a:t>
            </a:r>
            <a:r>
              <a:rPr lang="ar-EG" sz="1700" dirty="0"/>
              <a:t>/</a:t>
            </a:r>
            <a:r>
              <a:rPr lang="ar-SA" sz="1700" dirty="0"/>
              <a:t>دل لسكر الدم الأقل من </a:t>
            </a:r>
            <a:r>
              <a:rPr lang="ar-EG" sz="1700" dirty="0"/>
              <a:t>75</a:t>
            </a:r>
            <a:r>
              <a:rPr lang="ar-SA" sz="1700" dirty="0"/>
              <a:t> ملغ</a:t>
            </a:r>
            <a:r>
              <a:rPr lang="ar-IQ" sz="1700" dirty="0"/>
              <a:t>م</a:t>
            </a:r>
            <a:r>
              <a:rPr lang="ar-EG" sz="1700" dirty="0"/>
              <a:t>/</a:t>
            </a:r>
            <a:r>
              <a:rPr lang="ar-SA" sz="1700" dirty="0"/>
              <a:t>دل</a:t>
            </a:r>
            <a:r>
              <a:rPr lang="ar-IQ" sz="1700" dirty="0"/>
              <a:t>،</a:t>
            </a:r>
            <a:r>
              <a:rPr lang="ar-SA" sz="1700" dirty="0"/>
              <a:t> وأن يقع </a:t>
            </a:r>
            <a:r>
              <a:rPr lang="ar-EG" sz="1700" dirty="0"/>
              <a:t>98</a:t>
            </a:r>
            <a:r>
              <a:rPr lang="ar-IQ" sz="1700" dirty="0"/>
              <a:t> بالمائة</a:t>
            </a:r>
            <a:r>
              <a:rPr lang="ar-EG" sz="1700" dirty="0"/>
              <a:t> </a:t>
            </a:r>
            <a:r>
              <a:rPr lang="ar-SA" sz="1700" dirty="0"/>
              <a:t>من قيم القياس </a:t>
            </a:r>
            <a:r>
              <a:rPr lang="ar-IQ" sz="1700" dirty="0"/>
              <a:t>ضمن</a:t>
            </a:r>
            <a:r>
              <a:rPr lang="ar-SA" sz="1700" dirty="0"/>
              <a:t> نطاق </a:t>
            </a:r>
            <a:r>
              <a:rPr lang="ar-EG" sz="1700" dirty="0"/>
              <a:t>15</a:t>
            </a:r>
            <a:r>
              <a:rPr lang="ar-IQ" sz="1700" dirty="0"/>
              <a:t>بالمائة</a:t>
            </a:r>
            <a:r>
              <a:rPr lang="ar-EG" sz="1700" dirty="0"/>
              <a:t> </a:t>
            </a:r>
            <a:r>
              <a:rPr lang="ar-SA" sz="1700" dirty="0"/>
              <a:t>من القيمة المرجعية لسكر الدم الذي يزيد عن </a:t>
            </a:r>
            <a:r>
              <a:rPr lang="ar-IQ" sz="1700" dirty="0"/>
              <a:t>75</a:t>
            </a:r>
            <a:r>
              <a:rPr lang="ar-SA" sz="1700" dirty="0"/>
              <a:t>ملغ</a:t>
            </a:r>
            <a:r>
              <a:rPr lang="ar-IQ" sz="1700" dirty="0"/>
              <a:t>م</a:t>
            </a:r>
            <a:r>
              <a:rPr lang="ar-EG" sz="1700" dirty="0"/>
              <a:t>/</a:t>
            </a:r>
            <a:r>
              <a:rPr lang="ar-SA" sz="1700" dirty="0"/>
              <a:t>دل و</a:t>
            </a:r>
            <a:r>
              <a:rPr lang="ar-IQ" sz="1700" dirty="0"/>
              <a:t>ضمن </a:t>
            </a:r>
            <a:r>
              <a:rPr lang="ar-SA" sz="1700" dirty="0"/>
              <a:t>نطاق </a:t>
            </a:r>
            <a:r>
              <a:rPr lang="ar-EG" sz="1700" dirty="0"/>
              <a:t>15</a:t>
            </a:r>
            <a:r>
              <a:rPr lang="ar-SA" sz="1700" dirty="0"/>
              <a:t> ملغ</a:t>
            </a:r>
            <a:r>
              <a:rPr lang="ar-IQ" sz="1700" dirty="0"/>
              <a:t>م</a:t>
            </a:r>
            <a:r>
              <a:rPr lang="ar-EG" sz="1700" dirty="0"/>
              <a:t>/</a:t>
            </a:r>
            <a:r>
              <a:rPr lang="ar-SA" sz="1700" dirty="0"/>
              <a:t>دل لسكر الدم الذي يقل عن </a:t>
            </a:r>
            <a:r>
              <a:rPr lang="ar-EG" sz="1700" dirty="0"/>
              <a:t>75</a:t>
            </a:r>
            <a:r>
              <a:rPr lang="ar-SA" sz="1700" dirty="0"/>
              <a:t> ملغ</a:t>
            </a:r>
            <a:r>
              <a:rPr lang="ar-IQ" sz="1700" dirty="0"/>
              <a:t>م</a:t>
            </a:r>
            <a:r>
              <a:rPr lang="ar-EG" sz="1700" dirty="0"/>
              <a:t>/</a:t>
            </a:r>
            <a:r>
              <a:rPr lang="ar-SA" sz="1700" dirty="0"/>
              <a:t>دل</a:t>
            </a:r>
            <a:r>
              <a:rPr lang="ar-EG" sz="1700" dirty="0"/>
              <a:t>.</a:t>
            </a:r>
          </a:p>
          <a:p>
            <a:pPr marL="179082" lvl="1" indent="-179082" algn="r" rtl="1">
              <a:buFont typeface="Arial" pitchFamily="34" charset="0"/>
              <a:buChar char="•"/>
            </a:pPr>
            <a:r>
              <a:rPr lang="ar-SA" sz="1700" dirty="0"/>
              <a:t>القياس الخلال باستخدام أجهزة ال</a:t>
            </a:r>
            <a:r>
              <a:rPr lang="ar-IQ" sz="1700" dirty="0"/>
              <a:t>مراقبة </a:t>
            </a:r>
            <a:r>
              <a:rPr lang="ar-SA" sz="1700" dirty="0"/>
              <a:t>المستمر</a:t>
            </a:r>
            <a:r>
              <a:rPr lang="ar-IQ" sz="1700" dirty="0"/>
              <a:t>ة</a:t>
            </a:r>
            <a:r>
              <a:rPr lang="ar-SA" sz="1700" dirty="0"/>
              <a:t> للغلوكوز </a:t>
            </a:r>
            <a:r>
              <a:rPr lang="ar-EG" sz="1700" dirty="0"/>
              <a:t>(CGM) </a:t>
            </a:r>
            <a:r>
              <a:rPr lang="ar-SA" sz="1700" dirty="0"/>
              <a:t>وكلاهما استعادي وفي الوقت الفعلي</a:t>
            </a:r>
            <a:r>
              <a:rPr lang="ar-EG" sz="1700" dirty="0"/>
              <a:t>. </a:t>
            </a:r>
          </a:p>
          <a:p>
            <a:pPr marL="179082" lvl="1" indent="-179082" algn="r" rtl="1">
              <a:buFont typeface="Arial" pitchFamily="34" charset="0"/>
              <a:buChar char="•"/>
            </a:pPr>
            <a:r>
              <a:rPr lang="ar-SA" sz="1700" dirty="0"/>
              <a:t>رغم هذا التفاوت الكبير نسبيًا المسموح به</a:t>
            </a:r>
            <a:r>
              <a:rPr lang="ar-IQ" sz="1700" dirty="0"/>
              <a:t> فقد</a:t>
            </a:r>
            <a:r>
              <a:rPr lang="ar-SA" sz="1700" dirty="0"/>
              <a:t> وجد فركمان وآخرون أن </a:t>
            </a:r>
            <a:r>
              <a:rPr lang="ar-EG" sz="1700" dirty="0"/>
              <a:t>15</a:t>
            </a:r>
            <a:r>
              <a:rPr lang="ar-SA" sz="1700" dirty="0"/>
              <a:t> فقط من بين </a:t>
            </a:r>
            <a:r>
              <a:rPr lang="ar-EG" sz="1700" dirty="0"/>
              <a:t>27</a:t>
            </a:r>
            <a:r>
              <a:rPr lang="ar-SA" sz="1700" dirty="0"/>
              <a:t> جهاز قياس موجودًا في أسواق أوروبا </a:t>
            </a:r>
            <a:r>
              <a:rPr lang="ar-IQ" sz="1700" dirty="0"/>
              <a:t>قبل عدة</a:t>
            </a:r>
            <a:r>
              <a:rPr lang="ar-SA" sz="1700" dirty="0"/>
              <a:t> </a:t>
            </a:r>
            <a:r>
              <a:rPr lang="ar-IQ" sz="1700" dirty="0"/>
              <a:t>أعوام </a:t>
            </a:r>
            <a:r>
              <a:rPr lang="ar-SA" sz="1700" dirty="0"/>
              <a:t>هو الذي يلبي المعايير التحليلية الحالية لنطاق </a:t>
            </a:r>
            <a:r>
              <a:rPr lang="ar-EG" sz="1700" dirty="0"/>
              <a:t>±15</a:t>
            </a:r>
            <a:r>
              <a:rPr lang="ar-SA" sz="1700" dirty="0"/>
              <a:t> ملغ</a:t>
            </a:r>
            <a:r>
              <a:rPr lang="ar-IQ" sz="1700" dirty="0"/>
              <a:t>م</a:t>
            </a:r>
            <a:r>
              <a:rPr lang="ar-EG" sz="1700" dirty="0"/>
              <a:t>/</a:t>
            </a:r>
            <a:r>
              <a:rPr lang="ar-SA" sz="1700" dirty="0"/>
              <a:t>دل في نقص السكر في الدم، وأن </a:t>
            </a:r>
            <a:r>
              <a:rPr lang="ar-EG" sz="1700" dirty="0"/>
              <a:t>2</a:t>
            </a:r>
            <a:r>
              <a:rPr lang="ar-SA" sz="1700" dirty="0"/>
              <a:t> من بين </a:t>
            </a:r>
            <a:r>
              <a:rPr lang="ar-EG" sz="1700" dirty="0"/>
              <a:t>27</a:t>
            </a:r>
            <a:r>
              <a:rPr lang="ar-SA" sz="1700" dirty="0"/>
              <a:t> يصلون إلى </a:t>
            </a:r>
            <a:r>
              <a:rPr lang="ar-EG" sz="1700" dirty="0"/>
              <a:t>±10</a:t>
            </a:r>
            <a:r>
              <a:rPr lang="ar-SA" sz="1700" dirty="0"/>
              <a:t> ملغ</a:t>
            </a:r>
            <a:r>
              <a:rPr lang="ar-IQ" sz="1700" dirty="0"/>
              <a:t>م</a:t>
            </a:r>
            <a:r>
              <a:rPr lang="ar-EG" sz="1700" dirty="0"/>
              <a:t>/</a:t>
            </a:r>
            <a:r>
              <a:rPr lang="ar-SA" sz="1700" dirty="0"/>
              <a:t>دل ولم يكن أيا منهما قادرًا على قياس </a:t>
            </a:r>
            <a:r>
              <a:rPr lang="ar-EG" sz="1700" dirty="0"/>
              <a:t>±5</a:t>
            </a:r>
            <a:r>
              <a:rPr lang="ar-SA" sz="1700" dirty="0"/>
              <a:t> ملغ</a:t>
            </a:r>
            <a:r>
              <a:rPr lang="ar-IQ" sz="1700" dirty="0"/>
              <a:t>م</a:t>
            </a:r>
            <a:r>
              <a:rPr lang="ar-EG" sz="1700" dirty="0"/>
              <a:t>/</a:t>
            </a:r>
            <a:r>
              <a:rPr lang="ar-SA" sz="1700" dirty="0"/>
              <a:t>دل</a:t>
            </a:r>
            <a:r>
              <a:rPr lang="ar-EG" sz="1700" dirty="0"/>
              <a:t>.</a:t>
            </a:r>
            <a:r>
              <a:rPr lang="ar-EG" sz="1700" baseline="30000" dirty="0"/>
              <a:t>2</a:t>
            </a:r>
          </a:p>
          <a:p>
            <a:pPr marL="179082" lvl="1" indent="-179082" algn="r" rtl="1">
              <a:buFont typeface="Arial" pitchFamily="34" charset="0"/>
              <a:buChar char="•"/>
            </a:pPr>
            <a:r>
              <a:rPr lang="ar-SA" sz="1700" dirty="0"/>
              <a:t>ومع اعتبار أجهزة ال</a:t>
            </a:r>
            <a:r>
              <a:rPr lang="ar-IQ" sz="1700" dirty="0"/>
              <a:t>مراقبة </a:t>
            </a:r>
            <a:r>
              <a:rPr lang="ar-SA" sz="1700" dirty="0"/>
              <a:t>المستمر</a:t>
            </a:r>
            <a:r>
              <a:rPr lang="ar-IQ" sz="1700" dirty="0"/>
              <a:t>ة</a:t>
            </a:r>
            <a:r>
              <a:rPr lang="ar-SA" sz="1700" dirty="0"/>
              <a:t> للغلوكوز في الوقت الفعلي </a:t>
            </a:r>
            <a:r>
              <a:rPr lang="ar-IQ" sz="1700" dirty="0"/>
              <a:t>المتاحة </a:t>
            </a:r>
            <a:r>
              <a:rPr lang="ar-SA" sz="1700" dirty="0"/>
              <a:t>مكن تحقيق الدقة في </a:t>
            </a:r>
            <a:r>
              <a:rPr lang="ar-EG" sz="1700" dirty="0"/>
              <a:t>60-73</a:t>
            </a:r>
            <a:r>
              <a:rPr lang="ar-IQ" sz="1700" dirty="0"/>
              <a:t> بالمائة</a:t>
            </a:r>
            <a:r>
              <a:rPr lang="ar-EG" sz="1700" dirty="0"/>
              <a:t> </a:t>
            </a:r>
            <a:r>
              <a:rPr lang="ar-SA" sz="1700" dirty="0"/>
              <a:t>من العينات فقط </a:t>
            </a:r>
            <a:r>
              <a:rPr lang="ar-IQ" sz="1700" dirty="0"/>
              <a:t>ضمن </a:t>
            </a:r>
            <a:r>
              <a:rPr lang="ar-SA" sz="1700" dirty="0"/>
              <a:t>نطاق </a:t>
            </a:r>
            <a:r>
              <a:rPr lang="ar-EG" sz="1700" dirty="0"/>
              <a:t>40-80</a:t>
            </a:r>
            <a:r>
              <a:rPr lang="ar-SA" sz="1700" dirty="0"/>
              <a:t> ملغ</a:t>
            </a:r>
            <a:r>
              <a:rPr lang="ar-IQ" sz="1700" dirty="0"/>
              <a:t>م</a:t>
            </a:r>
            <a:r>
              <a:rPr lang="ar-EG" sz="1700" dirty="0"/>
              <a:t>/</a:t>
            </a:r>
            <a:r>
              <a:rPr lang="ar-SA" sz="1700" dirty="0"/>
              <a:t>دل</a:t>
            </a:r>
            <a:r>
              <a:rPr lang="ar-EG" sz="1700" dirty="0"/>
              <a:t>.</a:t>
            </a:r>
            <a:r>
              <a:rPr lang="ar-EG" sz="1700" baseline="30000" dirty="0"/>
              <a:t>3,4</a:t>
            </a:r>
          </a:p>
          <a:p>
            <a:pPr marL="179082" lvl="1" indent="-179082" algn="r" rtl="1">
              <a:buFont typeface="Arial" pitchFamily="34" charset="0"/>
              <a:buChar char="•"/>
            </a:pPr>
            <a:r>
              <a:rPr lang="ar-SA" sz="1700" dirty="0"/>
              <a:t>ولأن دقة أجهزة ال</a:t>
            </a:r>
            <a:r>
              <a:rPr lang="ar-IQ" sz="1700" dirty="0"/>
              <a:t>مراقبة المستمرة </a:t>
            </a:r>
            <a:r>
              <a:rPr lang="ar-SA" sz="1700" dirty="0"/>
              <a:t>للغلوكوز مثل أجهزة القياس بنقطة الرعاية السريرية تتأثر بشكل سلبي بعدة عوامل في المرضى الموجودين داخل المستشفى وتتم معايرتها بأجهزة القياس بنقطة الرعاية السريرية المتأثرة بنفس هذه العوامل، فلا يُنصح باستخدام أجهزة ال</a:t>
            </a:r>
            <a:r>
              <a:rPr lang="ar-IQ" sz="1700" dirty="0"/>
              <a:t>مراقبة ا</a:t>
            </a:r>
            <a:r>
              <a:rPr lang="ar-SA" sz="1700" dirty="0"/>
              <a:t>لمستمر</a:t>
            </a:r>
            <a:r>
              <a:rPr lang="ar-IQ" sz="1700" dirty="0"/>
              <a:t>ة</a:t>
            </a:r>
            <a:r>
              <a:rPr lang="ar-SA" sz="1700" dirty="0"/>
              <a:t> للغلوكوز في تدبير الغلوكوز </a:t>
            </a:r>
            <a:r>
              <a:rPr lang="ar-IQ" sz="1700" dirty="0"/>
              <a:t>لدى </a:t>
            </a:r>
            <a:r>
              <a:rPr lang="ar-SA" sz="1700" dirty="0"/>
              <a:t>المرضى الموجودين داخل المستشفى في ذلك الوقت</a:t>
            </a:r>
            <a:r>
              <a:rPr lang="ar-EG" sz="1700" dirty="0"/>
              <a:t>.</a:t>
            </a:r>
            <a:r>
              <a:rPr lang="ar-EG" sz="1700" baseline="30000" dirty="0"/>
              <a:t>1</a:t>
            </a:r>
          </a:p>
          <a:p>
            <a:pPr marL="179082" lvl="1" indent="-179082" rtl="1">
              <a:buFont typeface="Arial" pitchFamily="34" charset="0"/>
              <a:buChar char="•"/>
            </a:pPr>
            <a:endParaRPr lang="ar-EG" sz="1700" baseline="30000" dirty="0"/>
          </a:p>
          <a:p>
            <a:pPr algn="r" rtl="1"/>
            <a:r>
              <a:rPr lang="ar-SA" sz="1700" b="1" dirty="0"/>
              <a:t>المرجع</a:t>
            </a:r>
            <a:r>
              <a:rPr lang="ar-EG" sz="1700" b="1" dirty="0"/>
              <a:t>:</a:t>
            </a:r>
            <a:endParaRPr lang="ar-IQ" sz="1700" b="1" dirty="0"/>
          </a:p>
          <a:p>
            <a:pPr marL="238797" indent="-238797">
              <a:buAutoNum type="arabicPeriod"/>
            </a:pPr>
            <a:r>
              <a:rPr lang="en-US" sz="1700" dirty="0"/>
              <a:t>FDA Bulletin 380325, October 2016</a:t>
            </a:r>
          </a:p>
          <a:p>
            <a:pPr marL="238797" indent="-238797">
              <a:buAutoNum type="arabicPeriod"/>
            </a:pPr>
            <a:r>
              <a:rPr lang="en-US" sz="1700" dirty="0" err="1"/>
              <a:t>Kovatchev</a:t>
            </a:r>
            <a:r>
              <a:rPr lang="en-US" sz="1700" dirty="0"/>
              <a:t>, B Hypoglycaemia reduction and accuracy of continuous glucose monitoring. Diabetes Technologies and Therapeutics, 17:8, 530-533, 2015</a:t>
            </a:r>
          </a:p>
          <a:p>
            <a:pPr marL="238776" indent="-238776">
              <a:buFont typeface="+mj-lt"/>
              <a:buAutoNum type="arabicPeriod"/>
            </a:pPr>
            <a:r>
              <a:rPr lang="en-US" sz="1700" dirty="0" err="1"/>
              <a:t>Seaquist</a:t>
            </a:r>
            <a:r>
              <a:rPr lang="en-US" sz="1700" dirty="0"/>
              <a:t> ER, Anderson J, Childs B, et al. </a:t>
            </a:r>
            <a:r>
              <a:rPr lang="en-US" sz="1700" dirty="0">
                <a:hlinkClick r:id="rId3"/>
              </a:rPr>
              <a:t>Hypoglycaemia and diabetes: a report of a workgroup of the American Diabetes Association and the Endocrine Society.</a:t>
            </a:r>
            <a:r>
              <a:rPr lang="en-US" sz="1700" dirty="0"/>
              <a:t> </a:t>
            </a:r>
            <a:r>
              <a:rPr lang="en-US" sz="1700" i="1" dirty="0"/>
              <a:t>Diabetes Care</a:t>
            </a:r>
            <a:r>
              <a:rPr lang="en-US" sz="1700" dirty="0"/>
              <a:t>. 2013;36:1384-1495.</a:t>
            </a:r>
          </a:p>
          <a:p>
            <a:pPr marL="238776" indent="-238776">
              <a:buFont typeface="+mj-lt"/>
              <a:buAutoNum type="arabicPeriod"/>
            </a:pPr>
            <a:r>
              <a:rPr lang="en-US" sz="1700" dirty="0" err="1"/>
              <a:t>Freckmann</a:t>
            </a:r>
            <a:r>
              <a:rPr lang="en-US" sz="1700" dirty="0"/>
              <a:t> G, </a:t>
            </a:r>
            <a:r>
              <a:rPr lang="en-US" sz="1700" dirty="0" err="1"/>
              <a:t>Baumstark</a:t>
            </a:r>
            <a:r>
              <a:rPr lang="en-US" sz="1700" dirty="0"/>
              <a:t> A, </a:t>
            </a:r>
            <a:r>
              <a:rPr lang="en-US" sz="1700" dirty="0" err="1"/>
              <a:t>Jendrike</a:t>
            </a:r>
            <a:r>
              <a:rPr lang="en-US" sz="1700" dirty="0"/>
              <a:t> N, et al. System accuracy evaluation of 27 blood glucose monitoring systems according to DIN EN ISO 15197. </a:t>
            </a:r>
            <a:r>
              <a:rPr lang="en-US" sz="1700" i="1" dirty="0"/>
              <a:t>Diabetes Technol </a:t>
            </a:r>
            <a:r>
              <a:rPr lang="en-US" sz="1700" i="1" dirty="0" err="1"/>
              <a:t>Ther</a:t>
            </a:r>
            <a:r>
              <a:rPr lang="en-US" sz="1700" i="1" dirty="0"/>
              <a:t>.</a:t>
            </a:r>
            <a:r>
              <a:rPr lang="en-US" sz="1700" dirty="0"/>
              <a:t> 2010;12:221-231.</a:t>
            </a:r>
          </a:p>
          <a:p>
            <a:pPr marL="238776" indent="-238776">
              <a:buFont typeface="+mj-lt"/>
              <a:buAutoNum type="arabicPeriod"/>
            </a:pPr>
            <a:r>
              <a:rPr lang="en-US" sz="1700" dirty="0" err="1"/>
              <a:t>DexCom</a:t>
            </a:r>
            <a:r>
              <a:rPr lang="en-US" sz="1700" dirty="0"/>
              <a:t> Seven Plus Continuous Glucose Monitoring System User's Guide [article online], 2012. Available from </a:t>
            </a:r>
            <a:r>
              <a:rPr lang="en-US" sz="1700" dirty="0">
                <a:hlinkClick r:id="rId4"/>
              </a:rPr>
              <a:t>http://dexcom.com/sites/dexcom.com/files/seven-plus/docs/SEVEN_Plus_Users_Guide.pdf</a:t>
            </a:r>
            <a:r>
              <a:rPr lang="en-US" sz="1700" dirty="0"/>
              <a:t> and </a:t>
            </a:r>
            <a:r>
              <a:rPr lang="en-US" sz="1700" dirty="0">
                <a:hlinkClick r:id="rId5"/>
              </a:rPr>
              <a:t>http://dexcom.com/sites/dexcom.com/files/LBL-011119_Rev_07_User’s_Guide,_G4_US.pdf</a:t>
            </a:r>
            <a:r>
              <a:rPr lang="en-US" sz="1700" dirty="0"/>
              <a:t>. Accessed July 17, 2013</a:t>
            </a:r>
          </a:p>
          <a:p>
            <a:pPr marL="238776" indent="-238776">
              <a:buFont typeface="+mj-lt"/>
              <a:buAutoNum type="arabicPeriod"/>
            </a:pPr>
            <a:r>
              <a:rPr lang="en-US" sz="1700" dirty="0"/>
              <a:t>Medtronic Guardian Real-Time Continuous Glucose Monitoring System User Guide [article online], 2012. Available from </a:t>
            </a:r>
            <a:r>
              <a:rPr lang="en-US" sz="1700" dirty="0">
                <a:hlinkClick r:id="rId6" invalidUrl="http://www.medtronicdiabetes.com/support/download-library/user-guides. Accessed July 17"/>
              </a:rPr>
              <a:t>http://www.medtronicdiabetes.com/support/download-library/user-guides. Accessed July 17</a:t>
            </a:r>
            <a:r>
              <a:rPr lang="en-US" sz="1700" dirty="0"/>
              <a:t>, 2013</a:t>
            </a:r>
          </a:p>
          <a:p>
            <a:pPr algn="r" rtl="1"/>
            <a:endParaRPr lang="ar-EG" sz="900" b="1"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27</a:t>
            </a:fld>
            <a:endParaRPr lang="en-US"/>
          </a:p>
        </p:txBody>
      </p:sp>
    </p:spTree>
    <p:extLst>
      <p:ext uri="{BB962C8B-B14F-4D97-AF65-F5344CB8AC3E}">
        <p14:creationId xmlns:p14="http://schemas.microsoft.com/office/powerpoint/2010/main" val="9970372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SA" dirty="0"/>
              <a:t>تناقش هذه النقاط مدى قدرة المريض على رصد مستويات الغلوكوز لديه</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28</a:t>
            </a:fld>
            <a:endParaRPr lang="en-US"/>
          </a:p>
        </p:txBody>
      </p:sp>
    </p:spTree>
    <p:extLst>
      <p:ext uri="{BB962C8B-B14F-4D97-AF65-F5344CB8AC3E}">
        <p14:creationId xmlns:p14="http://schemas.microsoft.com/office/powerpoint/2010/main" val="27077966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توضح هذه الشريحة الإفراز الطبيعي للأنسولين وكيف يستجيب لابتلاع الطعام أثناء فترة الامتصاص</a:t>
            </a:r>
            <a:r>
              <a:rPr lang="ar-EG" dirty="0"/>
              <a:t>. </a:t>
            </a:r>
            <a:endParaRPr lang="ar-EG" baseline="0" dirty="0"/>
          </a:p>
          <a:p>
            <a:pPr marL="179097" indent="-179097" algn="r" rtl="1">
              <a:buFont typeface="Arial" panose="020B0604020202020204" pitchFamily="34" charset="0"/>
              <a:buChar char="•"/>
            </a:pPr>
            <a:r>
              <a:rPr lang="ar-SA" dirty="0"/>
              <a:t>ت</a:t>
            </a:r>
            <a:r>
              <a:rPr lang="ar-IQ" dirty="0"/>
              <a:t>ُ</a:t>
            </a:r>
            <a:r>
              <a:rPr lang="ar-SA" dirty="0"/>
              <a:t>شير المنطقة الخضراء إلى </a:t>
            </a:r>
            <a:r>
              <a:rPr lang="ar-SA" b="0" u="none" baseline="0" dirty="0"/>
              <a:t>سمات مفعول الأنسولين في دورة تناول الفرد ثلاث وجبات في اليوم</a:t>
            </a:r>
            <a:r>
              <a:rPr lang="ar-IQ" b="0" u="none" baseline="0" dirty="0"/>
              <a:t>،</a:t>
            </a:r>
            <a:r>
              <a:rPr lang="ar-SA" b="0" u="none" baseline="0" dirty="0"/>
              <a:t> وتشير المنطقة البرتقالية إلى فترة ما بعد الوجبة عند امتصاص </a:t>
            </a:r>
            <a:r>
              <a:rPr lang="ar-IQ" b="0" u="none" baseline="0" dirty="0"/>
              <a:t>ا</a:t>
            </a:r>
            <a:r>
              <a:rPr lang="ar-SA" b="0" u="none" baseline="0" dirty="0"/>
              <a:t>لغلوكوز </a:t>
            </a:r>
            <a:r>
              <a:rPr lang="ar-IQ" b="0" u="none" baseline="0" dirty="0"/>
              <a:t>من المعدة صعودًا إِلى </a:t>
            </a:r>
            <a:r>
              <a:rPr lang="ar-SA" b="0" u="none" baseline="0" dirty="0"/>
              <a:t>الأنسجة تحت تأثير الأنسولين</a:t>
            </a:r>
            <a:r>
              <a:rPr lang="ar-EG" b="0" u="none" baseline="0" dirty="0"/>
              <a:t>. </a:t>
            </a:r>
            <a:r>
              <a:rPr lang="ar-SA" dirty="0"/>
              <a:t>ولاحظ أن هذا </a:t>
            </a:r>
            <a:r>
              <a:rPr lang="ar-IQ" dirty="0"/>
              <a:t>ال</a:t>
            </a:r>
            <a:r>
              <a:rPr lang="ar-SA" dirty="0"/>
              <a:t>منحنى تمثيلي، إذ يختلف الأفراد فيما بينهم، فتختلف حالات الذروة ومدة مفعول الأنسولين</a:t>
            </a:r>
            <a:r>
              <a:rPr lang="ar-EG" dirty="0"/>
              <a:t>. </a:t>
            </a:r>
          </a:p>
          <a:p>
            <a:pPr marL="179097" indent="-179097" algn="r" rtl="1">
              <a:buFont typeface="Arial" panose="020B0604020202020204" pitchFamily="34" charset="0"/>
              <a:buChar char="•"/>
            </a:pPr>
            <a:r>
              <a:rPr lang="ar-SA" dirty="0"/>
              <a:t>بموجب الفسيولوجيا الطبيعية، يعكس إفراز الأنسولين بلع الطعام اليومي بما في ذلك خلال فترة الامتصاص</a:t>
            </a:r>
            <a:r>
              <a:rPr lang="ar-EG" dirty="0"/>
              <a:t>.</a:t>
            </a:r>
          </a:p>
          <a:p>
            <a:pPr marL="179097" indent="-179097" algn="r" rtl="1">
              <a:buFont typeface="Arial" panose="020B0604020202020204" pitchFamily="34" charset="0"/>
              <a:buChar char="•"/>
            </a:pPr>
            <a:r>
              <a:rPr lang="ar-SA" dirty="0"/>
              <a:t>تظهر سمات الأنسولين التقليدية مستوى قاعديًا يتصاعد أثناء تناول الوجبات</a:t>
            </a:r>
            <a:r>
              <a:rPr lang="ar-EG" dirty="0"/>
              <a:t>. </a:t>
            </a:r>
            <a:r>
              <a:rPr lang="ar-SA" dirty="0"/>
              <a:t>وعندما تفشل الفسيولوجيا بسبب قلة إفراز الأنسولين، يجب استبداله</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29</a:t>
            </a:fld>
            <a:endParaRPr lang="en-US"/>
          </a:p>
        </p:txBody>
      </p:sp>
    </p:spTree>
    <p:extLst>
      <p:ext uri="{BB962C8B-B14F-4D97-AF65-F5344CB8AC3E}">
        <p14:creationId xmlns:p14="http://schemas.microsoft.com/office/powerpoint/2010/main" val="38615407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توضح هذه الشريحة الإفراز الطبيعي للأنسولين وكيف يستجيب لابتلاع الطعام أثناء فترة الامتصاص</a:t>
            </a:r>
            <a:r>
              <a:rPr lang="ar-EG" dirty="0"/>
              <a:t>. </a:t>
            </a:r>
            <a:endParaRPr lang="ar-EG" baseline="0" dirty="0"/>
          </a:p>
          <a:p>
            <a:pPr marL="179097" indent="-179097" algn="r" rtl="1">
              <a:buFont typeface="Arial" panose="020B0604020202020204" pitchFamily="34" charset="0"/>
              <a:buChar char="•"/>
            </a:pPr>
            <a:r>
              <a:rPr lang="ar-SA" dirty="0"/>
              <a:t>ت</a:t>
            </a:r>
            <a:r>
              <a:rPr lang="ar-IQ" dirty="0"/>
              <a:t>ُ</a:t>
            </a:r>
            <a:r>
              <a:rPr lang="ar-SA" dirty="0"/>
              <a:t>شير المنطقة الخضراء إلى </a:t>
            </a:r>
            <a:r>
              <a:rPr lang="ar-SA" b="0" u="none" baseline="0" dirty="0"/>
              <a:t>سمات مفعول الأنسولين في دورة تناول الفرد ثلاث وجبات في اليوم</a:t>
            </a:r>
            <a:r>
              <a:rPr lang="ar-IQ" b="0" u="none" baseline="0" dirty="0"/>
              <a:t>،</a:t>
            </a:r>
            <a:r>
              <a:rPr lang="ar-SA" b="0" u="none" baseline="0" dirty="0"/>
              <a:t> وتشير المنطقة البرتقالية إلى فترة ما بعد الوجبة عند امتصاص </a:t>
            </a:r>
            <a:r>
              <a:rPr lang="ar-IQ" b="0" u="none" baseline="0" dirty="0"/>
              <a:t>ا</a:t>
            </a:r>
            <a:r>
              <a:rPr lang="ar-SA" b="0" u="none" baseline="0" dirty="0"/>
              <a:t>لغلوكوز </a:t>
            </a:r>
            <a:r>
              <a:rPr lang="ar-IQ" b="0" u="none" baseline="0" dirty="0"/>
              <a:t>من المعدة صعودًا إِلى </a:t>
            </a:r>
            <a:r>
              <a:rPr lang="ar-SA" b="0" u="none" baseline="0" dirty="0"/>
              <a:t>الأنسجة تحت تأثير الأنسولين</a:t>
            </a:r>
            <a:r>
              <a:rPr lang="ar-EG" b="0" u="none" baseline="0" dirty="0"/>
              <a:t>. </a:t>
            </a:r>
            <a:r>
              <a:rPr lang="ar-SA" dirty="0"/>
              <a:t>ولاحظ أن هذا </a:t>
            </a:r>
            <a:r>
              <a:rPr lang="ar-IQ" dirty="0"/>
              <a:t>ال</a:t>
            </a:r>
            <a:r>
              <a:rPr lang="ar-SA" dirty="0"/>
              <a:t>منحنى تمثيلي، إذ يختلف الأفراد فيما بينهم، فتختلف حالات الذروة ومدة مفعول الأنسولين</a:t>
            </a:r>
            <a:r>
              <a:rPr lang="ar-EG" dirty="0"/>
              <a:t>. </a:t>
            </a:r>
          </a:p>
          <a:p>
            <a:pPr marL="179097" indent="-179097" algn="r" rtl="1">
              <a:buFont typeface="Arial" panose="020B0604020202020204" pitchFamily="34" charset="0"/>
              <a:buChar char="•"/>
            </a:pPr>
            <a:r>
              <a:rPr lang="ar-SA" dirty="0"/>
              <a:t>بموجب الفسيولوجيا الطبيعية، يعكس إفراز الأنسولين بلع الطعام اليومي بما في ذلك خلال فترة الامتصاص</a:t>
            </a:r>
            <a:r>
              <a:rPr lang="ar-EG" dirty="0"/>
              <a:t>.</a:t>
            </a:r>
          </a:p>
          <a:p>
            <a:pPr marL="179097" indent="-179097" algn="r" rtl="1">
              <a:buFont typeface="Arial" panose="020B0604020202020204" pitchFamily="34" charset="0"/>
              <a:buChar char="•"/>
            </a:pPr>
            <a:r>
              <a:rPr lang="ar-SA" dirty="0"/>
              <a:t>تظهر سمات الأنسولين التقليدية مستوى قاعديًا يتصاعد أثناء تناول الوجبات</a:t>
            </a:r>
            <a:r>
              <a:rPr lang="ar-EG" dirty="0"/>
              <a:t>. </a:t>
            </a:r>
            <a:r>
              <a:rPr lang="ar-SA" dirty="0"/>
              <a:t>وعندما تفشل الفسيولوجيا بسبب قلة إفراز الأنسولين، يجب استبداله</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30</a:t>
            </a:fld>
            <a:endParaRPr lang="en-US"/>
          </a:p>
        </p:txBody>
      </p:sp>
    </p:spTree>
    <p:extLst>
      <p:ext uri="{BB962C8B-B14F-4D97-AF65-F5344CB8AC3E}">
        <p14:creationId xmlns:p14="http://schemas.microsoft.com/office/powerpoint/2010/main" val="24934337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توضح هذه الشريحة الإفراز الطبيعي للأنسولين وكيف يستجيب لابتلاع الطعام أثناء فترة الامتصاص</a:t>
            </a:r>
            <a:r>
              <a:rPr lang="ar-EG" dirty="0"/>
              <a:t>. </a:t>
            </a:r>
            <a:endParaRPr lang="ar-EG" baseline="0" dirty="0"/>
          </a:p>
          <a:p>
            <a:pPr marL="179097" indent="-179097" algn="r" rtl="1">
              <a:buFont typeface="Arial" panose="020B0604020202020204" pitchFamily="34" charset="0"/>
              <a:buChar char="•"/>
            </a:pPr>
            <a:r>
              <a:rPr lang="ar-SA" dirty="0"/>
              <a:t>ت</a:t>
            </a:r>
            <a:r>
              <a:rPr lang="ar-IQ" dirty="0"/>
              <a:t>ُ</a:t>
            </a:r>
            <a:r>
              <a:rPr lang="ar-SA" dirty="0"/>
              <a:t>شير المنطقة الخضراء إلى </a:t>
            </a:r>
            <a:r>
              <a:rPr lang="ar-SA" b="0" u="none" baseline="0" dirty="0"/>
              <a:t>سمات مفعول الأنسولين في دورة تناول الفرد ثلاث وجبات في اليوم</a:t>
            </a:r>
            <a:r>
              <a:rPr lang="ar-IQ" b="0" u="none" baseline="0" dirty="0"/>
              <a:t>،</a:t>
            </a:r>
            <a:r>
              <a:rPr lang="ar-SA" b="0" u="none" baseline="0" dirty="0"/>
              <a:t> وتشير المنطقة البرتقالية إلى فترة ما بعد الوجبة عند امتصاص </a:t>
            </a:r>
            <a:r>
              <a:rPr lang="ar-IQ" b="0" u="none" baseline="0" dirty="0"/>
              <a:t>ا</a:t>
            </a:r>
            <a:r>
              <a:rPr lang="ar-SA" b="0" u="none" baseline="0" dirty="0"/>
              <a:t>لغلوكوز </a:t>
            </a:r>
            <a:r>
              <a:rPr lang="ar-IQ" b="0" u="none" baseline="0" dirty="0"/>
              <a:t>من المعدة صعودًا إِلى </a:t>
            </a:r>
            <a:r>
              <a:rPr lang="ar-SA" b="0" u="none" baseline="0" dirty="0"/>
              <a:t>الأنسجة تحت تأثير الأنسولين</a:t>
            </a:r>
            <a:r>
              <a:rPr lang="ar-EG" b="0" u="none" baseline="0" dirty="0"/>
              <a:t>. </a:t>
            </a:r>
            <a:r>
              <a:rPr lang="ar-SA" dirty="0"/>
              <a:t>ولاحظ أن هذا </a:t>
            </a:r>
            <a:r>
              <a:rPr lang="ar-IQ" dirty="0"/>
              <a:t>ال</a:t>
            </a:r>
            <a:r>
              <a:rPr lang="ar-SA" dirty="0"/>
              <a:t>منحنى تمثيلي، إذ يختلف الأفراد فيما بينهم، فتختلف حالات الذروة ومدة مفعول الأنسولين</a:t>
            </a:r>
            <a:r>
              <a:rPr lang="ar-EG" dirty="0"/>
              <a:t>. </a:t>
            </a:r>
          </a:p>
          <a:p>
            <a:pPr marL="179097" indent="-179097" algn="r" rtl="1">
              <a:buFont typeface="Arial" panose="020B0604020202020204" pitchFamily="34" charset="0"/>
              <a:buChar char="•"/>
            </a:pPr>
            <a:r>
              <a:rPr lang="ar-SA" dirty="0"/>
              <a:t>بموجب الفسيولوجيا الطبيعية، يعكس إفراز الأنسولين بلع الطعام اليومي بما في ذلك خلال فترة الامتصاص</a:t>
            </a:r>
            <a:r>
              <a:rPr lang="ar-EG" dirty="0"/>
              <a:t>.</a:t>
            </a:r>
          </a:p>
          <a:p>
            <a:pPr marL="179097" indent="-179097" algn="r" rtl="1">
              <a:buFont typeface="Arial" panose="020B0604020202020204" pitchFamily="34" charset="0"/>
              <a:buChar char="•"/>
            </a:pPr>
            <a:r>
              <a:rPr lang="ar-SA" dirty="0"/>
              <a:t>تظهر سمات الأنسولين التقليدية مستوى قاعديًا يتصاعد أثناء تناول الوجبات</a:t>
            </a:r>
            <a:r>
              <a:rPr lang="ar-EG" dirty="0"/>
              <a:t>. </a:t>
            </a:r>
            <a:r>
              <a:rPr lang="ar-SA" dirty="0"/>
              <a:t>وعندما تفشل الفسيولوجيا بسبب قلة إفراز الأنسولين، يجب استبداله</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31</a:t>
            </a:fld>
            <a:endParaRPr lang="en-US"/>
          </a:p>
        </p:txBody>
      </p:sp>
    </p:spTree>
    <p:extLst>
      <p:ext uri="{BB962C8B-B14F-4D97-AF65-F5344CB8AC3E}">
        <p14:creationId xmlns:p14="http://schemas.microsoft.com/office/powerpoint/2010/main" val="27488474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توضح هذه الشريحة الإفراز الطبيعي للأنسولين وكيف يستجيب لابتلاع الطعام أثناء فترة الامتصاص</a:t>
            </a:r>
            <a:r>
              <a:rPr lang="ar-EG" dirty="0"/>
              <a:t>. </a:t>
            </a:r>
            <a:endParaRPr lang="ar-EG" baseline="0" dirty="0"/>
          </a:p>
          <a:p>
            <a:pPr marL="179097" indent="-179097" algn="r" rtl="1">
              <a:buFont typeface="Arial" panose="020B0604020202020204" pitchFamily="34" charset="0"/>
              <a:buChar char="•"/>
            </a:pPr>
            <a:r>
              <a:rPr lang="ar-SA" dirty="0"/>
              <a:t>ت</a:t>
            </a:r>
            <a:r>
              <a:rPr lang="ar-IQ" dirty="0"/>
              <a:t>ُ</a:t>
            </a:r>
            <a:r>
              <a:rPr lang="ar-SA" dirty="0"/>
              <a:t>شير المنطقة الخضراء إلى </a:t>
            </a:r>
            <a:r>
              <a:rPr lang="ar-SA" b="0" u="none" baseline="0" dirty="0"/>
              <a:t>سمات مفعول الأنسولين في دورة تناول الفرد ثلاث وجبات في اليوم</a:t>
            </a:r>
            <a:r>
              <a:rPr lang="ar-IQ" b="0" u="none" baseline="0" dirty="0"/>
              <a:t>،</a:t>
            </a:r>
            <a:r>
              <a:rPr lang="ar-SA" b="0" u="none" baseline="0" dirty="0"/>
              <a:t> وتشير المنطقة البرتقالية إلى فترة ما بعد الوجبة عند امتصاص </a:t>
            </a:r>
            <a:r>
              <a:rPr lang="ar-IQ" b="0" u="none" baseline="0" dirty="0"/>
              <a:t>ا</a:t>
            </a:r>
            <a:r>
              <a:rPr lang="ar-SA" b="0" u="none" baseline="0" dirty="0"/>
              <a:t>لغلوكوز </a:t>
            </a:r>
            <a:r>
              <a:rPr lang="ar-IQ" b="0" u="none" baseline="0" dirty="0"/>
              <a:t>من المعدة صعودًا إِلى </a:t>
            </a:r>
            <a:r>
              <a:rPr lang="ar-SA" b="0" u="none" baseline="0" dirty="0"/>
              <a:t>الأنسجة تحت تأثير الأنسولين</a:t>
            </a:r>
            <a:r>
              <a:rPr lang="ar-EG" b="0" u="none" baseline="0" dirty="0"/>
              <a:t>. </a:t>
            </a:r>
            <a:r>
              <a:rPr lang="ar-SA" dirty="0"/>
              <a:t>ولاحظ أن هذا </a:t>
            </a:r>
            <a:r>
              <a:rPr lang="ar-IQ" dirty="0"/>
              <a:t>ال</a:t>
            </a:r>
            <a:r>
              <a:rPr lang="ar-SA" dirty="0"/>
              <a:t>منحنى تمثيلي، إذ يختلف الأفراد فيما بينهم، فتختلف حالات الذروة ومدة مفعول الأنسولين</a:t>
            </a:r>
            <a:r>
              <a:rPr lang="ar-EG" dirty="0"/>
              <a:t>. </a:t>
            </a:r>
          </a:p>
          <a:p>
            <a:pPr marL="179097" indent="-179097" algn="r" rtl="1">
              <a:buFont typeface="Arial" panose="020B0604020202020204" pitchFamily="34" charset="0"/>
              <a:buChar char="•"/>
            </a:pPr>
            <a:r>
              <a:rPr lang="ar-SA" dirty="0"/>
              <a:t>بموجب الفسيولوجيا الطبيعية، يعكس إفراز الأنسولين بلع الطعام اليومي بما في ذلك خلال فترة الامتصاص</a:t>
            </a:r>
            <a:r>
              <a:rPr lang="ar-EG" dirty="0"/>
              <a:t>.</a:t>
            </a:r>
          </a:p>
          <a:p>
            <a:pPr marL="179097" indent="-179097" algn="r" rtl="1">
              <a:buFont typeface="Arial" panose="020B0604020202020204" pitchFamily="34" charset="0"/>
              <a:buChar char="•"/>
            </a:pPr>
            <a:r>
              <a:rPr lang="ar-SA" dirty="0"/>
              <a:t>تظهر سمات الأنسولين التقليدية مستوى قاعديًا يتصاعد أثناء تناول الوجبات</a:t>
            </a:r>
            <a:r>
              <a:rPr lang="ar-EG" dirty="0"/>
              <a:t>. </a:t>
            </a:r>
            <a:r>
              <a:rPr lang="ar-SA" dirty="0"/>
              <a:t>وعندما تفشل الفسيولوجيا بسبب قلة إفراز الأنسولين، يجب استبداله</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32</a:t>
            </a:fld>
            <a:endParaRPr lang="en-US"/>
          </a:p>
        </p:txBody>
      </p:sp>
    </p:spTree>
    <p:extLst>
      <p:ext uri="{BB962C8B-B14F-4D97-AF65-F5344CB8AC3E}">
        <p14:creationId xmlns:p14="http://schemas.microsoft.com/office/powerpoint/2010/main" val="3953107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تُستخدم هذه الأسئلة </a:t>
            </a:r>
            <a:r>
              <a:rPr lang="ar-IQ" dirty="0"/>
              <a:t>ل</a:t>
            </a:r>
            <a:r>
              <a:rPr lang="ar-SA" dirty="0"/>
              <a:t>تقييم معرفة الحضور بنقص السكر في الدم، و</a:t>
            </a:r>
            <a:r>
              <a:rPr lang="ar-IQ" dirty="0"/>
              <a:t>وتيرة توعيتهم ل</a:t>
            </a:r>
            <a:r>
              <a:rPr lang="ar-SA" dirty="0"/>
              <a:t>مرضاهم بشأنه</a:t>
            </a:r>
            <a:r>
              <a:rPr lang="ar-EG" dirty="0"/>
              <a:t>.</a:t>
            </a:r>
          </a:p>
          <a:p>
            <a:pPr rtl="1"/>
            <a:endParaRPr lang="ar-EG" dirty="0"/>
          </a:p>
          <a:p>
            <a:pPr algn="r" rtl="1"/>
            <a:r>
              <a:rPr lang="ar-SA" dirty="0"/>
              <a:t>الإجابات والملاحظات</a:t>
            </a:r>
            <a:r>
              <a:rPr lang="ar-EG" dirty="0"/>
              <a:t>: </a:t>
            </a:r>
          </a:p>
          <a:p>
            <a:pPr algn="r" rtl="1"/>
            <a:r>
              <a:rPr lang="ar-EG" dirty="0"/>
              <a:t>1) </a:t>
            </a:r>
            <a:r>
              <a:rPr lang="ar-SA" dirty="0"/>
              <a:t>أ</a:t>
            </a:r>
          </a:p>
          <a:p>
            <a:pPr algn="r" rtl="1"/>
            <a:r>
              <a:rPr lang="ar-EG" dirty="0"/>
              <a:t>2) </a:t>
            </a:r>
            <a:r>
              <a:rPr lang="ar-SA" dirty="0"/>
              <a:t>يجب فحص كل مريض إذا كان ي</a:t>
            </a:r>
            <a:r>
              <a:rPr lang="ar-IQ" dirty="0"/>
              <a:t>تناول </a:t>
            </a:r>
            <a:r>
              <a:rPr lang="ar-SA" dirty="0"/>
              <a:t>أدوية معينة قد تضعه في خطورة مثل </a:t>
            </a:r>
            <a:r>
              <a:rPr lang="ar-SA" b="0" baseline="0" dirty="0"/>
              <a:t>السلفانيل يوريا و</a:t>
            </a:r>
            <a:r>
              <a:rPr lang="ar-EG" b="0" baseline="0" dirty="0"/>
              <a:t>/</a:t>
            </a:r>
            <a:r>
              <a:rPr lang="ar-SA" b="0" baseline="0" dirty="0"/>
              <a:t>أو الجلندين و</a:t>
            </a:r>
            <a:r>
              <a:rPr lang="ar-EG" b="0" baseline="0" dirty="0"/>
              <a:t>/</a:t>
            </a:r>
            <a:r>
              <a:rPr lang="ar-SA" b="0" baseline="0" dirty="0"/>
              <a:t>أو ال</a:t>
            </a:r>
            <a:r>
              <a:rPr lang="ar-IQ" b="0" baseline="0" dirty="0"/>
              <a:t>أ</a:t>
            </a:r>
            <a:r>
              <a:rPr lang="ar-SA" b="0" baseline="0" dirty="0"/>
              <a:t>سولين</a:t>
            </a:r>
            <a:r>
              <a:rPr lang="ar-EG" b="0" baseline="0" dirty="0"/>
              <a:t>.  </a:t>
            </a:r>
          </a:p>
          <a:p>
            <a:pPr algn="r" rtl="1"/>
            <a:r>
              <a:rPr lang="ar-EG" dirty="0"/>
              <a:t>3)</a:t>
            </a:r>
            <a:r>
              <a:rPr lang="ar-IQ" baseline="0" dirty="0"/>
              <a:t> نحن بصدد</a:t>
            </a:r>
            <a:r>
              <a:rPr lang="ar-SA" dirty="0"/>
              <a:t> </a:t>
            </a:r>
            <a:r>
              <a:rPr lang="ar-IQ" dirty="0"/>
              <a:t>ت</a:t>
            </a:r>
            <a:r>
              <a:rPr lang="ar-SA" dirty="0"/>
              <a:t>غي</a:t>
            </a:r>
            <a:r>
              <a:rPr lang="ar-IQ" dirty="0"/>
              <a:t>ي</a:t>
            </a:r>
            <a:r>
              <a:rPr lang="ar-SA" dirty="0"/>
              <a:t>ر هذا إلى خطة علاجية</a:t>
            </a:r>
            <a:r>
              <a:rPr lang="ar-EG" dirty="0"/>
              <a:t>. </a:t>
            </a:r>
            <a:r>
              <a:rPr lang="ar-IQ" dirty="0"/>
              <a:t>يُعد </a:t>
            </a:r>
            <a:r>
              <a:rPr lang="ar-SA" dirty="0"/>
              <a:t>التخطيط </a:t>
            </a:r>
            <a:r>
              <a:rPr lang="ar-IQ" dirty="0"/>
              <a:t>ال</a:t>
            </a:r>
            <a:r>
              <a:rPr lang="ar-SA" dirty="0"/>
              <a:t>مسبق أمر مهم</a:t>
            </a:r>
            <a:r>
              <a:rPr lang="ar-IQ" dirty="0"/>
              <a:t>،</a:t>
            </a:r>
            <a:r>
              <a:rPr lang="ar-SA" dirty="0"/>
              <a:t> و</a:t>
            </a:r>
            <a:r>
              <a:rPr lang="ar-IQ" dirty="0"/>
              <a:t>الحرص على </a:t>
            </a:r>
            <a:r>
              <a:rPr lang="ar-SA" dirty="0"/>
              <a:t>أن </a:t>
            </a:r>
            <a:r>
              <a:rPr lang="ar-IQ" dirty="0"/>
              <a:t>كل المرضى ال</a:t>
            </a:r>
            <a:r>
              <a:rPr lang="ar-SA" dirty="0"/>
              <a:t>معرض</a:t>
            </a:r>
            <a:r>
              <a:rPr lang="ar-IQ" dirty="0"/>
              <a:t>ين</a:t>
            </a:r>
            <a:r>
              <a:rPr lang="ar-SA" dirty="0"/>
              <a:t> للخطر يحمل</a:t>
            </a:r>
            <a:r>
              <a:rPr lang="ar-IQ" dirty="0"/>
              <a:t>ون</a:t>
            </a:r>
            <a:r>
              <a:rPr lang="ar-SA" dirty="0"/>
              <a:t> دواء نقص سكر الدم معهم</a:t>
            </a:r>
            <a:r>
              <a:rPr lang="ar-EG" dirty="0"/>
              <a:t>. </a:t>
            </a:r>
            <a:r>
              <a:rPr lang="ar-SA" dirty="0"/>
              <a:t>وإذا كانوا قادرين على مراقبة مستوى الغلوكوز في الدم، فيجب عليهم القيام بذلك قبل الخضوع للعلاج، ويجب وضع خطة متابعة للغلوكوز في الدم</a:t>
            </a:r>
            <a:r>
              <a:rPr lang="ar-EG" dirty="0"/>
              <a:t>.</a:t>
            </a:r>
          </a:p>
          <a:p>
            <a:pPr algn="r" rtl="1"/>
            <a:r>
              <a:rPr lang="ar-SA" dirty="0"/>
              <a:t>ويجب </a:t>
            </a:r>
            <a:r>
              <a:rPr lang="ar-IQ" dirty="0"/>
              <a:t>على كل شخص </a:t>
            </a:r>
            <a:r>
              <a:rPr lang="ar-SA" dirty="0"/>
              <a:t>معرض لخطر الإصابة بنقص سكر الدم </a:t>
            </a:r>
            <a:r>
              <a:rPr lang="ar-IQ" dirty="0"/>
              <a:t>فحص </a:t>
            </a:r>
            <a:r>
              <a:rPr lang="ar-SA" dirty="0"/>
              <a:t>مستوى الغلوكوز </a:t>
            </a:r>
            <a:r>
              <a:rPr lang="ar-IQ" dirty="0"/>
              <a:t>ق</a:t>
            </a:r>
            <a:r>
              <a:rPr lang="ar-SA" dirty="0"/>
              <a:t>بل القيادة</a:t>
            </a:r>
            <a:r>
              <a:rPr lang="ar-EG" dirty="0"/>
              <a:t>. </a:t>
            </a:r>
          </a:p>
          <a:p>
            <a:pPr algn="r" rtl="1"/>
            <a:r>
              <a:rPr lang="ar-EG" dirty="0"/>
              <a:t>4) </a:t>
            </a:r>
            <a:r>
              <a:rPr lang="ar-SA" dirty="0"/>
              <a:t>يجب توعية المرضى حول كيفية تدبير الخطة العلاجية </a:t>
            </a:r>
            <a:r>
              <a:rPr lang="ar-IQ" dirty="0"/>
              <a:t>ل</a:t>
            </a:r>
            <a:r>
              <a:rPr lang="ar-SA" dirty="0"/>
              <a:t>لسكريّ على أفضل نحو لتدبير خطورة إصابتهم بنقص السكر في الدم</a:t>
            </a:r>
            <a:r>
              <a:rPr lang="ar-EG" dirty="0"/>
              <a:t>. </a:t>
            </a:r>
            <a:r>
              <a:rPr lang="ar-SA" dirty="0"/>
              <a:t>بحيث يعمل المرضى المعرضون لخطورة الإصابة بنقص السكر في الدم مع مقدمي الرعاية ال</a:t>
            </a:r>
            <a:r>
              <a:rPr lang="ar-IQ" dirty="0"/>
              <a:t>طبية</a:t>
            </a:r>
            <a:r>
              <a:rPr lang="ar-SA" dirty="0"/>
              <a:t> لتقديم النصائح بشأن طرق علاجه، مع الوضع في الاعتبار أعراض نقص السكر في الدم وأسلوب الحياة المصاحب له ومخاطره</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3</a:t>
            </a:fld>
            <a:endParaRPr lang="en-US"/>
          </a:p>
        </p:txBody>
      </p:sp>
    </p:spTree>
    <p:extLst>
      <p:ext uri="{BB962C8B-B14F-4D97-AF65-F5344CB8AC3E}">
        <p14:creationId xmlns:p14="http://schemas.microsoft.com/office/powerpoint/2010/main" val="26051248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توضح هذه الشريحة الإفراز الطبيعي للأنسولين وكيف يستجيب لابتلاع الطعام أثناء فترة الامتصاص</a:t>
            </a:r>
            <a:r>
              <a:rPr lang="ar-EG" dirty="0"/>
              <a:t>. </a:t>
            </a:r>
            <a:endParaRPr lang="ar-EG" baseline="0" dirty="0"/>
          </a:p>
          <a:p>
            <a:pPr marL="179097" indent="-179097" algn="r" rtl="1">
              <a:buFont typeface="Arial" panose="020B0604020202020204" pitchFamily="34" charset="0"/>
              <a:buChar char="•"/>
            </a:pPr>
            <a:r>
              <a:rPr lang="ar-SA" dirty="0"/>
              <a:t>ت</a:t>
            </a:r>
            <a:r>
              <a:rPr lang="ar-IQ" dirty="0"/>
              <a:t>ُ</a:t>
            </a:r>
            <a:r>
              <a:rPr lang="ar-SA" dirty="0"/>
              <a:t>شير المنطقة الخضراء إلى </a:t>
            </a:r>
            <a:r>
              <a:rPr lang="ar-SA" b="0" u="none" baseline="0" dirty="0"/>
              <a:t>سمات مفعول الأنسولين في دورة تناول الفرد ثلاث وجبات في اليوم</a:t>
            </a:r>
            <a:r>
              <a:rPr lang="ar-IQ" b="0" u="none" baseline="0" dirty="0"/>
              <a:t>،</a:t>
            </a:r>
            <a:r>
              <a:rPr lang="ar-SA" b="0" u="none" baseline="0" dirty="0"/>
              <a:t> وتشير المنطقة البرتقالية إلى فترة ما بعد الوجبة عند امتصاص </a:t>
            </a:r>
            <a:r>
              <a:rPr lang="ar-IQ" b="0" u="none" baseline="0" dirty="0"/>
              <a:t>ا</a:t>
            </a:r>
            <a:r>
              <a:rPr lang="ar-SA" b="0" u="none" baseline="0" dirty="0"/>
              <a:t>لغلوكوز </a:t>
            </a:r>
            <a:r>
              <a:rPr lang="ar-IQ" b="0" u="none" baseline="0" dirty="0"/>
              <a:t>من المعدة صعودًا إِلى </a:t>
            </a:r>
            <a:r>
              <a:rPr lang="ar-SA" b="0" u="none" baseline="0" dirty="0"/>
              <a:t>الأنسجة تحت تأثير الأنسولين</a:t>
            </a:r>
            <a:r>
              <a:rPr lang="ar-EG" b="0" u="none" baseline="0" dirty="0"/>
              <a:t>. </a:t>
            </a:r>
            <a:r>
              <a:rPr lang="ar-SA" dirty="0"/>
              <a:t>ولاحظ أن هذا </a:t>
            </a:r>
            <a:r>
              <a:rPr lang="ar-IQ" dirty="0"/>
              <a:t>ال</a:t>
            </a:r>
            <a:r>
              <a:rPr lang="ar-SA" dirty="0"/>
              <a:t>منحنى تمثيلي، إذ يختلف الأفراد فيما بينهم، فتختلف حالات الذروة ومدة مفعول الأنسولين</a:t>
            </a:r>
            <a:r>
              <a:rPr lang="ar-EG" dirty="0"/>
              <a:t>. </a:t>
            </a:r>
          </a:p>
          <a:p>
            <a:pPr marL="179097" indent="-179097" algn="r" rtl="1">
              <a:buFont typeface="Arial" panose="020B0604020202020204" pitchFamily="34" charset="0"/>
              <a:buChar char="•"/>
            </a:pPr>
            <a:r>
              <a:rPr lang="ar-SA" dirty="0"/>
              <a:t>بموجب الفسيولوجيا الطبيعية، يعكس إفراز الأنسولين بلع الطعام اليومي بما في ذلك خلال فترة الامتصاص</a:t>
            </a:r>
            <a:r>
              <a:rPr lang="ar-EG" dirty="0"/>
              <a:t>.</a:t>
            </a:r>
          </a:p>
          <a:p>
            <a:pPr marL="179097" indent="-179097" algn="r" rtl="1">
              <a:buFont typeface="Arial" panose="020B0604020202020204" pitchFamily="34" charset="0"/>
              <a:buChar char="•"/>
            </a:pPr>
            <a:r>
              <a:rPr lang="ar-SA" dirty="0"/>
              <a:t>تظهر سمات الأنسولين التقليدية مستوى قاعديًا يتصاعد أثناء تناول الوجبات</a:t>
            </a:r>
            <a:r>
              <a:rPr lang="ar-EG" dirty="0"/>
              <a:t>. </a:t>
            </a:r>
            <a:r>
              <a:rPr lang="ar-SA" dirty="0"/>
              <a:t>وعندما تفشل الفسيولوجيا بسبب قلة إفراز الأنسولين، يجب استبداله</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33</a:t>
            </a:fld>
            <a:endParaRPr lang="en-US"/>
          </a:p>
        </p:txBody>
      </p:sp>
    </p:spTree>
    <p:extLst>
      <p:ext uri="{BB962C8B-B14F-4D97-AF65-F5344CB8AC3E}">
        <p14:creationId xmlns:p14="http://schemas.microsoft.com/office/powerpoint/2010/main" val="12102020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spcBef>
                <a:spcPct val="0"/>
              </a:spcBef>
            </a:pPr>
            <a:r>
              <a:rPr lang="ar-SA" altLang="en-US" dirty="0">
                <a:latin typeface="Times New Roman" panose="02020603050405020304" pitchFamily="18" charset="0"/>
              </a:rPr>
              <a:t>تمتلك الأنواع المختلفة من نظائر الأنسولين سمات دوائية مختلفة</a:t>
            </a:r>
            <a:r>
              <a:rPr lang="ar-EG" altLang="en-US" dirty="0">
                <a:latin typeface="Times New Roman" panose="02020603050405020304" pitchFamily="18" charset="0"/>
              </a:rPr>
              <a:t>. </a:t>
            </a:r>
            <a:r>
              <a:rPr lang="ar-SA" altLang="en-US" dirty="0">
                <a:latin typeface="Times New Roman" panose="02020603050405020304" pitchFamily="18" charset="0"/>
              </a:rPr>
              <a:t>ومع ذلك، من المعروف أن هناك استجابات مختلفة للأفراد على مفعول كل نوع من الأنسولين</a:t>
            </a:r>
            <a:r>
              <a:rPr lang="ar-EG" altLang="en-US" dirty="0">
                <a:latin typeface="Times New Roman" panose="02020603050405020304" pitchFamily="18" charset="0"/>
              </a:rPr>
              <a:t>. </a:t>
            </a:r>
            <a:r>
              <a:rPr lang="ar-SA" altLang="en-US" dirty="0">
                <a:latin typeface="Times New Roman" panose="02020603050405020304" pitchFamily="18" charset="0"/>
              </a:rPr>
              <a:t>وعلاوة على ذلك، في الظروف الحقيقية قد يتفاوت المنحنى الدوائي عن الرسوم البيانية </a:t>
            </a:r>
            <a:r>
              <a:rPr lang="ar-EG" altLang="en-US" dirty="0">
                <a:latin typeface="Times New Roman" panose="02020603050405020304" pitchFamily="18" charset="0"/>
              </a:rPr>
              <a:t>"</a:t>
            </a:r>
            <a:r>
              <a:rPr lang="ar-SA" altLang="en-US" dirty="0">
                <a:latin typeface="Times New Roman" panose="02020603050405020304" pitchFamily="18" charset="0"/>
              </a:rPr>
              <a:t>المثالية</a:t>
            </a:r>
            <a:r>
              <a:rPr lang="ar-EG" altLang="en-US" dirty="0">
                <a:latin typeface="Times New Roman" panose="02020603050405020304" pitchFamily="18" charset="0"/>
              </a:rPr>
              <a:t>" </a:t>
            </a:r>
            <a:r>
              <a:rPr lang="ar-SA" altLang="en-US" dirty="0">
                <a:latin typeface="Times New Roman" panose="02020603050405020304" pitchFamily="18" charset="0"/>
              </a:rPr>
              <a:t>المعتمدة على مكان الحقن والجرعة وصفات المريض الفردية وما إلى ذلك</a:t>
            </a:r>
            <a:r>
              <a:rPr lang="ar-EG" altLang="en-US" dirty="0">
                <a:latin typeface="Times New Roman" panose="02020603050405020304" pitchFamily="18" charset="0"/>
              </a:rPr>
              <a:t>. </a:t>
            </a:r>
          </a:p>
          <a:p>
            <a:pPr rtl="1">
              <a:spcBef>
                <a:spcPct val="0"/>
              </a:spcBef>
            </a:pPr>
            <a:endParaRPr lang="ar-EG" altLang="en-US" dirty="0">
              <a:latin typeface="Times New Roman" panose="02020603050405020304" pitchFamily="18" charset="0"/>
            </a:endParaRPr>
          </a:p>
          <a:p>
            <a:pPr algn="r" rtl="1">
              <a:spcBef>
                <a:spcPct val="0"/>
              </a:spcBef>
            </a:pPr>
            <a:r>
              <a:rPr lang="ar-SA" altLang="en-US" dirty="0">
                <a:latin typeface="Times New Roman" panose="02020603050405020304" pitchFamily="18" charset="0"/>
              </a:rPr>
              <a:t>ملاحظات إضافية</a:t>
            </a:r>
            <a:r>
              <a:rPr lang="ar-EG" altLang="en-US" dirty="0">
                <a:latin typeface="Times New Roman" panose="02020603050405020304" pitchFamily="18" charset="0"/>
              </a:rPr>
              <a:t>:</a:t>
            </a:r>
          </a:p>
          <a:p>
            <a:pPr algn="r" rtl="1">
              <a:spcBef>
                <a:spcPct val="0"/>
              </a:spcBef>
            </a:pPr>
            <a:r>
              <a:rPr lang="ar-EG" altLang="en-US" dirty="0">
                <a:latin typeface="Times New Roman" panose="02020603050405020304" pitchFamily="18" charset="0"/>
              </a:rPr>
              <a:t>-</a:t>
            </a:r>
            <a:r>
              <a:rPr lang="ar-SA" altLang="en-US" dirty="0">
                <a:latin typeface="Times New Roman" panose="02020603050405020304" pitchFamily="18" charset="0"/>
              </a:rPr>
              <a:t>قد تختلف أنواع الأنسولين والنشرات المرفقة بالعبوة وما إلى ذلك من منطقة إلى أخرى</a:t>
            </a:r>
            <a:r>
              <a:rPr lang="ar-EG" altLang="en-US" dirty="0">
                <a:latin typeface="Times New Roman" panose="02020603050405020304" pitchFamily="18" charset="0"/>
              </a:rPr>
              <a:t>.</a:t>
            </a:r>
          </a:p>
          <a:p>
            <a:pPr algn="r" rtl="1">
              <a:spcBef>
                <a:spcPct val="0"/>
              </a:spcBef>
            </a:pPr>
            <a:r>
              <a:rPr lang="ar-EG" altLang="en-US" baseline="0" dirty="0">
                <a:latin typeface="Times New Roman" panose="02020603050405020304" pitchFamily="18" charset="0"/>
              </a:rPr>
              <a:t>-</a:t>
            </a:r>
            <a:r>
              <a:rPr lang="ar-SA" altLang="en-US" baseline="0" dirty="0">
                <a:latin typeface="Times New Roman" panose="02020603050405020304" pitchFamily="18" charset="0"/>
              </a:rPr>
              <a:t>ومن الناحية العملية بالنسبة لمرضى السكريّ </a:t>
            </a:r>
            <a:r>
              <a:rPr lang="ar-IQ" altLang="en-US" baseline="0" dirty="0">
                <a:latin typeface="Times New Roman" panose="02020603050405020304" pitchFamily="18" charset="0"/>
              </a:rPr>
              <a:t>من </a:t>
            </a:r>
            <a:r>
              <a:rPr lang="ar-SA" altLang="en-US" baseline="0" dirty="0">
                <a:latin typeface="Times New Roman" panose="02020603050405020304" pitchFamily="18" charset="0"/>
              </a:rPr>
              <a:t>النمط الثاني، قد يوفر كل من غلارجين </a:t>
            </a:r>
            <a:r>
              <a:rPr lang="en-US" altLang="en-US" baseline="0" dirty="0">
                <a:latin typeface="Times New Roman" panose="02020603050405020304" pitchFamily="18" charset="0"/>
              </a:rPr>
              <a:t>U300</a:t>
            </a:r>
            <a:r>
              <a:rPr lang="ar-IQ" altLang="en-US" baseline="0" dirty="0">
                <a:latin typeface="Times New Roman" panose="02020603050405020304" pitchFamily="18" charset="0"/>
              </a:rPr>
              <a:t> </a:t>
            </a:r>
            <a:r>
              <a:rPr lang="ar-SA" altLang="en-US" baseline="0" dirty="0">
                <a:latin typeface="Times New Roman" panose="02020603050405020304" pitchFamily="18" charset="0"/>
              </a:rPr>
              <a:t>وديتيمير بديلاً قاعديًا كافيًا بحقن يومي واحد ولكن يطلب العديد من مرضى سكريّ النمط الأول جرعتي حقن من الديتيمير لتعادل جرعة حقن واحدة من الغلارجين</a:t>
            </a:r>
            <a:r>
              <a:rPr lang="ar-EG" altLang="en-US" baseline="0" dirty="0">
                <a:latin typeface="Times New Roman" panose="02020603050405020304" pitchFamily="18" charset="0"/>
              </a:rPr>
              <a:t>. </a:t>
            </a:r>
          </a:p>
          <a:p>
            <a:pPr algn="r" rtl="1">
              <a:spcBef>
                <a:spcPct val="0"/>
              </a:spcBef>
            </a:pPr>
            <a:r>
              <a:rPr lang="ar-EG" altLang="en-US" baseline="0" dirty="0">
                <a:latin typeface="Times New Roman" panose="02020603050405020304" pitchFamily="18" charset="0"/>
              </a:rPr>
              <a:t>-</a:t>
            </a:r>
            <a:r>
              <a:rPr lang="ar-SA" altLang="en-US" baseline="0" dirty="0">
                <a:latin typeface="Times New Roman" panose="02020603050405020304" pitchFamily="18" charset="0"/>
              </a:rPr>
              <a:t>قد تمتلك أنواع الأنسولين الجديدة مثل فياسب بداية أسرع قليلاً </a:t>
            </a:r>
            <a:r>
              <a:rPr lang="ar-SA" altLang="en-US" b="0" baseline="0" dirty="0">
                <a:latin typeface="Times New Roman" panose="02020603050405020304" pitchFamily="18" charset="0"/>
              </a:rPr>
              <a:t>للمفعول ولكن لا تزال تعطي </a:t>
            </a:r>
            <a:r>
              <a:rPr lang="ar-SA" altLang="en-US" b="0" u="none" baseline="0" dirty="0">
                <a:latin typeface="Times New Roman" panose="02020603050405020304" pitchFamily="18" charset="0"/>
              </a:rPr>
              <a:t>أفضل النتائج إذا تم حقنها قبل تناول الطعام من أجل أن تصب</a:t>
            </a:r>
            <a:r>
              <a:rPr lang="ar-IQ" altLang="en-US" b="0" u="none" baseline="0" dirty="0">
                <a:latin typeface="Times New Roman" panose="02020603050405020304" pitchFamily="18" charset="0"/>
              </a:rPr>
              <a:t>.</a:t>
            </a:r>
            <a:r>
              <a:rPr lang="ar-SA" altLang="en-US" b="0" u="none" baseline="0" dirty="0">
                <a:latin typeface="Times New Roman" panose="02020603050405020304" pitchFamily="18" charset="0"/>
              </a:rPr>
              <a:t>ح مستويات الأنسولين كافية للسماح بتدفق الغلوكوز أثناء تناول الطعام</a:t>
            </a:r>
            <a:endParaRPr lang="ar-EG" altLang="en-US" b="0" u="none" dirty="0">
              <a:latin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34</a:t>
            </a:fld>
            <a:endParaRPr lang="en-US"/>
          </a:p>
        </p:txBody>
      </p:sp>
    </p:spTree>
    <p:extLst>
      <p:ext uri="{BB962C8B-B14F-4D97-AF65-F5344CB8AC3E}">
        <p14:creationId xmlns:p14="http://schemas.microsoft.com/office/powerpoint/2010/main" val="32772681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تركز هذه السلسلة من الشرائح على المخاطر النسبية لنقص السكر في الدم لأنظمة علاجية معينة بالأنسولين </a:t>
            </a:r>
            <a:r>
              <a:rPr lang="ar-EG" dirty="0"/>
              <a:t>(</a:t>
            </a:r>
            <a:r>
              <a:rPr lang="ar-SA" dirty="0"/>
              <a:t>التي تمثل مجموعة قليلة من تشكيلة الأنظمة العلاجية التي يتبعها المرضى</a:t>
            </a:r>
            <a:r>
              <a:rPr lang="ar-EG" dirty="0"/>
              <a:t>). </a:t>
            </a:r>
            <a:r>
              <a:rPr lang="ar-SA" b="0" u="none" baseline="0" dirty="0"/>
              <a:t>حيث تشير المنطقة الخضراء إلى السمات المثالية لبلازما الأنسولين لشخص يتناول ثلاث وجبات في اليوم ويُرسم مفعول الأنسولين الداخلي باللون الأسود</a:t>
            </a:r>
            <a:r>
              <a:rPr lang="ar-EG" b="0" u="none" baseline="0" dirty="0"/>
              <a:t>. </a:t>
            </a:r>
            <a:r>
              <a:rPr lang="ar-SA" b="0" u="none" baseline="0" dirty="0"/>
              <a:t>وتشير المناطق الحمراء إلى المكان الذي سيكون فيه الأنسولين الوارد من الأنسولين الداخلي أعلى من المطلوب وإلى وجود خطورة للإصابة بنقص السكر في الدم</a:t>
            </a:r>
            <a:r>
              <a:rPr lang="ar-EG" b="0" u="none" baseline="0" dirty="0"/>
              <a:t>. </a:t>
            </a:r>
          </a:p>
          <a:p>
            <a:pPr marL="179097" indent="-179097" algn="r" rtl="1">
              <a:buFont typeface="Arial" panose="020B0604020202020204" pitchFamily="34" charset="0"/>
              <a:buChar char="•"/>
            </a:pPr>
            <a:r>
              <a:rPr lang="ar-SA" b="0" u="none" baseline="0" dirty="0"/>
              <a:t>وبسبب الامتصاص المتفاوت وتأثير الذروة، يمر أنسولين </a:t>
            </a:r>
            <a:r>
              <a:rPr lang="ar-EG" b="0" u="none" baseline="0" dirty="0"/>
              <a:t>NPH</a:t>
            </a:r>
            <a:r>
              <a:rPr lang="ar-SA" b="0" u="none" baseline="0" dirty="0"/>
              <a:t> بفترات ارتفاع خطورة نقص السكر في الدم</a:t>
            </a:r>
            <a:r>
              <a:rPr lang="ar-IQ" b="0" u="none" baseline="0" dirty="0"/>
              <a:t>.</a:t>
            </a:r>
            <a:endParaRPr lang="ar-SA" b="0" u="none" baseline="0" dirty="0"/>
          </a:p>
          <a:p>
            <a:pPr marL="179097" indent="-179097" algn="r" rtl="1">
              <a:buFont typeface="Arial" panose="020B0604020202020204" pitchFamily="34" charset="0"/>
              <a:buChar char="•"/>
            </a:pPr>
            <a:r>
              <a:rPr lang="ar-SA" b="0" u="none" baseline="0" dirty="0"/>
              <a:t>يمكن أن يفكر المرضى في تناول وجبة خفيفة عندما تكون خطورة الإصابة بنقص السكر في الدم عالية</a:t>
            </a:r>
            <a:r>
              <a:rPr lang="ar-EG" b="0" u="none" baseline="0" dirty="0"/>
              <a:t>.</a:t>
            </a:r>
          </a:p>
          <a:p>
            <a:pPr marL="179097" indent="-179097" algn="r" rtl="1">
              <a:buFont typeface="Arial" panose="020B0604020202020204" pitchFamily="34" charset="0"/>
              <a:buChar char="•"/>
            </a:pPr>
            <a:r>
              <a:rPr lang="ar-SA" dirty="0"/>
              <a:t>يختلف الأفراد فيما بينهم، فتختلف حالات الذروة ومدة مفعول الأنسولين</a:t>
            </a:r>
            <a:r>
              <a:rPr lang="ar-EG" dirty="0"/>
              <a:t>. </a:t>
            </a:r>
          </a:p>
          <a:p>
            <a:pPr marL="179097" indent="-179097" algn="r" rtl="1">
              <a:buFont typeface="Arial" panose="020B0604020202020204" pitchFamily="34" charset="0"/>
              <a:buChar char="•"/>
            </a:pPr>
            <a:r>
              <a:rPr lang="ar-SA" dirty="0"/>
              <a:t>كما قد يؤثر توقيت الأنسولين فيما يتعلق بأوقات تناول الطعام وقبل القيام بنشاط أو التخطيط له ومكان الحقن وإصابة مكان </a:t>
            </a:r>
            <a:r>
              <a:rPr lang="ar-SA" b="0" u="none" baseline="0" dirty="0"/>
              <a:t>الحقن</a:t>
            </a:r>
            <a:r>
              <a:rPr lang="ar-SA" dirty="0"/>
              <a:t> بندوب، على الخطورة</a:t>
            </a:r>
            <a:r>
              <a:rPr lang="ar-EG" dirty="0"/>
              <a:t>.</a:t>
            </a:r>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35</a:t>
            </a:fld>
            <a:endParaRPr lang="en-US"/>
          </a:p>
        </p:txBody>
      </p:sp>
    </p:spTree>
    <p:extLst>
      <p:ext uri="{BB962C8B-B14F-4D97-AF65-F5344CB8AC3E}">
        <p14:creationId xmlns:p14="http://schemas.microsoft.com/office/powerpoint/2010/main" val="10288073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SA" dirty="0"/>
              <a:t>يؤدي حقن أنسولين </a:t>
            </a:r>
            <a:r>
              <a:rPr lang="ar-EG" dirty="0"/>
              <a:t>NPH</a:t>
            </a:r>
            <a:r>
              <a:rPr lang="ar-SA" dirty="0"/>
              <a:t> في وقت النوم إلى تقليص خطورة الإصابة بنقص السكر في الدم أثناء الليل مقارنةً بتناوله على العشاء</a:t>
            </a:r>
            <a:r>
              <a:rPr lang="ar-EG" dirty="0"/>
              <a:t>. </a:t>
            </a:r>
            <a:r>
              <a:rPr lang="ar-SA" dirty="0"/>
              <a:t>لاحظ أن المنطقة الحمراء الموجودة على اليمين تعتبر أصغر مما تكون </a:t>
            </a:r>
            <a:r>
              <a:rPr lang="ar-IQ" dirty="0"/>
              <a:t>عليه </a:t>
            </a:r>
            <a:r>
              <a:rPr lang="ar-SA" dirty="0"/>
              <a:t>مع جرعة </a:t>
            </a:r>
            <a:r>
              <a:rPr lang="ar-IQ" dirty="0"/>
              <a:t>تؤخذ </a:t>
            </a:r>
            <a:r>
              <a:rPr lang="ar-SA" dirty="0"/>
              <a:t>في وقت العشاء</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36</a:t>
            </a:fld>
            <a:endParaRPr lang="en-US"/>
          </a:p>
        </p:txBody>
      </p:sp>
    </p:spTree>
    <p:extLst>
      <p:ext uri="{BB962C8B-B14F-4D97-AF65-F5344CB8AC3E}">
        <p14:creationId xmlns:p14="http://schemas.microsoft.com/office/powerpoint/2010/main" val="34894859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55189" rtl="1">
              <a:defRPr/>
            </a:pPr>
            <a:r>
              <a:rPr lang="ar-EG" dirty="0"/>
              <a:t>-</a:t>
            </a:r>
            <a:r>
              <a:rPr lang="ar-SA" dirty="0"/>
              <a:t>يزيد التأثير الإضافي لأنواع الأنسولين متوسطة وقصيرة المفعول من خطورة الإصابة بنقص السكر في الدم قياسًا إلى الخطورة المرتبطة بالأنسولين متوسط المفعول وحده</a:t>
            </a:r>
            <a:r>
              <a:rPr lang="ar-EG" dirty="0"/>
              <a:t>.</a:t>
            </a:r>
          </a:p>
          <a:p>
            <a:pPr algn="r" rtl="1"/>
            <a:r>
              <a:rPr lang="ar-EG" dirty="0"/>
              <a:t>-</a:t>
            </a:r>
            <a:r>
              <a:rPr lang="ar-SA" dirty="0"/>
              <a:t>سوف يزيد غلوكوز الصيام القريب من الهدف من خطورة الإصابة بنقص سكر الدم الليلي</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37</a:t>
            </a:fld>
            <a:endParaRPr lang="en-US"/>
          </a:p>
        </p:txBody>
      </p:sp>
    </p:spTree>
    <p:extLst>
      <p:ext uri="{BB962C8B-B14F-4D97-AF65-F5344CB8AC3E}">
        <p14:creationId xmlns:p14="http://schemas.microsoft.com/office/powerpoint/2010/main" val="36003529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a:t>
            </a:r>
            <a:r>
              <a:rPr lang="ar-SA" dirty="0"/>
              <a:t>يؤدي تناول جرعة بمعدل مرتين يوميًا من الأنسولين مسبق الخلط </a:t>
            </a:r>
            <a:r>
              <a:rPr lang="ar-EG" dirty="0"/>
              <a:t>(</a:t>
            </a:r>
            <a:r>
              <a:rPr lang="ar-SA" dirty="0"/>
              <a:t>الأنسولين سريع المفعول بالبنفسج وأنسولين </a:t>
            </a:r>
            <a:r>
              <a:rPr lang="ar-EG" dirty="0"/>
              <a:t>NPH</a:t>
            </a:r>
            <a:r>
              <a:rPr lang="ar-SA" dirty="0"/>
              <a:t> بالأسود</a:t>
            </a:r>
            <a:r>
              <a:rPr lang="ar-EG" dirty="0"/>
              <a:t>) </a:t>
            </a:r>
            <a:r>
              <a:rPr lang="ar-SA" dirty="0"/>
              <a:t>على الإفطار والعشاء إلى زيادة خطورة الإصابة بنقص السكر في الدم أثناء الليل، بشكل مشابه لتناول جرعة من </a:t>
            </a:r>
            <a:r>
              <a:rPr lang="ar-EG" dirty="0"/>
              <a:t>NPH</a:t>
            </a:r>
            <a:r>
              <a:rPr lang="ar-SA" dirty="0"/>
              <a:t> وحده</a:t>
            </a:r>
            <a:r>
              <a:rPr lang="ar-EG" dirty="0"/>
              <a:t>.</a:t>
            </a:r>
          </a:p>
          <a:p>
            <a:pPr algn="r" defTabSz="955189" rtl="1">
              <a:defRPr/>
            </a:pPr>
            <a:r>
              <a:rPr lang="ar-EG" dirty="0"/>
              <a:t>-</a:t>
            </a:r>
            <a:r>
              <a:rPr lang="ar-SA" dirty="0"/>
              <a:t>سوف يزيد غلوكوز الصيام القريب من الهدف مع الأنسولين مسبق الخلط من خطورة الإصابة بنقص السكر في الدم الليلي</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38</a:t>
            </a:fld>
            <a:endParaRPr lang="en-US"/>
          </a:p>
        </p:txBody>
      </p:sp>
    </p:spTree>
    <p:extLst>
      <p:ext uri="{BB962C8B-B14F-4D97-AF65-F5344CB8AC3E}">
        <p14:creationId xmlns:p14="http://schemas.microsoft.com/office/powerpoint/2010/main" val="24484603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39</a:t>
            </a:fld>
            <a:endParaRPr lang="en-US"/>
          </a:p>
        </p:txBody>
      </p:sp>
    </p:spTree>
    <p:extLst>
      <p:ext uri="{BB962C8B-B14F-4D97-AF65-F5344CB8AC3E}">
        <p14:creationId xmlns:p14="http://schemas.microsoft.com/office/powerpoint/2010/main" val="4983979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a:t>
            </a:r>
            <a:r>
              <a:rPr lang="ar-SA" dirty="0"/>
              <a:t>قد يكون النظام العلاجي عبارة عن تركيبة </a:t>
            </a:r>
            <a:r>
              <a:rPr lang="ar-SA" b="0" baseline="0" dirty="0"/>
              <a:t>من أنواع الأنسولين القاعدي </a:t>
            </a:r>
            <a:r>
              <a:rPr lang="ar-EG" b="0" baseline="0" dirty="0"/>
              <a:t>(</a:t>
            </a:r>
            <a:r>
              <a:rPr lang="ar-SA" b="0" baseline="0" dirty="0"/>
              <a:t>الأنسولين متوسط أو طويل المفعول والأنسولين قصير المفعول المرتبط بالوجبات أو نظام علاجي باستخدام مضخة الأنسولين</a:t>
            </a:r>
            <a:r>
              <a:rPr lang="ar-EG" b="0" baseline="0" dirty="0"/>
              <a:t>. </a:t>
            </a:r>
            <a:r>
              <a:rPr lang="ar-SA" b="0" baseline="0" dirty="0"/>
              <a:t>ومن الجدير بالذكر أنه قد يتفاوت المعدل القاعدي لمضخة الأنسولين</a:t>
            </a:r>
            <a:r>
              <a:rPr lang="ar-EG" b="0" baseline="0" dirty="0"/>
              <a:t>. </a:t>
            </a:r>
          </a:p>
          <a:p>
            <a:pPr algn="r" rtl="1"/>
            <a:r>
              <a:rPr lang="ar-EG" b="0" baseline="0" dirty="0"/>
              <a:t>-</a:t>
            </a:r>
            <a:r>
              <a:rPr lang="ar-SA" b="0" baseline="0" dirty="0"/>
              <a:t>مع الحقن، يمكن إعطاء الأنسولين القاعدي بمعدل حقنتين يوميًا من أحد أنواع الأنسولين مثل أنسولين </a:t>
            </a:r>
            <a:r>
              <a:rPr lang="ar-EG" b="0" baseline="0" dirty="0"/>
              <a:t>NPH</a:t>
            </a:r>
            <a:r>
              <a:rPr lang="ar-SA" b="0" baseline="0" dirty="0"/>
              <a:t> أو ليفمير الذي يسمح بمرونة الجرعات على مدار أنشطة أسلوب الحياة، أو مرة في اليوم من أنواع الأنسولين طويل المفعول جدًا مثل ديجلوديك وغلارجين </a:t>
            </a:r>
            <a:r>
              <a:rPr lang="en-US" b="0" baseline="0" dirty="0"/>
              <a:t>U300</a:t>
            </a:r>
            <a:r>
              <a:rPr lang="ar-EG" b="0" baseline="0" dirty="0"/>
              <a:t>. </a:t>
            </a:r>
            <a:r>
              <a:rPr lang="ar-SA" b="0" baseline="0" dirty="0"/>
              <a:t>بالنسبة لبعض الناس، وبالأخص هؤلاء الذين يعانون من نقص الأنسولين لإصابتهم بالسكريّ </a:t>
            </a:r>
            <a:r>
              <a:rPr lang="ar-IQ" b="0" baseline="0" dirty="0"/>
              <a:t>من </a:t>
            </a:r>
            <a:r>
              <a:rPr lang="ar-SA" b="0" baseline="0" dirty="0"/>
              <a:t>النمط الثاني، يمكن أن يوفر ليفمير وغلارجين </a:t>
            </a:r>
            <a:r>
              <a:rPr lang="en-US" b="0" baseline="0" dirty="0"/>
              <a:t>U100</a:t>
            </a:r>
            <a:r>
              <a:rPr lang="ar-SA" b="0" baseline="0" dirty="0"/>
              <a:t> الأنسولين القاعدي عند تناوله مرة يوميًا</a:t>
            </a:r>
            <a:r>
              <a:rPr lang="ar-EG" b="0" baseline="0" dirty="0"/>
              <a:t>. </a:t>
            </a:r>
          </a:p>
          <a:p>
            <a:pPr algn="r" rtl="1"/>
            <a:r>
              <a:rPr lang="ar-EG" dirty="0"/>
              <a:t>-</a:t>
            </a:r>
            <a:r>
              <a:rPr lang="ar-SA" dirty="0"/>
              <a:t>النظام العلاجي بحقن الأنسولين القاعدي</a:t>
            </a:r>
            <a:r>
              <a:rPr lang="ar-EG" dirty="0"/>
              <a:t>-</a:t>
            </a:r>
            <a:r>
              <a:rPr lang="ar-SA" dirty="0"/>
              <a:t>البلعة هو أقرب ما يمكن أن نصل إليه من الأنسولين العضوي دون استخدام مضخة</a:t>
            </a:r>
            <a:r>
              <a:rPr lang="ar-EG" dirty="0"/>
              <a:t>.</a:t>
            </a:r>
          </a:p>
          <a:p>
            <a:pPr algn="r" rtl="1"/>
            <a:r>
              <a:rPr lang="ar-EG" dirty="0"/>
              <a:t>-</a:t>
            </a:r>
            <a:r>
              <a:rPr lang="ar-IQ" dirty="0"/>
              <a:t>ل</a:t>
            </a:r>
            <a:r>
              <a:rPr lang="ar-SA" dirty="0"/>
              <a:t>استخدام المضخة مزايا إضافية مثل مستويات مختلفة من الأنسولين القاعدي خلال اليوم وسمات البلعة المختلفة واحتمالية التنبؤ بالنقص الكبير في سكر الدم وإيقاف الضخ في حالة التوصيل بمجموعة</a:t>
            </a:r>
            <a:r>
              <a:rPr lang="ar-IQ" dirty="0"/>
              <a:t> المراقبة المستمرة لمستوى الغلوكوز بالدم</a:t>
            </a:r>
            <a:r>
              <a:rPr lang="ar-SA" dirty="0"/>
              <a:t> </a:t>
            </a:r>
            <a:r>
              <a:rPr lang="ar-EG" dirty="0"/>
              <a:t>CMBG</a:t>
            </a:r>
          </a:p>
          <a:p>
            <a:endParaRPr lang="en-US"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40</a:t>
            </a:fld>
            <a:endParaRPr lang="en-US"/>
          </a:p>
        </p:txBody>
      </p:sp>
    </p:spTree>
    <p:extLst>
      <p:ext uri="{BB962C8B-B14F-4D97-AF65-F5344CB8AC3E}">
        <p14:creationId xmlns:p14="http://schemas.microsoft.com/office/powerpoint/2010/main" val="9406895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b="0" u="none" dirty="0"/>
              <a:t>يُزعم أن </a:t>
            </a:r>
            <a:r>
              <a:rPr lang="ar-IQ" b="0" u="none" dirty="0"/>
              <a:t>تناقص </a:t>
            </a:r>
            <a:r>
              <a:rPr lang="ar-SA" b="0" u="none" dirty="0"/>
              <a:t>القدرة على </a:t>
            </a:r>
            <a:r>
              <a:rPr lang="ar-IQ" b="0" u="none" dirty="0"/>
              <a:t>إدراك </a:t>
            </a:r>
            <a:r>
              <a:rPr lang="ar-SA" b="0" u="none" dirty="0"/>
              <a:t>الإصابة بنقص سكر الدم </a:t>
            </a:r>
            <a:r>
              <a:rPr lang="ar-EG" b="0" u="none" dirty="0"/>
              <a:t>(</a:t>
            </a:r>
            <a:r>
              <a:rPr lang="ar-IQ" b="0" u="none" dirty="0"/>
              <a:t>عدم إدراك الإصابة </a:t>
            </a:r>
            <a:r>
              <a:rPr lang="ar-SA" b="0" u="none" dirty="0"/>
              <a:t>بنقص السكر في الدم</a:t>
            </a:r>
            <a:r>
              <a:rPr lang="ar-EG" b="0" u="none" dirty="0"/>
              <a:t>) </a:t>
            </a:r>
            <a:r>
              <a:rPr lang="ar-SA" b="0" u="none" dirty="0"/>
              <a:t>يؤثر </a:t>
            </a:r>
            <a:r>
              <a:rPr lang="ar-IQ" b="0" u="none" dirty="0"/>
              <a:t>على</a:t>
            </a:r>
            <a:r>
              <a:rPr lang="ar-SA" b="0" u="none" dirty="0"/>
              <a:t> حوالي </a:t>
            </a:r>
            <a:r>
              <a:rPr lang="ar-EG" b="0" u="none" dirty="0"/>
              <a:t>25</a:t>
            </a:r>
            <a:r>
              <a:rPr lang="ar-IQ" b="0" u="none" dirty="0"/>
              <a:t>بالمائة</a:t>
            </a:r>
            <a:r>
              <a:rPr lang="ar-EG" b="0" u="none" dirty="0"/>
              <a:t> </a:t>
            </a:r>
            <a:r>
              <a:rPr lang="ar-SA" b="0" u="none" dirty="0"/>
              <a:t>من مرضى سكري النمط الأول</a:t>
            </a:r>
            <a:r>
              <a:rPr lang="ar-EG" dirty="0"/>
              <a:t> </a:t>
            </a:r>
            <a:r>
              <a:rPr lang="ar-SA" b="0" u="none" dirty="0"/>
              <a:t>طويل الأمد وعلى </a:t>
            </a:r>
            <a:r>
              <a:rPr lang="ar-EG" b="0" u="none" dirty="0"/>
              <a:t>10</a:t>
            </a:r>
            <a:r>
              <a:rPr lang="ar-IQ" b="0" u="none" dirty="0"/>
              <a:t>بالمائة</a:t>
            </a:r>
            <a:r>
              <a:rPr lang="ar-EG" b="0" u="none" dirty="0"/>
              <a:t> </a:t>
            </a:r>
            <a:r>
              <a:rPr lang="ar-SA" b="0" u="none" dirty="0"/>
              <a:t>من مرضى السكري </a:t>
            </a:r>
            <a:r>
              <a:rPr lang="ar-IQ" b="0" u="none" dirty="0"/>
              <a:t>من </a:t>
            </a:r>
            <a:r>
              <a:rPr lang="ar-SA" b="0" u="none" dirty="0"/>
              <a:t>النمط الثاني الذين يحتاجون إلى </a:t>
            </a:r>
            <a:r>
              <a:rPr lang="ar-IQ" b="0" u="none" dirty="0"/>
              <a:t>ال</a:t>
            </a:r>
            <a:r>
              <a:rPr lang="ar-SA" b="0" u="none" dirty="0"/>
              <a:t>أنسولين</a:t>
            </a:r>
            <a:endParaRPr lang="ar-EG" b="0" u="none" dirty="0"/>
          </a:p>
          <a:p>
            <a:pPr marL="179097" indent="-179097" algn="r" rtl="1">
              <a:buFont typeface="Arial" panose="020B0604020202020204" pitchFamily="34" charset="0"/>
              <a:buChar char="•"/>
            </a:pPr>
            <a:r>
              <a:rPr lang="ar-SA" b="0" u="none" dirty="0"/>
              <a:t>في كتاب نشره جيديز وآخرون، تم استخدام خمسمائة وثمانية عشر مريضا من مصابي السكري </a:t>
            </a:r>
            <a:r>
              <a:rPr lang="ar-IQ" b="0" u="none" dirty="0"/>
              <a:t>من </a:t>
            </a:r>
            <a:r>
              <a:rPr lang="ar-SA" b="0" u="none" dirty="0"/>
              <a:t>النمط الأول عن طريق الاختيار العشوائي على مدار سنتين</a:t>
            </a:r>
            <a:r>
              <a:rPr lang="ar-IQ" b="0" u="none" dirty="0"/>
              <a:t>،</a:t>
            </a:r>
            <a:r>
              <a:rPr lang="ar-SA" b="0" u="none" dirty="0"/>
              <a:t> وأكملوا استبيانًا يوثق الخصائص الأساسية لحالة </a:t>
            </a:r>
            <a:r>
              <a:rPr lang="ar-IQ" b="0" u="none" dirty="0"/>
              <a:t>إدراكهم للإصابة </a:t>
            </a:r>
            <a:r>
              <a:rPr lang="ar-SA" b="0" u="none" dirty="0"/>
              <a:t>بنقص السكر في الدم وتقييمها مستخدمين الطريقة التي ذكرها جولد وآخرون</a:t>
            </a:r>
          </a:p>
          <a:p>
            <a:pPr marL="656692" lvl="1" indent="-179097" algn="r" rtl="1">
              <a:buFont typeface="Arial" panose="020B0604020202020204" pitchFamily="34" charset="0"/>
              <a:buChar char="•"/>
            </a:pPr>
            <a:r>
              <a:rPr lang="ar-SA" b="0" u="none" dirty="0"/>
              <a:t>وتم تسجيل عدد نوبات النقص الحاد في سكر الدم في العام الماضي بأثر رجعي</a:t>
            </a:r>
          </a:p>
          <a:p>
            <a:pPr marL="656692" lvl="1" indent="-179097" algn="r" rtl="1">
              <a:buFont typeface="Arial" panose="020B0604020202020204" pitchFamily="34" charset="0"/>
              <a:buChar char="•"/>
            </a:pPr>
            <a:r>
              <a:rPr lang="ar-SA" b="0" u="none" dirty="0"/>
              <a:t>وأُصيب المرضى الذي </a:t>
            </a:r>
            <a:r>
              <a:rPr lang="ar-IQ" b="0" u="none" dirty="0"/>
              <a:t>يعانون من عدم إدراك الإصابة </a:t>
            </a:r>
            <a:r>
              <a:rPr lang="ar-SA" b="0" u="none" dirty="0"/>
              <a:t>بنقص السكر في الدم بمعدل تكرار بلغ ستة أضعاف من نوبات النقص الحاد في سكر الدم</a:t>
            </a:r>
          </a:p>
          <a:p>
            <a:pPr marL="656692" lvl="1" indent="-179097" algn="r" rtl="1">
              <a:buFont typeface="Arial" panose="020B0604020202020204" pitchFamily="34" charset="0"/>
              <a:buChar char="•"/>
            </a:pPr>
            <a:r>
              <a:rPr lang="ar-SA" b="0" u="none" dirty="0"/>
              <a:t>أدت زيادة خطورة الإصابة بنقص السكر في الدم إلى زيادة مشاعر القلق والتوتر وارتفاع مستويات الغلوكوز في الدم وت</a:t>
            </a:r>
            <a:r>
              <a:rPr lang="ar-IQ" b="0" u="none" dirty="0"/>
              <a:t>دهور </a:t>
            </a:r>
            <a:r>
              <a:rPr lang="ar-SA" b="0" u="none" dirty="0"/>
              <a:t>جودة الحياة والتغيرات العصبية والمشكلات الأكاديمية</a:t>
            </a:r>
            <a:r>
              <a:rPr lang="ar-IQ" b="0" u="none" dirty="0"/>
              <a:t> أو </a:t>
            </a:r>
            <a:r>
              <a:rPr lang="ar-SA" b="0" u="none" dirty="0"/>
              <a:t>المهنية وزيادة خطر الإصابة وتقيّد الترفيه وتوتر العلاقات بين الأفراد</a:t>
            </a:r>
          </a:p>
          <a:p>
            <a:pPr marL="179097" indent="-179097" algn="r" rtl="1">
              <a:buFont typeface="Arial" panose="020B0604020202020204" pitchFamily="34" charset="0"/>
              <a:buChar char="•"/>
            </a:pPr>
            <a:r>
              <a:rPr lang="ar-SA" b="0" u="none" dirty="0"/>
              <a:t>حصل سكوبمان وآخرون على البيانات من </a:t>
            </a:r>
            <a:r>
              <a:rPr lang="ar-EG" b="0" u="none" dirty="0"/>
              <a:t>122</a:t>
            </a:r>
            <a:r>
              <a:rPr lang="ar-SA" b="0" u="none" dirty="0"/>
              <a:t> شخصا مصابًا بالسكري </a:t>
            </a:r>
            <a:r>
              <a:rPr lang="ar-IQ" b="0" u="none" dirty="0"/>
              <a:t>من </a:t>
            </a:r>
            <a:r>
              <a:rPr lang="ar-SA" b="0" u="none" dirty="0"/>
              <a:t>النمط الثاني </a:t>
            </a:r>
            <a:r>
              <a:rPr lang="ar-IQ" b="0" u="none" dirty="0"/>
              <a:t>و</a:t>
            </a:r>
            <a:r>
              <a:rPr lang="ar-SA" b="0" u="none" dirty="0"/>
              <a:t>يخضع للعلاج بالأنسولين</a:t>
            </a:r>
            <a:r>
              <a:rPr lang="ar-EG" b="0" u="none" dirty="0"/>
              <a:t>. </a:t>
            </a:r>
            <a:r>
              <a:rPr lang="ar-SA" b="0" u="none" dirty="0"/>
              <a:t>واستُخدم استبيان لتقييم حالة </a:t>
            </a:r>
            <a:r>
              <a:rPr lang="ar-IQ" b="0" u="none" dirty="0"/>
              <a:t>إدراك الإصابة </a:t>
            </a:r>
            <a:r>
              <a:rPr lang="ar-SA" b="0" u="none" dirty="0"/>
              <a:t>بنقص السكر في الدم وتقدير معدل تكرار حدوث النقص الحاد في سكر الدم خلال العام الماضي</a:t>
            </a:r>
            <a:r>
              <a:rPr lang="ar-EG" b="0" u="none" dirty="0"/>
              <a:t>.</a:t>
            </a:r>
          </a:p>
          <a:p>
            <a:pPr marL="656692" lvl="1" indent="-179097" algn="r" rtl="1">
              <a:buFont typeface="Arial" panose="020B0604020202020204" pitchFamily="34" charset="0"/>
              <a:buChar char="•"/>
            </a:pPr>
            <a:r>
              <a:rPr lang="ar-IQ" b="0" u="none" dirty="0"/>
              <a:t>بلغ</a:t>
            </a:r>
            <a:r>
              <a:rPr lang="ar-SA" b="0" u="none" dirty="0"/>
              <a:t> </a:t>
            </a:r>
            <a:r>
              <a:rPr lang="ar-IQ" b="0" u="none" dirty="0"/>
              <a:t>ان</a:t>
            </a:r>
            <a:r>
              <a:rPr lang="ar-SA" b="0" u="none" dirty="0"/>
              <a:t>تشار </a:t>
            </a:r>
            <a:r>
              <a:rPr lang="ar-IQ" b="0" u="none" dirty="0"/>
              <a:t>عدم إدراك الإصابة </a:t>
            </a:r>
            <a:r>
              <a:rPr lang="ar-EG" b="0" u="none" dirty="0"/>
              <a:t>9.8</a:t>
            </a:r>
            <a:r>
              <a:rPr lang="ar-IQ" b="0" u="none" dirty="0"/>
              <a:t>بالمائة</a:t>
            </a:r>
            <a:r>
              <a:rPr lang="ar-EG" b="0" u="none" dirty="0"/>
              <a:t>.</a:t>
            </a:r>
          </a:p>
          <a:p>
            <a:pPr marL="656692" lvl="1" indent="-179097" algn="r" rtl="1">
              <a:buFont typeface="Arial" panose="020B0604020202020204" pitchFamily="34" charset="0"/>
              <a:buChar char="•"/>
            </a:pPr>
            <a:r>
              <a:rPr lang="ar-SA" b="0" u="none" dirty="0"/>
              <a:t>في المجموعة الفرعية التي </a:t>
            </a:r>
            <a:r>
              <a:rPr lang="ar-IQ" b="0" u="none" dirty="0"/>
              <a:t>تعاني من عدم</a:t>
            </a:r>
            <a:r>
              <a:rPr lang="ar-IQ" b="0" u="none" baseline="0" dirty="0"/>
              <a:t> إدراك الإصابة </a:t>
            </a:r>
            <a:r>
              <a:rPr lang="ar-SA" b="0" u="none" dirty="0"/>
              <a:t>بنقص السكر في الدم،</a:t>
            </a:r>
            <a:r>
              <a:rPr lang="ar-IQ" b="0" u="none" dirty="0"/>
              <a:t> </a:t>
            </a:r>
            <a:r>
              <a:rPr lang="ar-SA" b="0" u="none" dirty="0"/>
              <a:t>تكرر حدوث النقص الحاد في سكر الدم</a:t>
            </a:r>
            <a:r>
              <a:rPr lang="ar-IQ" b="0" u="none" dirty="0"/>
              <a:t> بمعدل</a:t>
            </a:r>
            <a:r>
              <a:rPr lang="ar-SA" b="0" u="none" dirty="0"/>
              <a:t> </a:t>
            </a:r>
            <a:r>
              <a:rPr lang="ar-EG" b="0" u="none" dirty="0"/>
              <a:t>17</a:t>
            </a:r>
            <a:r>
              <a:rPr lang="ar-SA" b="0" u="none" dirty="0"/>
              <a:t> </a:t>
            </a:r>
            <a:r>
              <a:rPr lang="ar-IQ" b="0" u="none" dirty="0"/>
              <a:t>مرة</a:t>
            </a:r>
            <a:r>
              <a:rPr lang="ar-IQ" b="0" u="none" baseline="0" dirty="0"/>
              <a:t> </a:t>
            </a:r>
            <a:r>
              <a:rPr lang="ar-SA" b="0" u="none" dirty="0"/>
              <a:t>أكثر من </a:t>
            </a:r>
            <a:r>
              <a:rPr lang="ar-IQ" b="0" u="none" dirty="0"/>
              <a:t>معدله</a:t>
            </a:r>
            <a:r>
              <a:rPr lang="ar-IQ" b="0" u="none" baseline="0" dirty="0"/>
              <a:t> لدى </a:t>
            </a:r>
            <a:r>
              <a:rPr lang="ar-SA" b="0" u="none" dirty="0"/>
              <a:t>الذين </a:t>
            </a:r>
            <a:r>
              <a:rPr lang="ar-IQ" b="0" u="none" dirty="0"/>
              <a:t>يدركون الإصابة</a:t>
            </a:r>
            <a:r>
              <a:rPr lang="ar-IQ" b="0" u="none" baseline="0" dirty="0"/>
              <a:t> به على نحو </a:t>
            </a:r>
            <a:r>
              <a:rPr lang="ar-SA" b="0" u="none" dirty="0"/>
              <a:t>طبيعي</a:t>
            </a:r>
            <a:r>
              <a:rPr lang="ar-IQ" b="0" u="none" dirty="0"/>
              <a:t> ويُعانون من</a:t>
            </a:r>
            <a:r>
              <a:rPr lang="ar-IQ" b="0" u="none" baseline="0" dirty="0"/>
              <a:t> حالات </a:t>
            </a:r>
            <a:r>
              <a:rPr lang="ar-SA" b="0" u="none" dirty="0"/>
              <a:t>نقص سكر الدم الكيميائي الحيوي</a:t>
            </a:r>
            <a:r>
              <a:rPr lang="ar-IQ" b="0" u="none" dirty="0"/>
              <a:t> بمعدل يزيد</a:t>
            </a:r>
            <a:r>
              <a:rPr lang="ar-IQ" b="0" u="none" baseline="0" dirty="0"/>
              <a:t> عن 5 أضعاف</a:t>
            </a:r>
            <a:r>
              <a:rPr lang="ar-EG" b="0" u="none" dirty="0"/>
              <a:t>.</a:t>
            </a:r>
          </a:p>
          <a:p>
            <a:pPr rtl="1"/>
            <a:endParaRPr lang="ar-EG" b="0" u="none" dirty="0"/>
          </a:p>
          <a:p>
            <a:pPr defTabSz="955189">
              <a:defRPr/>
            </a:pPr>
            <a:r>
              <a:rPr lang="da-DK" dirty="0"/>
              <a:t>Geddes J et al. </a:t>
            </a:r>
            <a:r>
              <a:rPr lang="da-DK" i="1" dirty="0"/>
              <a:t>Diabet Med </a:t>
            </a:r>
            <a:r>
              <a:rPr lang="da-DK" dirty="0"/>
              <a:t>2008, 25: 501-4.</a:t>
            </a:r>
          </a:p>
          <a:p>
            <a:pPr defTabSz="955189">
              <a:defRPr/>
            </a:pPr>
            <a:r>
              <a:rPr lang="da-DK" dirty="0"/>
              <a:t>Schopman JE et al. </a:t>
            </a:r>
            <a:r>
              <a:rPr lang="da-DK" i="1" dirty="0"/>
              <a:t>Diabetes Res Clin Pract</a:t>
            </a:r>
            <a:r>
              <a:rPr lang="da-DK" dirty="0"/>
              <a:t> 2010;87:64-8</a:t>
            </a:r>
            <a:endParaRPr lang="en-CA" dirty="0"/>
          </a:p>
          <a:p>
            <a:pPr rtl="1"/>
            <a:endParaRPr lang="ar-EG" b="0" u="none"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41</a:t>
            </a:fld>
            <a:endParaRPr lang="en-US"/>
          </a:p>
        </p:txBody>
      </p:sp>
    </p:spTree>
    <p:extLst>
      <p:ext uri="{BB962C8B-B14F-4D97-AF65-F5344CB8AC3E}">
        <p14:creationId xmlns:p14="http://schemas.microsoft.com/office/powerpoint/2010/main" val="34347432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defTabSz="955189" rtl="1">
              <a:buFont typeface="Arial" panose="020B0604020202020204" pitchFamily="34" charset="0"/>
              <a:buChar char="•"/>
              <a:defRPr/>
            </a:pPr>
            <a:r>
              <a:rPr lang="ar-SA" dirty="0"/>
              <a:t>ت</a:t>
            </a:r>
            <a:r>
              <a:rPr lang="ar-IQ" dirty="0"/>
              <a:t>تمثل </a:t>
            </a:r>
            <a:r>
              <a:rPr lang="ar-SA" dirty="0"/>
              <a:t>الخطورة الكبرى </a:t>
            </a:r>
            <a:r>
              <a:rPr lang="ar-IQ" dirty="0"/>
              <a:t>التي تُسبب </a:t>
            </a:r>
            <a:r>
              <a:rPr lang="ar-SA" dirty="0"/>
              <a:t>عدم </a:t>
            </a:r>
            <a:r>
              <a:rPr lang="ar-IQ" dirty="0"/>
              <a:t>إدراك الإصابة </a:t>
            </a:r>
            <a:r>
              <a:rPr lang="ar-SA" dirty="0"/>
              <a:t>بنقص السكر في الدم بمدة المرض وتحسّن التحكم الأيضي</a:t>
            </a:r>
            <a:r>
              <a:rPr lang="ar-IQ" dirty="0"/>
              <a:t>.</a:t>
            </a:r>
            <a:endParaRPr lang="ar-SA" dirty="0"/>
          </a:p>
          <a:p>
            <a:pPr marL="179097" indent="-179097" algn="r" defTabSz="955189" rtl="1">
              <a:buFont typeface="Arial" panose="020B0604020202020204" pitchFamily="34" charset="0"/>
              <a:buChar char="•"/>
              <a:defRPr/>
            </a:pPr>
            <a:r>
              <a:rPr lang="ar-SA" dirty="0"/>
              <a:t>ارتبط عدم </a:t>
            </a:r>
            <a:r>
              <a:rPr lang="ar-IQ" dirty="0"/>
              <a:t>إدراك الإصابة</a:t>
            </a:r>
            <a:r>
              <a:rPr lang="ar-SA" dirty="0"/>
              <a:t> بنقص السكر في الدم ب</a:t>
            </a:r>
            <a:r>
              <a:rPr lang="ar-IQ" dirty="0"/>
              <a:t>أمد</a:t>
            </a:r>
            <a:r>
              <a:rPr lang="ar-IQ" baseline="0" dirty="0"/>
              <a:t> </a:t>
            </a:r>
            <a:r>
              <a:rPr lang="ar-IQ" dirty="0"/>
              <a:t>الإصابة ب</a:t>
            </a:r>
            <a:r>
              <a:rPr lang="ar-SA" dirty="0"/>
              <a:t>السكريّ وب</a:t>
            </a:r>
            <a:r>
              <a:rPr lang="ar-IQ" dirty="0"/>
              <a:t>سوابق </a:t>
            </a:r>
            <a:r>
              <a:rPr lang="ar-SA" dirty="0"/>
              <a:t>تكرار انخفاض مستويات الغلوكوز</a:t>
            </a:r>
            <a:r>
              <a:rPr lang="ar-IQ" dirty="0"/>
              <a:t>.</a:t>
            </a:r>
          </a:p>
          <a:p>
            <a:pPr marL="179097" indent="-179097" algn="r" defTabSz="955189" rtl="1">
              <a:buFont typeface="Arial" panose="020B0604020202020204" pitchFamily="34" charset="0"/>
              <a:buChar char="•"/>
              <a:defRPr/>
            </a:pPr>
            <a:r>
              <a:rPr lang="ar-IQ" dirty="0"/>
              <a:t>شكَّل </a:t>
            </a:r>
            <a:r>
              <a:rPr lang="ar-SA" dirty="0"/>
              <a:t>التقدم في ال</a:t>
            </a:r>
            <a:r>
              <a:rPr lang="ar-IQ" dirty="0"/>
              <a:t>سن </a:t>
            </a:r>
            <a:r>
              <a:rPr lang="ar-SA" dirty="0"/>
              <a:t>و</a:t>
            </a:r>
            <a:r>
              <a:rPr lang="ar-IQ" dirty="0"/>
              <a:t>معدل </a:t>
            </a:r>
            <a:r>
              <a:rPr lang="ar-SA" dirty="0"/>
              <a:t>انخفاض غلوكوز الدم </a:t>
            </a:r>
            <a:r>
              <a:rPr lang="ar-IQ" dirty="0"/>
              <a:t>(حسب</a:t>
            </a:r>
            <a:r>
              <a:rPr lang="ar-IQ" baseline="0" dirty="0"/>
              <a:t> رصده بأ</a:t>
            </a:r>
            <a:r>
              <a:rPr lang="ar-SA" dirty="0"/>
              <a:t>نظمة </a:t>
            </a:r>
            <a:r>
              <a:rPr lang="ar-IQ" dirty="0"/>
              <a:t>المراقبة </a:t>
            </a:r>
            <a:r>
              <a:rPr lang="ar-SA" dirty="0"/>
              <a:t>المستمر</a:t>
            </a:r>
            <a:r>
              <a:rPr lang="ar-IQ" dirty="0"/>
              <a:t>ة</a:t>
            </a:r>
            <a:r>
              <a:rPr lang="ar-SA" dirty="0"/>
              <a:t> للغلوكوز</a:t>
            </a:r>
            <a:r>
              <a:rPr lang="ar-IQ" dirty="0"/>
              <a:t>) من</a:t>
            </a:r>
            <a:r>
              <a:rPr lang="ar-SA" dirty="0"/>
              <a:t> مستو</a:t>
            </a:r>
            <a:r>
              <a:rPr lang="ar-IQ" dirty="0"/>
              <a:t>يات شبه طبيعية عوامل </a:t>
            </a:r>
            <a:r>
              <a:rPr lang="ar-SA" dirty="0"/>
              <a:t>خطورة </a:t>
            </a:r>
            <a:r>
              <a:rPr lang="ar-IQ" dirty="0"/>
              <a:t>للإصابة ب</a:t>
            </a:r>
            <a:r>
              <a:rPr lang="ar-IQ" baseline="0" dirty="0"/>
              <a:t>عدم إدراك نوبة ال</a:t>
            </a:r>
            <a:r>
              <a:rPr lang="ar-SA" dirty="0"/>
              <a:t>نقص الحاد في سكر الدم</a:t>
            </a:r>
            <a:r>
              <a:rPr lang="ar-IQ" dirty="0"/>
              <a:t>.</a:t>
            </a:r>
            <a:endParaRPr lang="ar-SA" dirty="0"/>
          </a:p>
          <a:p>
            <a:pPr marL="179097" indent="-179097" algn="r" defTabSz="955189" rtl="1">
              <a:buFont typeface="Arial" panose="020B0604020202020204" pitchFamily="34" charset="0"/>
              <a:buChar char="•"/>
              <a:defRPr/>
            </a:pPr>
            <a:r>
              <a:rPr lang="ar-SA" dirty="0"/>
              <a:t>أ</a:t>
            </a:r>
            <a:r>
              <a:rPr lang="ar-IQ" dirty="0"/>
              <a:t>ظهرت بيانات صادرة عن مؤسسة بيتسبيرغ ل</a:t>
            </a:r>
            <a:r>
              <a:rPr lang="ar-SA" dirty="0"/>
              <a:t>علم اوبئة مضاعفات السكري أن مدة </a:t>
            </a:r>
            <a:r>
              <a:rPr lang="ar-IQ" dirty="0"/>
              <a:t>الإصابة ب</a:t>
            </a:r>
            <a:r>
              <a:rPr lang="ar-SA" dirty="0"/>
              <a:t>السكريّ والهيموغلوبين السكريّ والعلاج المكثف بالأنسولين تنبئ بانعدام </a:t>
            </a:r>
            <a:r>
              <a:rPr lang="ar-IQ" dirty="0"/>
              <a:t>إدراك الإصابة </a:t>
            </a:r>
            <a:r>
              <a:rPr lang="ar-SA" dirty="0"/>
              <a:t>بنقص السكر في الدم </a:t>
            </a:r>
            <a:r>
              <a:rPr lang="ar-IQ" dirty="0"/>
              <a:t>لدى </a:t>
            </a:r>
            <a:r>
              <a:rPr lang="ar-SA" dirty="0"/>
              <a:t>الرجال، في حين </a:t>
            </a:r>
            <a:r>
              <a:rPr lang="ar-IQ" dirty="0"/>
              <a:t>أن</a:t>
            </a:r>
            <a:r>
              <a:rPr lang="ar-SA" dirty="0"/>
              <a:t> حدة نقص السكر في الدم و</a:t>
            </a:r>
            <a:r>
              <a:rPr lang="ar-IQ" dirty="0"/>
              <a:t>وتيرة ح</a:t>
            </a:r>
            <a:r>
              <a:rPr lang="ar-SA" dirty="0"/>
              <a:t>دوثه وال</a:t>
            </a:r>
            <a:r>
              <a:rPr lang="ar-IQ" dirty="0"/>
              <a:t>فاصل الزمني بين انقباض وانبساط بُطيني القلب </a:t>
            </a:r>
            <a:r>
              <a:rPr lang="ar-SA" dirty="0"/>
              <a:t>وارتفاع ضغط الدم هي عوامل التنبؤ به </a:t>
            </a:r>
            <a:r>
              <a:rPr lang="ar-IQ" dirty="0"/>
              <a:t>لدى</a:t>
            </a:r>
            <a:r>
              <a:rPr lang="ar-SA" dirty="0"/>
              <a:t> النساء</a:t>
            </a:r>
            <a:r>
              <a:rPr lang="ar-IQ" dirty="0"/>
              <a:t>.</a:t>
            </a:r>
            <a:endParaRPr lang="ar-SA" dirty="0"/>
          </a:p>
          <a:p>
            <a:pPr defTabSz="955189">
              <a:defRPr/>
            </a:pPr>
            <a:endParaRPr lang="en-CA" dirty="0"/>
          </a:p>
          <a:p>
            <a:pPr defTabSz="955189">
              <a:defRPr/>
            </a:pPr>
            <a:r>
              <a:rPr lang="da-DK" dirty="0"/>
              <a:t>Seaquist ER et al. </a:t>
            </a:r>
            <a:r>
              <a:rPr lang="da-DK" i="1" dirty="0"/>
              <a:t>Diabetes Care </a:t>
            </a:r>
            <a:r>
              <a:rPr lang="da-DK" dirty="0"/>
              <a:t>2013;36:1384–95</a:t>
            </a:r>
          </a:p>
          <a:p>
            <a:pPr defTabSz="955189">
              <a:defRPr/>
            </a:pPr>
            <a:r>
              <a:rPr lang="da-DK" dirty="0"/>
              <a:t>Martin-Timón I and del Cañizo-Gómez FJ. </a:t>
            </a:r>
            <a:r>
              <a:rPr lang="da-DK" i="1" dirty="0"/>
              <a:t>World J Diabetes</a:t>
            </a:r>
            <a:r>
              <a:rPr lang="da-DK" dirty="0"/>
              <a:t>;2015;6:912–26.</a:t>
            </a:r>
            <a:endParaRPr lang="en-CA" dirty="0"/>
          </a:p>
          <a:p>
            <a:pPr defTabSz="955189" rtl="1">
              <a:defRPr/>
            </a:pP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42</a:t>
            </a:fld>
            <a:endParaRPr lang="en-US"/>
          </a:p>
        </p:txBody>
      </p:sp>
    </p:spTree>
    <p:extLst>
      <p:ext uri="{BB962C8B-B14F-4D97-AF65-F5344CB8AC3E}">
        <p14:creationId xmlns:p14="http://schemas.microsoft.com/office/powerpoint/2010/main" val="1233045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أحد المخاوف المنتشرة بين المرضى هو فكرة أن التحكم </a:t>
            </a:r>
            <a:r>
              <a:rPr lang="ar-IQ" dirty="0"/>
              <a:t>الأفضل ب</a:t>
            </a:r>
            <a:r>
              <a:rPr lang="ar-SA" dirty="0"/>
              <a:t>مستوى الغلوكوز أقل أهمية من تدبير نقص السكر في الدم، ولكن الأمر ليس كذلك</a:t>
            </a:r>
          </a:p>
          <a:p>
            <a:pPr marL="179097" indent="-179097" algn="r" defTabSz="955189" rtl="1">
              <a:buFont typeface="Arial" panose="020B0604020202020204" pitchFamily="34" charset="0"/>
              <a:buChar char="•"/>
              <a:defRPr/>
            </a:pPr>
            <a:r>
              <a:rPr lang="ar-SA" dirty="0"/>
              <a:t>يشكل تقليل مخاطر المضاعفات المرتبطة بالسكريّ منفعة كبرى لتحقيق التحكم الأ</a:t>
            </a:r>
            <a:r>
              <a:rPr lang="ar-IQ" dirty="0"/>
              <a:t>فضل</a:t>
            </a:r>
            <a:r>
              <a:rPr lang="ar-SA" dirty="0"/>
              <a:t> </a:t>
            </a:r>
            <a:r>
              <a:rPr lang="ar-IQ" dirty="0"/>
              <a:t>ب</a:t>
            </a:r>
            <a:r>
              <a:rPr lang="ar-SA" dirty="0"/>
              <a:t>مستوى الغلوكوز</a:t>
            </a:r>
          </a:p>
          <a:p>
            <a:pPr marL="179097" indent="-179097" algn="r" defTabSz="955189" rtl="1">
              <a:buFont typeface="Arial" panose="020B0604020202020204" pitchFamily="34" charset="0"/>
              <a:buChar char="•"/>
              <a:defRPr/>
            </a:pPr>
            <a:r>
              <a:rPr lang="ar-SA" dirty="0"/>
              <a:t>الأمر كله يدور حول التوعية</a:t>
            </a:r>
            <a:r>
              <a:rPr lang="ar-IQ" dirty="0"/>
              <a:t>،</a:t>
            </a:r>
            <a:r>
              <a:rPr lang="ar-EG" dirty="0"/>
              <a:t> </a:t>
            </a:r>
            <a:r>
              <a:rPr lang="ar-SA" dirty="0"/>
              <a:t>حيث يحتاج مرضى السكريّ </a:t>
            </a:r>
            <a:r>
              <a:rPr lang="ar-SA" b="0" baseline="0" dirty="0"/>
              <a:t>و</a:t>
            </a:r>
            <a:r>
              <a:rPr lang="ar-IQ" b="0" baseline="0" dirty="0"/>
              <a:t>الأشخاص المعتنين بهم </a:t>
            </a:r>
            <a:r>
              <a:rPr lang="ar-SA" dirty="0"/>
              <a:t>إلى فهم مخاطر نقص السكر في الدم وكيفية </a:t>
            </a:r>
            <a:r>
              <a:rPr lang="ar-IQ" dirty="0"/>
              <a:t>تمييز </a:t>
            </a:r>
            <a:r>
              <a:rPr lang="ar-SA" dirty="0"/>
              <a:t>نوباته وكيفية الوقاية منه وعلاجه دون التأثير على التحكم </a:t>
            </a:r>
            <a:r>
              <a:rPr lang="ar-IQ" dirty="0"/>
              <a:t>ب</a:t>
            </a:r>
            <a:r>
              <a:rPr lang="ar-SA" dirty="0"/>
              <a:t>سكر الدم</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5</a:t>
            </a:fld>
            <a:endParaRPr lang="en-US"/>
          </a:p>
        </p:txBody>
      </p:sp>
    </p:spTree>
    <p:extLst>
      <p:ext uri="{BB962C8B-B14F-4D97-AF65-F5344CB8AC3E}">
        <p14:creationId xmlns:p14="http://schemas.microsoft.com/office/powerpoint/2010/main" val="4527661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defRPr/>
            </a:pPr>
            <a:r>
              <a:rPr lang="ar-SA" dirty="0"/>
              <a:t>اقرأ الرموز النقطية لدراسة الحالة</a:t>
            </a:r>
          </a:p>
          <a:p>
            <a:pPr algn="r" rtl="1">
              <a:defRPr/>
            </a:pPr>
            <a:r>
              <a:rPr lang="ar-IQ" dirty="0"/>
              <a:t>وللعلم</a:t>
            </a:r>
            <a:r>
              <a:rPr lang="ar-IQ" baseline="0" dirty="0"/>
              <a:t>، قد يتفاوت </a:t>
            </a:r>
            <a:r>
              <a:rPr lang="ar-SA" dirty="0"/>
              <a:t>النوع مسبق الخلط حسب الدولة</a:t>
            </a:r>
            <a:r>
              <a:rPr lang="ar-EG" dirty="0"/>
              <a:t>. </a:t>
            </a:r>
            <a:r>
              <a:rPr lang="ar-SA" dirty="0"/>
              <a:t>قد يقوم المتحدث بتعديل نوع الأنسولين مسبق الخلط بناءً على الدولة التي يقدم فيها العرض المستخدم</a:t>
            </a:r>
            <a:r>
              <a:rPr lang="ar-EG" dirty="0"/>
              <a:t>. </a:t>
            </a:r>
          </a:p>
          <a:p>
            <a:pPr rtl="1"/>
            <a:endParaRPr lang="ar-EG" dirty="0"/>
          </a:p>
          <a:p>
            <a:pPr algn="r" rtl="1"/>
            <a:r>
              <a:rPr lang="ar-SA" dirty="0"/>
              <a:t>حقوق نشر الصورة </a:t>
            </a:r>
            <a:r>
              <a:rPr lang="ar-EG" dirty="0"/>
              <a:t>http://www.istockphoto.com/ca/photo/aged-businessman-with-coat-gm175952873-26221338</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45</a:t>
            </a:fld>
            <a:endParaRPr lang="en-US"/>
          </a:p>
        </p:txBody>
      </p:sp>
    </p:spTree>
    <p:extLst>
      <p:ext uri="{BB962C8B-B14F-4D97-AF65-F5344CB8AC3E}">
        <p14:creationId xmlns:p14="http://schemas.microsoft.com/office/powerpoint/2010/main" val="41427602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55189" rtl="1">
              <a:defRPr/>
            </a:pPr>
            <a:r>
              <a:rPr lang="ar-SA" dirty="0">
                <a:solidFill>
                  <a:schemeClr val="dk1"/>
                </a:solidFill>
              </a:rPr>
              <a:t>يعتبر من الجيد أيضًا طرح الأسئلة على المرضى إذا كانوا على دراية بأي سلوكيات </a:t>
            </a:r>
            <a:r>
              <a:rPr lang="ar-EG" dirty="0">
                <a:solidFill>
                  <a:schemeClr val="dk1"/>
                </a:solidFill>
              </a:rPr>
              <a:t>(</a:t>
            </a:r>
            <a:r>
              <a:rPr lang="ar-SA" dirty="0">
                <a:solidFill>
                  <a:schemeClr val="dk1"/>
                </a:solidFill>
              </a:rPr>
              <a:t>مثل زيادة النشاط وقلة الاستهلاك الغذائي</a:t>
            </a:r>
            <a:r>
              <a:rPr lang="ar-IQ" dirty="0">
                <a:solidFill>
                  <a:schemeClr val="dk1"/>
                </a:solidFill>
              </a:rPr>
              <a:t> </a:t>
            </a:r>
            <a:r>
              <a:rPr lang="ar-SA" dirty="0">
                <a:solidFill>
                  <a:srgbClr val="FF0000"/>
                </a:solidFill>
              </a:rPr>
              <a:t>و</a:t>
            </a:r>
            <a:r>
              <a:rPr lang="ar-IQ" dirty="0">
                <a:solidFill>
                  <a:srgbClr val="FF0000"/>
                </a:solidFill>
              </a:rPr>
              <a:t>زيادة </a:t>
            </a:r>
            <a:r>
              <a:rPr lang="ar-SA" dirty="0">
                <a:solidFill>
                  <a:srgbClr val="FF0000"/>
                </a:solidFill>
              </a:rPr>
              <a:t>تناول </a:t>
            </a:r>
            <a:r>
              <a:rPr lang="ar-IQ" dirty="0">
                <a:solidFill>
                  <a:srgbClr val="FF0000"/>
                </a:solidFill>
              </a:rPr>
              <a:t>ال</a:t>
            </a:r>
            <a:r>
              <a:rPr lang="ar-SA" dirty="0">
                <a:solidFill>
                  <a:srgbClr val="FF0000"/>
                </a:solidFill>
              </a:rPr>
              <a:t>كحول</a:t>
            </a:r>
            <a:r>
              <a:rPr lang="ar-IQ" dirty="0">
                <a:solidFill>
                  <a:srgbClr val="FF0000"/>
                </a:solidFill>
              </a:rPr>
              <a:t>يات</a:t>
            </a:r>
            <a:r>
              <a:rPr lang="ar-EG" dirty="0">
                <a:solidFill>
                  <a:schemeClr val="dk1"/>
                </a:solidFill>
              </a:rPr>
              <a:t>) </a:t>
            </a:r>
            <a:r>
              <a:rPr lang="ar-SA" dirty="0">
                <a:solidFill>
                  <a:schemeClr val="dk1"/>
                </a:solidFill>
              </a:rPr>
              <a:t>قد تؤدي إلى حدوث حالات انخفاض مستوى ال</a:t>
            </a:r>
            <a:r>
              <a:rPr lang="ar-IQ" dirty="0">
                <a:solidFill>
                  <a:schemeClr val="dk1"/>
                </a:solidFill>
              </a:rPr>
              <a:t>غ</a:t>
            </a:r>
            <a:r>
              <a:rPr lang="ar-SA" dirty="0">
                <a:solidFill>
                  <a:schemeClr val="dk1"/>
                </a:solidFill>
              </a:rPr>
              <a:t>لوكوز</a:t>
            </a:r>
            <a:r>
              <a:rPr lang="ar-EG" dirty="0">
                <a:solidFill>
                  <a:schemeClr val="dk1"/>
                </a:solidFill>
              </a:rPr>
              <a:t>.</a:t>
            </a:r>
            <a:endParaRPr lang="ar-EG" sz="1100" dirty="0">
              <a:solidFill>
                <a:schemeClr val="dk1"/>
              </a:solidFill>
            </a:endParaRPr>
          </a:p>
          <a:p>
            <a:pPr rtl="1"/>
            <a:endParaRPr lang="ar-EG" b="0" u="none" dirty="0"/>
          </a:p>
          <a:p>
            <a:pPr algn="r" rtl="1"/>
            <a:r>
              <a:rPr lang="ar-SA" b="0" u="none" dirty="0"/>
              <a:t>الحلول المحتملة</a:t>
            </a:r>
            <a:r>
              <a:rPr lang="ar-EG" b="0" u="none" dirty="0"/>
              <a:t>:</a:t>
            </a:r>
          </a:p>
          <a:p>
            <a:pPr marL="177440" indent="-177440" algn="r" defTabSz="477594" rtl="1">
              <a:buFont typeface="Arial" panose="020B0604020202020204" pitchFamily="34" charset="0"/>
              <a:buChar char="•"/>
              <a:defRPr/>
            </a:pPr>
            <a:r>
              <a:rPr lang="ar-SA" dirty="0"/>
              <a:t>تقييم الحالة الكلوية</a:t>
            </a:r>
          </a:p>
          <a:p>
            <a:pPr marL="177440" indent="-177440" algn="r" defTabSz="477594" rtl="1">
              <a:buFont typeface="Arial" panose="020B0604020202020204" pitchFamily="34" charset="0"/>
              <a:buChar char="•"/>
            </a:pPr>
            <a:r>
              <a:rPr lang="ar-SA" dirty="0"/>
              <a:t>التشجيع على تناول وجبة خفيفة عند النوم</a:t>
            </a:r>
            <a:endParaRPr lang="ar-EG" dirty="0"/>
          </a:p>
          <a:p>
            <a:pPr marL="177440" indent="-177440" algn="r" defTabSz="477594" rtl="1">
              <a:buFont typeface="Arial" panose="020B0604020202020204" pitchFamily="34" charset="0"/>
              <a:buChar char="•"/>
            </a:pPr>
            <a:r>
              <a:rPr lang="ar-SA" dirty="0"/>
              <a:t>مراجعة النظام العلاجي بالأنسولين و</a:t>
            </a:r>
            <a:r>
              <a:rPr lang="ar-IQ" dirty="0"/>
              <a:t>طريقة أخذه</a:t>
            </a:r>
            <a:r>
              <a:rPr lang="ar-SA" dirty="0"/>
              <a:t> بما في ذلك أماكن الحقن وإستراتيجية التناوب</a:t>
            </a:r>
          </a:p>
          <a:p>
            <a:pPr marL="177440" indent="-177440" algn="r" defTabSz="477594" rtl="1">
              <a:buFont typeface="Arial" panose="020B0604020202020204" pitchFamily="34" charset="0"/>
              <a:buChar char="•"/>
            </a:pPr>
            <a:r>
              <a:rPr lang="ar-SA" dirty="0"/>
              <a:t>تغيير جرعات الأنسولين أو النظام العلاجي</a:t>
            </a:r>
            <a:endParaRPr lang="ar-EG" dirty="0"/>
          </a:p>
          <a:p>
            <a:pPr marL="177440" indent="-177440" algn="r" defTabSz="477594" rtl="1">
              <a:buFont typeface="Arial" panose="020B0604020202020204" pitchFamily="34" charset="0"/>
              <a:buChar char="•"/>
            </a:pPr>
            <a:r>
              <a:rPr lang="ar-SA" dirty="0"/>
              <a:t>مراجعة علامات نقص السكر في الدم وأعراضه </a:t>
            </a:r>
            <a:r>
              <a:rPr lang="ar-IQ" dirty="0"/>
              <a:t>لدى </a:t>
            </a:r>
            <a:r>
              <a:rPr lang="ar-SA" dirty="0"/>
              <a:t>المريض و</a:t>
            </a:r>
            <a:r>
              <a:rPr lang="ar-IQ" dirty="0"/>
              <a:t>توعية </a:t>
            </a:r>
            <a:r>
              <a:rPr lang="ar-SA" dirty="0"/>
              <a:t>العائلة </a:t>
            </a:r>
            <a:endParaRPr lang="ar-EG" dirty="0"/>
          </a:p>
          <a:p>
            <a:pPr marL="177440" indent="-177440" algn="r" defTabSz="477594" rtl="1">
              <a:buFont typeface="Arial" panose="020B0604020202020204" pitchFamily="34" charset="0"/>
              <a:buChar char="•"/>
            </a:pPr>
            <a:r>
              <a:rPr lang="ar-SA" dirty="0"/>
              <a:t>التأكد من وضع علاج</a:t>
            </a:r>
            <a:r>
              <a:rPr lang="ar-IQ" baseline="0" dirty="0"/>
              <a:t> نقص سكر الدم</a:t>
            </a:r>
            <a:r>
              <a:rPr lang="ar-SA" dirty="0"/>
              <a:t> قرب جانب سرير</a:t>
            </a:r>
            <a:r>
              <a:rPr lang="ar-IQ" dirty="0"/>
              <a:t> المريضة تجنبًا</a:t>
            </a:r>
            <a:r>
              <a:rPr lang="ar-IQ" baseline="0" dirty="0"/>
              <a:t> لوقوعها</a:t>
            </a:r>
            <a:endParaRPr lang="ar-EG" dirty="0"/>
          </a:p>
          <a:p>
            <a:pPr marL="177440" indent="-177440" algn="r" defTabSz="477594" rtl="1">
              <a:buFont typeface="Arial" panose="020B0604020202020204" pitchFamily="34" charset="0"/>
              <a:buChar char="•"/>
            </a:pPr>
            <a:r>
              <a:rPr lang="ar-SA" dirty="0"/>
              <a:t>نظام الهاتف أو الإنذار لطلب المساعدة</a:t>
            </a:r>
            <a:endParaRPr lang="ar-EG" dirty="0"/>
          </a:p>
          <a:p>
            <a:pPr rtl="1"/>
            <a:endParaRPr lang="ar-EG" b="0" u="none" dirty="0"/>
          </a:p>
          <a:p>
            <a:pPr rtl="1"/>
            <a:endParaRPr lang="ar-EG" b="0" u="none" dirty="0"/>
          </a:p>
          <a:p>
            <a:pPr algn="r" rtl="1"/>
            <a:r>
              <a:rPr lang="ar-SA" b="0" u="none" dirty="0"/>
              <a:t>حقوق نشر الصورة </a:t>
            </a:r>
            <a:r>
              <a:rPr lang="ar-EG" b="0" u="none" dirty="0"/>
              <a:t>http://www.istockphoto.com/ca/photo/aged-businessman-with-coat-gm175952873-26221338</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46</a:t>
            </a:fld>
            <a:endParaRPr lang="en-US"/>
          </a:p>
        </p:txBody>
      </p:sp>
    </p:spTree>
    <p:extLst>
      <p:ext uri="{BB962C8B-B14F-4D97-AF65-F5344CB8AC3E}">
        <p14:creationId xmlns:p14="http://schemas.microsoft.com/office/powerpoint/2010/main" val="12205219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b="0" u="none" dirty="0"/>
              <a:t>ي</a:t>
            </a:r>
            <a:r>
              <a:rPr lang="ar-IQ" b="0" u="none" dirty="0"/>
              <a:t>تعرض </a:t>
            </a:r>
            <a:r>
              <a:rPr lang="ar-SA" b="0" u="none" dirty="0"/>
              <a:t>كبار السن ال</a:t>
            </a:r>
            <a:r>
              <a:rPr lang="ar-IQ" b="0" u="none" dirty="0"/>
              <a:t>لذين</a:t>
            </a:r>
            <a:r>
              <a:rPr lang="ar-IQ" b="0" u="none" baseline="0" dirty="0"/>
              <a:t> يعانون من </a:t>
            </a:r>
            <a:r>
              <a:rPr lang="ar-SA" b="0" u="none" dirty="0"/>
              <a:t>السكريّ </a:t>
            </a:r>
            <a:r>
              <a:rPr lang="ar-IQ" b="0" u="none" dirty="0"/>
              <a:t>إِلى </a:t>
            </a:r>
            <a:r>
              <a:rPr lang="ar-SA" b="0" u="none" dirty="0"/>
              <a:t>خطورة أعلى للإصابة بنقص سكر الدم بسبب </a:t>
            </a:r>
            <a:r>
              <a:rPr lang="ar-IQ" b="0" u="none" dirty="0"/>
              <a:t>تغيُّر </a:t>
            </a:r>
            <a:r>
              <a:rPr lang="ar-SA" b="0" u="none" dirty="0"/>
              <a:t>الاستجابات العضوية التكيفية لمستويات الغلوكوز المنخفضة</a:t>
            </a:r>
          </a:p>
          <a:p>
            <a:pPr marL="179097" indent="-179097" rtl="1">
              <a:buFont typeface="Arial" panose="020B0604020202020204" pitchFamily="34" charset="0"/>
              <a:buChar char="•"/>
            </a:pPr>
            <a:endParaRPr lang="ar-EG" b="0" u="none" dirty="0"/>
          </a:p>
          <a:p>
            <a:pPr marL="179097" indent="-179097" algn="r" rtl="1">
              <a:buFont typeface="Arial" panose="020B0604020202020204" pitchFamily="34" charset="0"/>
              <a:buChar char="•"/>
            </a:pPr>
            <a:r>
              <a:rPr lang="ar-SA" b="0" u="none" dirty="0"/>
              <a:t>قد تختلف الأعراض</a:t>
            </a:r>
            <a:r>
              <a:rPr lang="ar-IQ" b="0" u="none" dirty="0"/>
              <a:t>،</a:t>
            </a:r>
            <a:r>
              <a:rPr lang="ar-SA" b="0" u="none" dirty="0"/>
              <a:t> </a:t>
            </a:r>
            <a:r>
              <a:rPr lang="ar-IQ" b="0" u="none" dirty="0"/>
              <a:t>علمًا</a:t>
            </a:r>
            <a:r>
              <a:rPr lang="ar-IQ" b="0" u="none" baseline="0" dirty="0"/>
              <a:t> أن </a:t>
            </a:r>
            <a:r>
              <a:rPr lang="ar-SA" b="0" u="none" dirty="0"/>
              <a:t>الأعراض العصبية والتغيرات المعرفية </a:t>
            </a:r>
            <a:r>
              <a:rPr lang="ar-IQ" b="0" u="none" dirty="0"/>
              <a:t>ستبرز أكثر </a:t>
            </a:r>
            <a:endParaRPr lang="ar-SA" b="0" u="none" dirty="0"/>
          </a:p>
          <a:p>
            <a:pPr marL="179097" indent="-179097" algn="r" rtl="1">
              <a:buFont typeface="Arial" panose="020B0604020202020204" pitchFamily="34" charset="0"/>
              <a:buChar char="•"/>
            </a:pPr>
            <a:r>
              <a:rPr lang="ar-SA" b="0" u="none" dirty="0"/>
              <a:t>قد تصاحبها </a:t>
            </a:r>
            <a:r>
              <a:rPr lang="ar-IQ" b="0" u="none" dirty="0"/>
              <a:t>أيضًا</a:t>
            </a:r>
            <a:r>
              <a:rPr lang="ar-IQ" b="0" u="none" baseline="0" dirty="0"/>
              <a:t> </a:t>
            </a:r>
            <a:r>
              <a:rPr lang="ar-SA" b="0" u="none" dirty="0"/>
              <a:t>أمراض أخرى مثل </a:t>
            </a:r>
            <a:r>
              <a:rPr lang="ar-IQ" b="0" u="none" dirty="0"/>
              <a:t>التلف</a:t>
            </a:r>
            <a:r>
              <a:rPr lang="ar-IQ" b="0" u="none" baseline="0" dirty="0"/>
              <a:t> </a:t>
            </a:r>
            <a:r>
              <a:rPr lang="ar-SA" b="0" u="none" dirty="0"/>
              <a:t>المعرفي والوظيفي الذي ي</a:t>
            </a:r>
            <a:r>
              <a:rPr lang="ar-IQ" b="0" u="none" dirty="0"/>
              <a:t>ؤثر على الإدراك </a:t>
            </a:r>
            <a:r>
              <a:rPr lang="ar-SA" b="0" u="none" dirty="0"/>
              <a:t>الفوري لنقص سكر الدم و</a:t>
            </a:r>
            <a:r>
              <a:rPr lang="ar-EG" b="0" u="none" dirty="0"/>
              <a:t>/</a:t>
            </a:r>
            <a:r>
              <a:rPr lang="ar-SA" b="0" u="none" dirty="0"/>
              <a:t>أو العلاج المناسب له</a:t>
            </a:r>
          </a:p>
          <a:p>
            <a:pPr marL="179097" indent="-179097" algn="r" rtl="1">
              <a:buFont typeface="Arial" panose="020B0604020202020204" pitchFamily="34" charset="0"/>
              <a:buChar char="•"/>
            </a:pPr>
            <a:r>
              <a:rPr lang="ar-SA" b="0" u="none" dirty="0"/>
              <a:t>تزداد خطورة تعرض كبار السن الذين يعانون من نقص السكر في الدم لل</a:t>
            </a:r>
            <a:r>
              <a:rPr lang="ar-IQ" b="0" u="none" dirty="0"/>
              <a:t>وقوع </a:t>
            </a:r>
            <a:r>
              <a:rPr lang="ar-SA" b="0" u="none" dirty="0"/>
              <a:t>والكسور ال</a:t>
            </a:r>
            <a:r>
              <a:rPr lang="ar-IQ" b="0" u="none" dirty="0"/>
              <a:t>ناجمة</a:t>
            </a:r>
            <a:r>
              <a:rPr lang="ar-IQ" b="0" u="none" baseline="0" dirty="0"/>
              <a:t> عن الوقوع و</a:t>
            </a:r>
            <a:r>
              <a:rPr lang="ar-SA" b="0" u="none" dirty="0"/>
              <a:t>النوبات وحالات الغيبوبة وتفاقم الحالات المرضية المزمنة مثل الخلل المعرفي وأمراض القلب</a:t>
            </a:r>
          </a:p>
          <a:p>
            <a:pPr marL="179097" indent="-179097" algn="r" rtl="1">
              <a:buFont typeface="Arial" panose="020B0604020202020204" pitchFamily="34" charset="0"/>
              <a:buChar char="•"/>
            </a:pPr>
            <a:r>
              <a:rPr lang="ar-IQ" b="0" u="none" dirty="0"/>
              <a:t>لهذا </a:t>
            </a:r>
            <a:r>
              <a:rPr lang="ar-SA" b="0" u="none" dirty="0"/>
              <a:t>يجب تجنب إصابة كبار السن بنقص السكر في الدم تمامًا</a:t>
            </a:r>
          </a:p>
          <a:p>
            <a:pPr marL="179097" indent="-179097" rtl="1">
              <a:buFont typeface="Arial" panose="020B0604020202020204" pitchFamily="34" charset="0"/>
              <a:buChar char="•"/>
            </a:pPr>
            <a:endParaRPr lang="ar-EG" b="0" u="none" dirty="0"/>
          </a:p>
          <a:p>
            <a:r>
              <a:rPr lang="en-GB" b="0" u="none" dirty="0"/>
              <a:t>Sircar M et al. </a:t>
            </a:r>
            <a:r>
              <a:rPr lang="en-GB" b="0" i="1" u="none" dirty="0"/>
              <a:t>Can J Diabetes</a:t>
            </a:r>
            <a:r>
              <a:rPr lang="en-GB" b="0" u="none" dirty="0"/>
              <a:t> 2016;40:66–72.</a:t>
            </a:r>
            <a:endParaRPr lang="en-CA" b="0" u="none"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47</a:t>
            </a:fld>
            <a:endParaRPr lang="en-US"/>
          </a:p>
        </p:txBody>
      </p:sp>
    </p:spTree>
    <p:extLst>
      <p:ext uri="{BB962C8B-B14F-4D97-AF65-F5344CB8AC3E}">
        <p14:creationId xmlns:p14="http://schemas.microsoft.com/office/powerpoint/2010/main" val="42208768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defRPr/>
            </a:pPr>
            <a:r>
              <a:rPr lang="ar-SA" b="0" u="none" dirty="0"/>
              <a:t>لاحظ أن كبار السن معرضون لعوامل خطورة إضافية</a:t>
            </a:r>
            <a:r>
              <a:rPr lang="ar-EG" b="0" u="none" dirty="0"/>
              <a:t>. </a:t>
            </a:r>
          </a:p>
          <a:p>
            <a:pPr rtl="1">
              <a:defRPr/>
            </a:pPr>
            <a:endParaRPr lang="ar-EG" b="0" u="none" dirty="0"/>
          </a:p>
          <a:p>
            <a:pPr marL="179082" indent="-179082" algn="r" rtl="1">
              <a:buFont typeface="Arial"/>
              <a:buChar char="•"/>
            </a:pPr>
            <a:r>
              <a:rPr lang="ar-SA" b="0" u="none" dirty="0"/>
              <a:t>ي</a:t>
            </a:r>
            <a:r>
              <a:rPr lang="ar-IQ" b="0" u="none" dirty="0"/>
              <a:t>ُ</a:t>
            </a:r>
            <a:r>
              <a:rPr lang="ar-SA" b="0" u="none" dirty="0"/>
              <a:t>عد تقييم عوامل خطورة نقص السكر في الدم جزءًا مهمًا من الرعاية السريرية لكبار السن المصابين بنقص السكر في الدم</a:t>
            </a:r>
            <a:r>
              <a:rPr lang="ar-EG" b="0" u="none" dirty="0"/>
              <a:t>. </a:t>
            </a:r>
          </a:p>
          <a:p>
            <a:pPr marL="179082" indent="-179082" algn="r" rtl="1">
              <a:buFont typeface="Arial"/>
              <a:buChar char="•"/>
            </a:pPr>
            <a:r>
              <a:rPr lang="ar-SA" b="0" u="none" dirty="0"/>
              <a:t>تتضمن عوامل الخطورة الإضافية ال</a:t>
            </a:r>
            <a:r>
              <a:rPr lang="ar-IQ" b="0" u="none" dirty="0"/>
              <a:t>ضعف </a:t>
            </a:r>
            <a:r>
              <a:rPr lang="ar-SA" b="0" u="none" dirty="0"/>
              <a:t>و</a:t>
            </a:r>
            <a:r>
              <a:rPr lang="ar-IQ" b="0" u="none" dirty="0"/>
              <a:t>قصور</a:t>
            </a:r>
            <a:r>
              <a:rPr lang="ar-IQ" b="0" u="none" baseline="0" dirty="0"/>
              <a:t> </a:t>
            </a:r>
            <a:r>
              <a:rPr lang="ar-SA" b="0" u="none" dirty="0"/>
              <a:t>الرؤية وعدم القدرة على </a:t>
            </a:r>
            <a:r>
              <a:rPr lang="ar-IQ" b="0" u="none" dirty="0"/>
              <a:t>مراقبة </a:t>
            </a:r>
            <a:r>
              <a:rPr lang="ar-SA" b="0" u="none" dirty="0"/>
              <a:t>غلوكوز الدم أو أخذ الحقن</a:t>
            </a:r>
            <a:r>
              <a:rPr lang="ar-EG" b="0" u="none" dirty="0"/>
              <a:t>.</a:t>
            </a:r>
          </a:p>
          <a:p>
            <a:pPr marL="179082" indent="-179082" algn="r" rtl="1">
              <a:buFont typeface="Arial"/>
              <a:buChar char="•"/>
            </a:pPr>
            <a:r>
              <a:rPr lang="ar-IQ" b="0" u="none" dirty="0"/>
              <a:t>إِن</a:t>
            </a:r>
            <a:r>
              <a:rPr lang="ar-SA" b="0" u="none" dirty="0"/>
              <a:t> توعية كل من المريض و</a:t>
            </a:r>
            <a:r>
              <a:rPr lang="ar-IQ" b="0" u="none" dirty="0"/>
              <a:t>الشخص الذي يعتني به </a:t>
            </a:r>
            <a:r>
              <a:rPr lang="ar-SA" b="0" u="none" dirty="0"/>
              <a:t>حول الوقاية من نقص السكر في الدم والكشف عنه وعلاجه </a:t>
            </a:r>
            <a:r>
              <a:rPr lang="ar-IQ" b="0" u="none" dirty="0"/>
              <a:t>ذات</a:t>
            </a:r>
            <a:r>
              <a:rPr lang="ar-SA" b="0" u="none" dirty="0"/>
              <a:t> أهمية قصوى</a:t>
            </a:r>
          </a:p>
          <a:p>
            <a:pPr marL="179082" indent="-179082" algn="r" rtl="1">
              <a:buFont typeface="Arial"/>
              <a:buChar char="•"/>
            </a:pPr>
            <a:r>
              <a:rPr lang="ar-SA" b="0" u="none" dirty="0"/>
              <a:t>بشكل عام إن عوامل الخطورة الخاصة بنقص السكر في الدم </a:t>
            </a:r>
            <a:r>
              <a:rPr lang="ar-IQ" b="0" u="none" dirty="0"/>
              <a:t>لدى </a:t>
            </a:r>
            <a:r>
              <a:rPr lang="ar-SA" b="0" u="none" dirty="0"/>
              <a:t>مرضى السكريّ تتضمن</a:t>
            </a:r>
            <a:r>
              <a:rPr lang="ar-EG" b="0" u="none" dirty="0"/>
              <a:t>:</a:t>
            </a:r>
          </a:p>
          <a:p>
            <a:pPr marL="656634" lvl="1" indent="-179082" algn="r" rtl="1">
              <a:buFont typeface="Arial"/>
              <a:buChar char="•"/>
            </a:pPr>
            <a:r>
              <a:rPr lang="ar-SA" b="0" u="none" dirty="0"/>
              <a:t>استخدام الأنسولين أو مدرات إفراز الأنسولين</a:t>
            </a:r>
            <a:endParaRPr lang="ar-EG" b="0" u="none" dirty="0"/>
          </a:p>
          <a:p>
            <a:pPr marL="656634" lvl="1" indent="-179082" algn="r" rtl="1">
              <a:buFont typeface="Arial"/>
              <a:buChar char="•"/>
            </a:pPr>
            <a:r>
              <a:rPr lang="ar-SA" b="0" u="none" dirty="0"/>
              <a:t>مدة </a:t>
            </a:r>
            <a:r>
              <a:rPr lang="ar-IQ" b="0" u="none" dirty="0"/>
              <a:t>الإصابة ب</a:t>
            </a:r>
            <a:r>
              <a:rPr lang="ar-SA" b="0" u="none" dirty="0"/>
              <a:t>السكريّ</a:t>
            </a:r>
          </a:p>
          <a:p>
            <a:pPr marL="656634" lvl="1" indent="-179082" algn="r" rtl="1">
              <a:buFont typeface="Arial"/>
              <a:buChar char="•"/>
            </a:pPr>
            <a:r>
              <a:rPr lang="ar-SA" b="0" u="none" dirty="0"/>
              <a:t>نقص السكر في الدم </a:t>
            </a:r>
            <a:r>
              <a:rPr lang="ar-IQ" b="0" u="none" dirty="0"/>
              <a:t>في </a:t>
            </a:r>
            <a:r>
              <a:rPr lang="ar-SA" b="0" u="none" dirty="0"/>
              <a:t>السابق</a:t>
            </a:r>
          </a:p>
          <a:p>
            <a:pPr marL="656634" lvl="1" indent="-179082" algn="r" rtl="1">
              <a:buFont typeface="Arial"/>
              <a:buChar char="•"/>
            </a:pPr>
            <a:r>
              <a:rPr lang="ar-SA" b="0" u="none" dirty="0"/>
              <a:t>الوجبات </a:t>
            </a:r>
            <a:r>
              <a:rPr lang="ar-IQ" b="0" u="none" dirty="0"/>
              <a:t>غير المنتظمة</a:t>
            </a:r>
            <a:endParaRPr lang="ar-SA" b="0" u="none" dirty="0"/>
          </a:p>
          <a:p>
            <a:pPr marL="656634" lvl="1" indent="-179082" algn="r" rtl="1">
              <a:buFont typeface="Arial"/>
              <a:buChar char="•"/>
            </a:pPr>
            <a:r>
              <a:rPr lang="ar-SA" b="0" u="none" dirty="0"/>
              <a:t>القصور الكلوي</a:t>
            </a:r>
          </a:p>
          <a:p>
            <a:pPr marL="656634" lvl="1" indent="-179082" algn="r" rtl="1">
              <a:buFont typeface="Arial"/>
              <a:buChar char="•"/>
            </a:pPr>
            <a:r>
              <a:rPr lang="ar-SA" b="0" u="none" dirty="0"/>
              <a:t>الخروج من المستشفى خلال مدة الثلاثين يومًا السابقة</a:t>
            </a:r>
          </a:p>
          <a:p>
            <a:pPr marL="656634" lvl="1" indent="-179082" algn="r" rtl="1">
              <a:buFont typeface="Arial"/>
              <a:buChar char="•"/>
            </a:pPr>
            <a:r>
              <a:rPr lang="ar-SA" b="0" u="none" dirty="0"/>
              <a:t>تقدم السن</a:t>
            </a:r>
          </a:p>
          <a:p>
            <a:pPr marL="656634" lvl="1" indent="-179082" algn="r" rtl="1">
              <a:buFont typeface="Arial"/>
              <a:buChar char="•"/>
            </a:pPr>
            <a:r>
              <a:rPr lang="ar-SA" b="0" u="none" dirty="0"/>
              <a:t>العِرق الأسود</a:t>
            </a:r>
          </a:p>
          <a:p>
            <a:pPr marL="656634" lvl="1" indent="-179082" algn="r" rtl="1">
              <a:buFont typeface="Arial"/>
              <a:buChar char="•"/>
            </a:pPr>
            <a:r>
              <a:rPr lang="ar-SA" b="0" u="none" dirty="0"/>
              <a:t>استخدام خمسة أو أكثر من الأدوية المتزامنة</a:t>
            </a:r>
          </a:p>
          <a:p>
            <a:pPr marL="656634" lvl="1" indent="-179082" rtl="1">
              <a:buFont typeface="Arial"/>
              <a:buChar char="•"/>
            </a:pPr>
            <a:endParaRPr lang="ar-EG" b="0" u="none" dirty="0"/>
          </a:p>
          <a:p>
            <a:pPr algn="r" rtl="1"/>
            <a:r>
              <a:rPr lang="ar-SA" b="0" u="none" dirty="0"/>
              <a:t>المراجع</a:t>
            </a:r>
            <a:r>
              <a:rPr lang="ar-EG" b="0" u="none" dirty="0"/>
              <a:t>:</a:t>
            </a:r>
          </a:p>
          <a:p>
            <a:pPr marL="238776" indent="-238776">
              <a:buFont typeface="+mj-lt"/>
              <a:buAutoNum type="arabicPeriod"/>
            </a:pPr>
            <a:r>
              <a:rPr lang="en-US" b="0" u="none" dirty="0" err="1"/>
              <a:t>Shorr</a:t>
            </a:r>
            <a:r>
              <a:rPr lang="en-US" b="0" u="none" dirty="0"/>
              <a:t> RI, Ray WA, Daugherty JR, Griffin MR. Incidence and risk factors for serious hypoglycaemia in older persons using insulin or sulfonylureas. </a:t>
            </a:r>
            <a:r>
              <a:rPr lang="en-US" b="0" i="1" u="none" dirty="0"/>
              <a:t>Arch Intern Med. </a:t>
            </a:r>
            <a:r>
              <a:rPr lang="en-US" b="0" u="none" dirty="0"/>
              <a:t>1997;157:1681–1686. </a:t>
            </a:r>
          </a:p>
          <a:p>
            <a:pPr marL="238776" indent="-238776">
              <a:buFont typeface="+mj-lt"/>
              <a:buAutoNum type="arabicPeriod"/>
            </a:pPr>
            <a:r>
              <a:rPr lang="en-US" b="0" u="none" dirty="0" err="1"/>
              <a:t>Zammitt</a:t>
            </a:r>
            <a:r>
              <a:rPr lang="en-US" b="0" u="none" dirty="0"/>
              <a:t> NN, Frier BM. Hypoglycaemia in type 2 diabetes: pathophysiology, frequency, and effects of different treatment modalities. </a:t>
            </a:r>
            <a:r>
              <a:rPr lang="en-US" b="0" i="1" u="none" dirty="0"/>
              <a:t>Diabetes Care.</a:t>
            </a:r>
            <a:r>
              <a:rPr lang="en-US" b="0" u="none" dirty="0"/>
              <a:t> 2005;28:2948–2961. </a:t>
            </a:r>
          </a:p>
          <a:p>
            <a:pPr rtl="1"/>
            <a:endParaRPr lang="ar-EG" b="0" u="none"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48</a:t>
            </a:fld>
            <a:endParaRPr lang="en-US"/>
          </a:p>
        </p:txBody>
      </p:sp>
    </p:spTree>
    <p:extLst>
      <p:ext uri="{BB962C8B-B14F-4D97-AF65-F5344CB8AC3E}">
        <p14:creationId xmlns:p14="http://schemas.microsoft.com/office/powerpoint/2010/main" val="3985083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82" indent="-179082" algn="r" rtl="1">
              <a:buFont typeface="Arial" pitchFamily="34" charset="0"/>
              <a:buChar char="•"/>
            </a:pPr>
            <a:r>
              <a:rPr lang="ar-SA" dirty="0"/>
              <a:t>ت</a:t>
            </a:r>
            <a:r>
              <a:rPr lang="ar-IQ" dirty="0"/>
              <a:t>ضعف </a:t>
            </a:r>
            <a:r>
              <a:rPr lang="ar-SA" dirty="0"/>
              <a:t>آلية الدفاع الصمي العصبي بشكل ملحوظ </a:t>
            </a:r>
            <a:r>
              <a:rPr lang="ar-IQ" dirty="0"/>
              <a:t>مع ن</a:t>
            </a:r>
            <a:r>
              <a:rPr lang="ar-SA" dirty="0"/>
              <a:t>قص السكر في الدم أثناء النوم </a:t>
            </a:r>
            <a:r>
              <a:rPr lang="ar-IQ" dirty="0"/>
              <a:t>نتيجة تحوِّل </a:t>
            </a:r>
            <a:r>
              <a:rPr lang="ar-SA" dirty="0"/>
              <a:t>حد الغلوكوز لتنشيط الهرمونات المتضادة إلى مستويات أقل</a:t>
            </a:r>
            <a:r>
              <a:rPr lang="ar-EG" dirty="0"/>
              <a:t>. </a:t>
            </a:r>
          </a:p>
          <a:p>
            <a:pPr rtl="1"/>
            <a:endParaRPr lang="ar-EG" dirty="0"/>
          </a:p>
          <a:p>
            <a:pPr algn="r" rtl="1"/>
            <a:r>
              <a:rPr lang="ar-SA" b="1" dirty="0"/>
              <a:t>المرجع</a:t>
            </a:r>
            <a:r>
              <a:rPr lang="ar-EG" b="1" dirty="0"/>
              <a:t>:</a:t>
            </a:r>
          </a:p>
          <a:p>
            <a:r>
              <a:rPr lang="en-US" dirty="0" err="1"/>
              <a:t>Jauch-Chara</a:t>
            </a:r>
            <a:r>
              <a:rPr lang="en-US" dirty="0"/>
              <a:t> K and </a:t>
            </a:r>
            <a:r>
              <a:rPr lang="en-US" dirty="0" err="1"/>
              <a:t>Schultes</a:t>
            </a:r>
            <a:r>
              <a:rPr lang="en-US" dirty="0"/>
              <a:t> B. </a:t>
            </a:r>
            <a:r>
              <a:rPr lang="en-US" i="1" dirty="0"/>
              <a:t>Best </a:t>
            </a:r>
            <a:r>
              <a:rPr lang="en-US" i="1" dirty="0" err="1"/>
              <a:t>Pract</a:t>
            </a:r>
            <a:r>
              <a:rPr lang="en-US" i="1" dirty="0"/>
              <a:t> Res Clin Endocrinol </a:t>
            </a:r>
            <a:r>
              <a:rPr lang="en-US" i="1" dirty="0" err="1"/>
              <a:t>Metab</a:t>
            </a:r>
            <a:r>
              <a:rPr lang="en-US" i="0" baseline="0" dirty="0"/>
              <a:t> </a:t>
            </a:r>
            <a:r>
              <a:rPr lang="en-US" dirty="0"/>
              <a:t>2010;24:801–15.</a:t>
            </a:r>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49</a:t>
            </a:fld>
            <a:endParaRPr lang="en-US"/>
          </a:p>
        </p:txBody>
      </p:sp>
    </p:spTree>
    <p:extLst>
      <p:ext uri="{BB962C8B-B14F-4D97-AF65-F5344CB8AC3E}">
        <p14:creationId xmlns:p14="http://schemas.microsoft.com/office/powerpoint/2010/main" val="39061414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defTabSz="955189" rtl="1">
              <a:buFont typeface="Arial" panose="020B0604020202020204" pitchFamily="34" charset="0"/>
              <a:buChar char="•"/>
              <a:defRPr/>
            </a:pPr>
            <a:r>
              <a:rPr lang="ar-SA" dirty="0"/>
              <a:t>تحدث </a:t>
            </a:r>
            <a:r>
              <a:rPr lang="ar-IQ" dirty="0"/>
              <a:t>نوبة</a:t>
            </a:r>
            <a:r>
              <a:rPr lang="ar-IQ" baseline="0" dirty="0"/>
              <a:t> </a:t>
            </a:r>
            <a:r>
              <a:rPr lang="ar-SA" dirty="0"/>
              <a:t>غير متناسبة من نقص سكر الدم في الليل</a:t>
            </a:r>
          </a:p>
          <a:p>
            <a:pPr marL="179097" indent="-179097" algn="r" defTabSz="955189" rtl="1">
              <a:buFont typeface="Arial" panose="020B0604020202020204" pitchFamily="34" charset="0"/>
              <a:buChar char="•"/>
              <a:defRPr/>
            </a:pPr>
            <a:r>
              <a:rPr lang="ar-IQ" dirty="0"/>
              <a:t>ذكر</a:t>
            </a:r>
            <a:r>
              <a:rPr lang="ar-SA" dirty="0"/>
              <a:t> معظم المرضى الذين يعانون من نوبات نقص سكر الدم الليلي تأثير متوسط إلى حاد </a:t>
            </a:r>
            <a:r>
              <a:rPr lang="ar-IQ" dirty="0"/>
              <a:t>المستوى </a:t>
            </a:r>
            <a:r>
              <a:rPr lang="ar-SA" dirty="0"/>
              <a:t>على القدرة الوظيفية في اليوم التالي للنوبة</a:t>
            </a:r>
          </a:p>
          <a:p>
            <a:pPr marL="179097" indent="-179097" algn="r" defTabSz="955189" rtl="1">
              <a:buFont typeface="Arial" panose="020B0604020202020204" pitchFamily="34" charset="0"/>
              <a:buChar char="•"/>
              <a:defRPr/>
            </a:pPr>
            <a:r>
              <a:rPr lang="ar-SA" dirty="0"/>
              <a:t>وقيّم كتاب ويلسون وآخرون بيانات ال</a:t>
            </a:r>
            <a:r>
              <a:rPr lang="ar-IQ" dirty="0"/>
              <a:t>مراقبة </a:t>
            </a:r>
            <a:r>
              <a:rPr lang="ar-SA" dirty="0"/>
              <a:t>المستمر</a:t>
            </a:r>
            <a:r>
              <a:rPr lang="ar-IQ" dirty="0"/>
              <a:t>ة</a:t>
            </a:r>
            <a:r>
              <a:rPr lang="ar-SA" dirty="0"/>
              <a:t> للغلوكوز </a:t>
            </a:r>
            <a:r>
              <a:rPr lang="ar-IQ" dirty="0"/>
              <a:t>على مدار </a:t>
            </a:r>
            <a:r>
              <a:rPr lang="ar-EG" dirty="0"/>
              <a:t>855</a:t>
            </a:r>
            <a:r>
              <a:rPr lang="ar-SA" dirty="0"/>
              <a:t> ليلة </a:t>
            </a:r>
            <a:r>
              <a:rPr lang="ar-IQ" dirty="0"/>
              <a:t>جُمِعت </a:t>
            </a:r>
            <a:r>
              <a:rPr lang="ar-SA" dirty="0"/>
              <a:t>من </a:t>
            </a:r>
            <a:r>
              <a:rPr lang="ar-EG" dirty="0"/>
              <a:t>45</a:t>
            </a:r>
            <a:r>
              <a:rPr lang="ar-SA" dirty="0"/>
              <a:t> م</a:t>
            </a:r>
            <a:r>
              <a:rPr lang="ar-IQ" dirty="0"/>
              <a:t>ُشتَرك في ال</a:t>
            </a:r>
            <a:r>
              <a:rPr lang="ar-SA" dirty="0"/>
              <a:t>دراسة</a:t>
            </a:r>
          </a:p>
          <a:p>
            <a:pPr marL="656692" lvl="1" indent="-179097" algn="r" defTabSz="955189" rtl="1">
              <a:buFont typeface="Arial" panose="020B0604020202020204" pitchFamily="34" charset="0"/>
              <a:buChar char="•"/>
              <a:defRPr/>
            </a:pPr>
            <a:r>
              <a:rPr lang="ar-SA" dirty="0"/>
              <a:t>وأثبتوا </a:t>
            </a:r>
            <a:r>
              <a:rPr lang="ar-IQ" dirty="0"/>
              <a:t>ارتباط صغر </a:t>
            </a:r>
            <a:r>
              <a:rPr lang="ar-SA" dirty="0"/>
              <a:t>السن و</a:t>
            </a:r>
            <a:r>
              <a:rPr lang="ar-IQ" dirty="0"/>
              <a:t>انخفاض </a:t>
            </a:r>
            <a:r>
              <a:rPr lang="ar-SA" dirty="0"/>
              <a:t>مستويات الهيموغلوبين السكري </a:t>
            </a:r>
            <a:r>
              <a:rPr lang="ar-EG" dirty="0"/>
              <a:t>(HbA</a:t>
            </a:r>
            <a:r>
              <a:rPr lang="en-CA" baseline="-25000" dirty="0"/>
              <a:t>1c</a:t>
            </a:r>
            <a:r>
              <a:rPr lang="ar-EG" dirty="0"/>
              <a:t>) </a:t>
            </a:r>
            <a:r>
              <a:rPr lang="ar-SA" dirty="0"/>
              <a:t>والتمرن أثناء اليوم السابق ونقص سكر الدم الكيميائي الحيوي أثناء اليوم السابق </a:t>
            </a:r>
            <a:r>
              <a:rPr lang="ar-IQ" dirty="0"/>
              <a:t>مع كثرة </a:t>
            </a:r>
            <a:r>
              <a:rPr lang="ar-SA" dirty="0"/>
              <a:t>تكرار نقص سكر الدم الليلي</a:t>
            </a:r>
          </a:p>
          <a:p>
            <a:pPr marL="179097" indent="-179097" algn="r" defTabSz="955189" rtl="1">
              <a:buFont typeface="Arial" panose="020B0604020202020204" pitchFamily="34" charset="0"/>
              <a:buChar char="•"/>
              <a:defRPr/>
            </a:pPr>
            <a:r>
              <a:rPr lang="ar-SA" dirty="0"/>
              <a:t>جمع باي وآخرون بيانات من </a:t>
            </a:r>
            <a:r>
              <a:rPr lang="ar-EG" dirty="0"/>
              <a:t>18</a:t>
            </a:r>
            <a:r>
              <a:rPr lang="ar-SA" dirty="0"/>
              <a:t> تجربة سريرية جمعت بيانات نقص سكر الدم الليلي ل</a:t>
            </a:r>
            <a:r>
              <a:rPr lang="ar-IQ" dirty="0"/>
              <a:t>تحديد </a:t>
            </a:r>
            <a:r>
              <a:rPr lang="ar-SA" dirty="0"/>
              <a:t>عوامل الخطورة</a:t>
            </a:r>
          </a:p>
          <a:p>
            <a:pPr marL="656692" lvl="1" indent="-179097" algn="r" defTabSz="955189" rtl="1">
              <a:buFont typeface="Arial" panose="020B0604020202020204" pitchFamily="34" charset="0"/>
              <a:buChar char="•"/>
              <a:defRPr/>
            </a:pPr>
            <a:r>
              <a:rPr lang="ar-IQ" dirty="0"/>
              <a:t>إن </a:t>
            </a:r>
            <a:r>
              <a:rPr lang="ar-SA" dirty="0"/>
              <a:t>قلة الهيموغلوبين السكري </a:t>
            </a:r>
            <a:r>
              <a:rPr lang="ar-EG" dirty="0"/>
              <a:t>(HbA</a:t>
            </a:r>
            <a:r>
              <a:rPr lang="en-CA" baseline="-25000" dirty="0"/>
              <a:t>1c</a:t>
            </a:r>
            <a:r>
              <a:rPr lang="ar-EG" dirty="0"/>
              <a:t>) </a:t>
            </a:r>
            <a:r>
              <a:rPr lang="ar-SA" dirty="0"/>
              <a:t>والعمر ومدة </a:t>
            </a:r>
            <a:r>
              <a:rPr lang="ar-IQ" dirty="0"/>
              <a:t>الإصابة ب</a:t>
            </a:r>
            <a:r>
              <a:rPr lang="ar-SA" dirty="0"/>
              <a:t>السكريّ واستخدام السلفانيل يوريا و</a:t>
            </a:r>
            <a:r>
              <a:rPr lang="ar-IQ" dirty="0"/>
              <a:t>عدم</a:t>
            </a:r>
            <a:r>
              <a:rPr lang="ar-IQ" baseline="0" dirty="0"/>
              <a:t> الإلمام بالأنسولين في بداية الدراسة و</a:t>
            </a:r>
            <a:r>
              <a:rPr lang="ar-SA" dirty="0"/>
              <a:t>اعْتِلاَل الك</a:t>
            </a:r>
            <a:r>
              <a:rPr lang="ar-IQ" dirty="0"/>
              <a:t>لى</a:t>
            </a:r>
            <a:r>
              <a:rPr lang="ar-IQ" baseline="0" dirty="0"/>
              <a:t> المرتبط ب</a:t>
            </a:r>
            <a:r>
              <a:rPr lang="ar-SA" dirty="0"/>
              <a:t>السُّكَّرِيّ و</a:t>
            </a:r>
            <a:r>
              <a:rPr lang="ar-IQ" dirty="0"/>
              <a:t>الجنس الأُنثوي </a:t>
            </a:r>
            <a:r>
              <a:rPr lang="ar-SA" dirty="0"/>
              <a:t>والعرق الأسود أو </a:t>
            </a:r>
            <a:r>
              <a:rPr lang="ar-IQ" dirty="0"/>
              <a:t>العرق </a:t>
            </a:r>
            <a:r>
              <a:rPr lang="ar-SA" dirty="0"/>
              <a:t>الأفريقي</a:t>
            </a:r>
            <a:r>
              <a:rPr lang="ar-IQ" dirty="0"/>
              <a:t>-</a:t>
            </a:r>
            <a:r>
              <a:rPr lang="ar-SA" dirty="0"/>
              <a:t>الأمريكي </a:t>
            </a:r>
            <a:r>
              <a:rPr lang="ar-IQ" dirty="0"/>
              <a:t>ارتبطت </a:t>
            </a:r>
            <a:r>
              <a:rPr lang="ar-SA" dirty="0"/>
              <a:t>بشكل إيجابي بزيادة خطورة الإصابة بنقص سكر الدم الليلي</a:t>
            </a: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50</a:t>
            </a:fld>
            <a:endParaRPr lang="en-US"/>
          </a:p>
        </p:txBody>
      </p:sp>
    </p:spTree>
    <p:extLst>
      <p:ext uri="{BB962C8B-B14F-4D97-AF65-F5344CB8AC3E}">
        <p14:creationId xmlns:p14="http://schemas.microsoft.com/office/powerpoint/2010/main" val="13480451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51</a:t>
            </a:fld>
            <a:endParaRPr lang="en-US"/>
          </a:p>
        </p:txBody>
      </p:sp>
    </p:spTree>
    <p:extLst>
      <p:ext uri="{BB962C8B-B14F-4D97-AF65-F5344CB8AC3E}">
        <p14:creationId xmlns:p14="http://schemas.microsoft.com/office/powerpoint/2010/main" val="21845010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قصير المدى</a:t>
            </a:r>
            <a:r>
              <a:rPr lang="ar-EG" dirty="0"/>
              <a:t>: </a:t>
            </a:r>
            <a:r>
              <a:rPr lang="ar-SA" dirty="0"/>
              <a:t>يمكن أن يُ</a:t>
            </a:r>
            <a:r>
              <a:rPr lang="ar-IQ" dirty="0"/>
              <a:t>عاني </a:t>
            </a:r>
            <a:r>
              <a:rPr lang="ar-SA" dirty="0"/>
              <a:t>مرضى السكريّ من النمط الأول </a:t>
            </a:r>
            <a:r>
              <a:rPr lang="ar-IQ" dirty="0"/>
              <a:t>من ت</a:t>
            </a:r>
            <a:r>
              <a:rPr lang="ar-SA" dirty="0"/>
              <a:t>خوف كبير من نقص السكر في الدم الذي من شأنه أن يؤثر </a:t>
            </a:r>
            <a:r>
              <a:rPr lang="ar-IQ" dirty="0"/>
              <a:t>سلبًا على </a:t>
            </a:r>
            <a:r>
              <a:rPr lang="ar-SA" dirty="0"/>
              <a:t>جودة الحياة والصحة ال</a:t>
            </a:r>
            <a:r>
              <a:rPr lang="ar-IQ" dirty="0"/>
              <a:t>نفسية</a:t>
            </a:r>
            <a:r>
              <a:rPr lang="ar-SA" dirty="0"/>
              <a:t> وتدبير السكريّ وال</a:t>
            </a:r>
            <a:r>
              <a:rPr lang="ar-IQ" dirty="0"/>
              <a:t>سيطرة على مستوى </a:t>
            </a:r>
            <a:r>
              <a:rPr lang="ar-SA" dirty="0"/>
              <a:t>الغلوكوز</a:t>
            </a:r>
            <a:r>
              <a:rPr lang="ar-EG" dirty="0"/>
              <a:t>. </a:t>
            </a:r>
            <a:r>
              <a:rPr lang="ar-SA" dirty="0"/>
              <a:t>وقد يؤدي هذا إلى زيادة القلق بشأن تدبير السكريّ والشعور بالذنب والإحباط و</a:t>
            </a:r>
            <a:r>
              <a:rPr lang="ar-IQ" dirty="0"/>
              <a:t>الإحساس </a:t>
            </a:r>
            <a:r>
              <a:rPr lang="ar-SA" dirty="0"/>
              <a:t>ب</a:t>
            </a:r>
            <a:r>
              <a:rPr lang="ar-IQ" dirty="0"/>
              <a:t>عدم </a:t>
            </a:r>
            <a:r>
              <a:rPr lang="ar-SA" dirty="0"/>
              <a:t>السيطرة والإحراج وتوتر العلاقات والسلوك الاجتنابي</a:t>
            </a:r>
            <a:r>
              <a:rPr lang="ar-EG" dirty="0"/>
              <a:t>.</a:t>
            </a:r>
          </a:p>
          <a:p>
            <a:pPr rtl="1"/>
            <a:endParaRPr lang="ar-EG" dirty="0"/>
          </a:p>
          <a:p>
            <a:pPr algn="r" rtl="1"/>
            <a:r>
              <a:rPr lang="ar-SA" dirty="0"/>
              <a:t>طويل المدى</a:t>
            </a:r>
            <a:r>
              <a:rPr lang="ar-EG" dirty="0"/>
              <a:t>: </a:t>
            </a:r>
            <a:r>
              <a:rPr lang="ar-SA" dirty="0"/>
              <a:t>يحدث الخلل المعرفي المؤقت مع كل من نقص السكر في الدم وفرط السكر في الدم </a:t>
            </a:r>
            <a:r>
              <a:rPr lang="ar-IQ" dirty="0"/>
              <a:t>لدى ال</a:t>
            </a:r>
            <a:r>
              <a:rPr lang="ar-SA" dirty="0"/>
              <a:t>أطفال المصابين بالسكري </a:t>
            </a:r>
            <a:r>
              <a:rPr lang="ar-IQ" dirty="0"/>
              <a:t>وهم </a:t>
            </a:r>
            <a:r>
              <a:rPr lang="ar-SA" dirty="0"/>
              <a:t>بعمر المدرسة، رغم أنه يبدو أنه من غير المرجح حدوث المضاعفات طويلة المدى للنقص الحاد في سكر الدم على الوظيفة المعرفية</a:t>
            </a:r>
            <a:r>
              <a:rPr lang="ar-EG" dirty="0"/>
              <a:t>. </a:t>
            </a:r>
            <a:r>
              <a:rPr lang="ar-SA" dirty="0"/>
              <a:t>كما قد يؤثر تاريخ تكرار الإصابة بنقص السكر في الدم </a:t>
            </a:r>
            <a:r>
              <a:rPr lang="ar-IQ" dirty="0"/>
              <a:t>لدى</a:t>
            </a:r>
            <a:r>
              <a:rPr lang="ar-SA" dirty="0"/>
              <a:t> المراهقين على الحصول على ترخيص القيادة والتوظيف</a:t>
            </a:r>
            <a:r>
              <a:rPr lang="ar-EG" dirty="0"/>
              <a:t>.</a:t>
            </a:r>
          </a:p>
          <a:p>
            <a:pPr rtl="1"/>
            <a:endParaRPr lang="ar-EG" dirty="0"/>
          </a:p>
          <a:p>
            <a:r>
              <a:rPr lang="en-CA" dirty="0" err="1"/>
              <a:t>Gonder</a:t>
            </a:r>
            <a:r>
              <a:rPr lang="en-CA" dirty="0"/>
              <a:t>-Frederick L et al. </a:t>
            </a:r>
            <a:r>
              <a:rPr lang="en-CA" i="1" dirty="0"/>
              <a:t>Diabetes </a:t>
            </a:r>
            <a:r>
              <a:rPr lang="en-CA" i="1" dirty="0" err="1"/>
              <a:t>Manag</a:t>
            </a:r>
            <a:r>
              <a:rPr lang="en-CA" i="1" dirty="0"/>
              <a:t> (London)</a:t>
            </a:r>
            <a:r>
              <a:rPr lang="en-CA" i="0" dirty="0"/>
              <a:t> 2011;1:627-39</a:t>
            </a:r>
            <a:endParaRPr lang="en-CA" dirty="0"/>
          </a:p>
          <a:p>
            <a:r>
              <a:rPr lang="en-CA" dirty="0"/>
              <a:t>Abraham MB et al. </a:t>
            </a:r>
            <a:r>
              <a:rPr lang="en-CA" i="1" dirty="0" err="1"/>
              <a:t>Pediatr</a:t>
            </a:r>
            <a:r>
              <a:rPr lang="en-CA" i="1" dirty="0"/>
              <a:t> Diabetes </a:t>
            </a:r>
            <a:r>
              <a:rPr lang="en-CA" i="0" dirty="0"/>
              <a:t>2018;19 (Suppl 27);178-92</a:t>
            </a:r>
          </a:p>
          <a:p>
            <a:r>
              <a:rPr lang="en-CA" i="0" dirty="0"/>
              <a:t>Cameron FJ et al. </a:t>
            </a:r>
            <a:r>
              <a:rPr lang="en-CA" i="1" dirty="0" err="1"/>
              <a:t>Pediatr</a:t>
            </a:r>
            <a:r>
              <a:rPr lang="en-CA" i="1" dirty="0"/>
              <a:t> Diabetes</a:t>
            </a:r>
            <a:r>
              <a:rPr lang="en-CA" i="0" dirty="0"/>
              <a:t> 2018;19 (Suppl 27):250-61</a:t>
            </a:r>
            <a:endParaRPr lang="en-GB" dirty="0"/>
          </a:p>
          <a:p>
            <a:pPr algn="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52</a:t>
            </a:fld>
            <a:endParaRPr lang="en-US"/>
          </a:p>
        </p:txBody>
      </p:sp>
    </p:spTree>
    <p:extLst>
      <p:ext uri="{BB962C8B-B14F-4D97-AF65-F5344CB8AC3E}">
        <p14:creationId xmlns:p14="http://schemas.microsoft.com/office/powerpoint/2010/main" val="18368025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IQ" dirty="0"/>
              <a:t>تُ</a:t>
            </a:r>
            <a:r>
              <a:rPr lang="ar-SA" dirty="0"/>
              <a:t>عد التوعية </a:t>
            </a:r>
            <a:r>
              <a:rPr lang="ar-IQ" dirty="0"/>
              <a:t>بمرض </a:t>
            </a:r>
            <a:r>
              <a:rPr lang="ar-SA" dirty="0"/>
              <a:t>السكريّ أساسي</a:t>
            </a:r>
            <a:r>
              <a:rPr lang="ar-IQ" dirty="0"/>
              <a:t>ة</a:t>
            </a:r>
            <a:r>
              <a:rPr lang="ar-SA" dirty="0"/>
              <a:t> للوقاية من </a:t>
            </a:r>
            <a:r>
              <a:rPr lang="ar-IQ" dirty="0"/>
              <a:t>الإصابة ب</a:t>
            </a:r>
            <a:r>
              <a:rPr lang="ar-SA" dirty="0"/>
              <a:t>نقص السكر في الدم</a:t>
            </a:r>
          </a:p>
          <a:p>
            <a:pPr marL="179097" indent="-179097" algn="r" rtl="1">
              <a:buFont typeface="Arial" panose="020B0604020202020204" pitchFamily="34" charset="0"/>
              <a:buChar char="•"/>
            </a:pPr>
            <a:r>
              <a:rPr lang="ar-SA" dirty="0"/>
              <a:t>يجب </a:t>
            </a:r>
            <a:r>
              <a:rPr lang="ar-IQ" dirty="0"/>
              <a:t>إتاحة </a:t>
            </a:r>
            <a:r>
              <a:rPr lang="ar-SA" dirty="0"/>
              <a:t>التوعية حول عوامل خطورة نقص السكر في الدم للمرضى و</a:t>
            </a:r>
            <a:r>
              <a:rPr lang="ar-IQ" dirty="0"/>
              <a:t>العائلات </a:t>
            </a:r>
            <a:r>
              <a:rPr lang="ar-SA" dirty="0"/>
              <a:t>لتنبيههم بشأن الأوقات والمواقف </a:t>
            </a:r>
            <a:r>
              <a:rPr lang="ar-IQ" dirty="0"/>
              <a:t>التي تستلزم مراقبة </a:t>
            </a:r>
            <a:r>
              <a:rPr lang="ar-SA" dirty="0"/>
              <a:t>الغلوكوز </a:t>
            </a:r>
            <a:r>
              <a:rPr lang="ar-IQ" dirty="0"/>
              <a:t>على نحو متزايد </a:t>
            </a:r>
            <a:r>
              <a:rPr lang="ar-SA" dirty="0"/>
              <a:t>و</a:t>
            </a:r>
            <a:r>
              <a:rPr lang="ar-IQ" dirty="0"/>
              <a:t>الحالات</a:t>
            </a:r>
            <a:r>
              <a:rPr lang="ar-IQ" baseline="0" dirty="0"/>
              <a:t> التي تتطلب </a:t>
            </a:r>
            <a:r>
              <a:rPr lang="ar-SA" dirty="0"/>
              <a:t>تغيير الخطط العلاجية</a:t>
            </a:r>
          </a:p>
          <a:p>
            <a:pPr marL="179097" indent="-179097" algn="r" rtl="1">
              <a:buFont typeface="Arial" panose="020B0604020202020204" pitchFamily="34" charset="0"/>
              <a:buChar char="•"/>
            </a:pPr>
            <a:r>
              <a:rPr lang="ar-IQ" dirty="0"/>
              <a:t>إِن</a:t>
            </a:r>
            <a:r>
              <a:rPr lang="ar-SA" dirty="0"/>
              <a:t> تكرار نقص السكر في الدم غير المفسر </a:t>
            </a:r>
            <a:r>
              <a:rPr lang="ar-IQ" dirty="0"/>
              <a:t>يُحتم إجراء ت</a:t>
            </a:r>
            <a:r>
              <a:rPr lang="ar-SA" dirty="0"/>
              <a:t>قييم </a:t>
            </a:r>
            <a:r>
              <a:rPr lang="ar-IQ" dirty="0"/>
              <a:t>طبي </a:t>
            </a:r>
            <a:r>
              <a:rPr lang="ar-SA" dirty="0"/>
              <a:t>لمرض بطنيّ غير </a:t>
            </a:r>
            <a:r>
              <a:rPr lang="ar-IQ" dirty="0"/>
              <a:t>مُشّخَّص </a:t>
            </a:r>
            <a:r>
              <a:rPr lang="ar-SA" dirty="0"/>
              <a:t>ومرض أديسون</a:t>
            </a:r>
          </a:p>
          <a:p>
            <a:pPr marL="179097" indent="-179097" algn="r" rtl="1">
              <a:buFont typeface="Arial" panose="020B0604020202020204" pitchFamily="34" charset="0"/>
              <a:buChar char="•"/>
            </a:pPr>
            <a:r>
              <a:rPr lang="ar-IQ" dirty="0"/>
              <a:t>بالنسبة ل</a:t>
            </a:r>
            <a:r>
              <a:rPr lang="ar-SA" dirty="0"/>
              <a:t>لمرضى وال</a:t>
            </a:r>
            <a:r>
              <a:rPr lang="ar-IQ" dirty="0"/>
              <a:t>عائلات</a:t>
            </a:r>
            <a:r>
              <a:rPr lang="ar-IQ" baseline="0" dirty="0"/>
              <a:t> ا</a:t>
            </a:r>
            <a:r>
              <a:rPr lang="ar-SA" dirty="0"/>
              <a:t>لتي لديها </a:t>
            </a:r>
            <a:r>
              <a:rPr lang="ar-IQ" dirty="0"/>
              <a:t>ت</a:t>
            </a:r>
            <a:r>
              <a:rPr lang="ar-SA" dirty="0"/>
              <a:t>خوف كبير من نقص السكر في الدم ي</a:t>
            </a:r>
            <a:r>
              <a:rPr lang="ar-IQ" dirty="0"/>
              <a:t>ُ</a:t>
            </a:r>
            <a:r>
              <a:rPr lang="ar-SA" dirty="0"/>
              <a:t>مكن </a:t>
            </a:r>
            <a:r>
              <a:rPr lang="ar-IQ" dirty="0"/>
              <a:t>اعتبار التدخل </a:t>
            </a:r>
            <a:r>
              <a:rPr lang="ar-SA" dirty="0"/>
              <a:t>عبر الإستراتيجيات التوع</a:t>
            </a:r>
            <a:r>
              <a:rPr lang="ar-IQ" dirty="0"/>
              <a:t>و</a:t>
            </a:r>
            <a:r>
              <a:rPr lang="ar-SA" dirty="0"/>
              <a:t>ية</a:t>
            </a:r>
            <a:r>
              <a:rPr lang="ar-IQ" dirty="0"/>
              <a:t> </a:t>
            </a:r>
            <a:r>
              <a:rPr lang="ar-SA" dirty="0"/>
              <a:t>و</a:t>
            </a:r>
            <a:r>
              <a:rPr lang="ar-IQ" dirty="0"/>
              <a:t>/</a:t>
            </a:r>
            <a:r>
              <a:rPr lang="ar-SA" dirty="0"/>
              <a:t>أو السلوكية رغم اقتصار الدليل </a:t>
            </a:r>
            <a:r>
              <a:rPr lang="ar-IQ" dirty="0"/>
              <a:t>لدى</a:t>
            </a:r>
            <a:r>
              <a:rPr lang="ar-SA" dirty="0"/>
              <a:t> الأطفال </a:t>
            </a:r>
          </a:p>
          <a:p>
            <a:pPr marL="179097" indent="-179097" algn="r" rtl="1">
              <a:buFont typeface="Arial" panose="020B0604020202020204" pitchFamily="34" charset="0"/>
              <a:buChar char="•"/>
            </a:pPr>
            <a:r>
              <a:rPr lang="ar-IQ" dirty="0"/>
              <a:t>قللت ال</a:t>
            </a:r>
            <a:r>
              <a:rPr lang="ar-SA" dirty="0"/>
              <a:t>وسائل التكنولوجي</a:t>
            </a:r>
            <a:r>
              <a:rPr lang="ar-IQ" dirty="0"/>
              <a:t>ة</a:t>
            </a:r>
            <a:r>
              <a:rPr lang="ar-SA" dirty="0"/>
              <a:t> المتاحة حاليًا </a:t>
            </a:r>
            <a:r>
              <a:rPr lang="ar-IQ" dirty="0"/>
              <a:t>كالمراقبة </a:t>
            </a:r>
            <a:r>
              <a:rPr lang="ar-SA" dirty="0"/>
              <a:t>المستمر</a:t>
            </a:r>
            <a:r>
              <a:rPr lang="ar-IQ" dirty="0"/>
              <a:t>ة</a:t>
            </a:r>
            <a:r>
              <a:rPr lang="ar-SA" dirty="0"/>
              <a:t> للغلوكوز ومستعلقات الأنسولين الآلية </a:t>
            </a:r>
            <a:r>
              <a:rPr lang="ar-EG" dirty="0"/>
              <a:t>(</a:t>
            </a:r>
            <a:r>
              <a:rPr lang="ar-SA" dirty="0"/>
              <a:t>معلق عند مستوى منخفض ومعلق قبل </a:t>
            </a:r>
            <a:r>
              <a:rPr lang="ar-IQ" dirty="0"/>
              <a:t>المستوى المنخفض</a:t>
            </a:r>
            <a:r>
              <a:rPr lang="ar-EG" dirty="0"/>
              <a:t>) </a:t>
            </a:r>
            <a:r>
              <a:rPr lang="ar-IQ" dirty="0"/>
              <a:t>من فترة (أمد) الإصابة ب</a:t>
            </a:r>
            <a:r>
              <a:rPr lang="ar-SA" dirty="0"/>
              <a:t>نقص السكر في الدم</a:t>
            </a:r>
          </a:p>
          <a:p>
            <a:pPr marL="179097" indent="-179097" algn="r" rtl="1">
              <a:buFont typeface="Arial" panose="020B0604020202020204" pitchFamily="34" charset="0"/>
              <a:buChar char="•"/>
            </a:pPr>
            <a:r>
              <a:rPr lang="ar-SA" dirty="0"/>
              <a:t>ت</a:t>
            </a:r>
            <a:r>
              <a:rPr lang="ar-IQ" dirty="0"/>
              <a:t>ُحسن التقنيات الأكثر</a:t>
            </a:r>
            <a:r>
              <a:rPr lang="ar-IQ" baseline="0" dirty="0"/>
              <a:t> حداثة </a:t>
            </a:r>
            <a:r>
              <a:rPr lang="ar-EG" dirty="0"/>
              <a:t>(</a:t>
            </a:r>
            <a:r>
              <a:rPr lang="ar-SA" dirty="0"/>
              <a:t>أنظمة البنكرياس الصناعية</a:t>
            </a:r>
            <a:r>
              <a:rPr lang="ar-EG" dirty="0"/>
              <a:t>) </a:t>
            </a:r>
            <a:r>
              <a:rPr lang="ar-SA" dirty="0"/>
              <a:t>التحكم </a:t>
            </a:r>
            <a:r>
              <a:rPr lang="ar-IQ" dirty="0"/>
              <a:t>ب</a:t>
            </a:r>
            <a:r>
              <a:rPr lang="ar-SA" dirty="0"/>
              <a:t>الغلوكوز وتقليل </a:t>
            </a:r>
            <a:r>
              <a:rPr lang="ar-IQ" dirty="0"/>
              <a:t>الإصابة ب</a:t>
            </a:r>
            <a:r>
              <a:rPr lang="ar-SA" dirty="0"/>
              <a:t>نقص السكر في الدم في إعدادات المرضى خارج المستشفى مقارنةً بعلاج المضخة التقليدي</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53</a:t>
            </a:fld>
            <a:endParaRPr lang="en-US"/>
          </a:p>
        </p:txBody>
      </p:sp>
    </p:spTree>
    <p:extLst>
      <p:ext uri="{BB962C8B-B14F-4D97-AF65-F5344CB8AC3E}">
        <p14:creationId xmlns:p14="http://schemas.microsoft.com/office/powerpoint/2010/main" val="24415069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IQ" dirty="0"/>
              <a:t>يتمثل </a:t>
            </a:r>
            <a:r>
              <a:rPr lang="ar-SA" dirty="0"/>
              <a:t>عامل الخطر الأساسي لنقص سكر الدم هو عدم التطابق بين الأنسولين الذي ي</a:t>
            </a:r>
            <a:r>
              <a:rPr lang="ar-IQ" dirty="0"/>
              <a:t>ؤخذ </a:t>
            </a:r>
            <a:r>
              <a:rPr lang="ar-SA" dirty="0"/>
              <a:t>والطعام المستهلك</a:t>
            </a:r>
          </a:p>
          <a:p>
            <a:pPr marL="179097" indent="-179097" algn="r" rtl="1">
              <a:buFont typeface="Arial" panose="020B0604020202020204" pitchFamily="34" charset="0"/>
              <a:buChar char="•"/>
            </a:pPr>
            <a:r>
              <a:rPr lang="ar-SA" dirty="0"/>
              <a:t>تتأثر استجابة غلوكوز الدم </a:t>
            </a:r>
            <a:r>
              <a:rPr lang="ar-IQ" dirty="0"/>
              <a:t>مع ا</a:t>
            </a:r>
            <a:r>
              <a:rPr lang="ar-SA" dirty="0"/>
              <a:t>لتمرين بعدة عوامل مثل ال</a:t>
            </a:r>
            <a:r>
              <a:rPr lang="ar-IQ" dirty="0"/>
              <a:t>مدة</a:t>
            </a:r>
            <a:r>
              <a:rPr lang="ar-SA" dirty="0"/>
              <a:t> وال</a:t>
            </a:r>
            <a:r>
              <a:rPr lang="ar-IQ" dirty="0"/>
              <a:t>شِدَّة </a:t>
            </a:r>
            <a:r>
              <a:rPr lang="ar-SA" dirty="0"/>
              <a:t>ونوع التمرين ووقت إجراء التمرين في اليوم وبلازما الغلوكوز ومستويات الأنسولين وتوفّر الكربوهيدرات التكميلية والمخزّنة</a:t>
            </a:r>
          </a:p>
          <a:p>
            <a:pPr marL="179097" indent="-179097" algn="r" rtl="1">
              <a:buFont typeface="Arial" panose="020B0604020202020204" pitchFamily="34" charset="0"/>
              <a:buChar char="•"/>
            </a:pPr>
            <a:r>
              <a:rPr lang="ar-SA" dirty="0"/>
              <a:t>تُخفف استجابات الهرمونات المتضادة لنقص السكر في الدم أثناء النوم</a:t>
            </a:r>
          </a:p>
          <a:p>
            <a:pPr marL="179097" indent="-179097" algn="r" rtl="1">
              <a:buFont typeface="Arial" panose="020B0604020202020204" pitchFamily="34" charset="0"/>
              <a:buChar char="•"/>
            </a:pPr>
            <a:r>
              <a:rPr lang="ar-IQ" dirty="0"/>
              <a:t>ت</a:t>
            </a:r>
            <a:r>
              <a:rPr lang="ar-SA" dirty="0"/>
              <a:t>ؤدي الكحول</a:t>
            </a:r>
            <a:r>
              <a:rPr lang="ar-IQ" dirty="0"/>
              <a:t>يات</a:t>
            </a:r>
            <a:r>
              <a:rPr lang="ar-SA" dirty="0"/>
              <a:t> إلى منع استحداث السكر و</a:t>
            </a:r>
            <a:r>
              <a:rPr lang="ar-IQ" dirty="0"/>
              <a:t>ت</a:t>
            </a:r>
            <a:r>
              <a:rPr lang="ar-SA" dirty="0"/>
              <a:t>زيد تفاقم نقص السكر في الدم في حالة الاستهلاك غير الكافي من الكربوهيدرات</a:t>
            </a:r>
          </a:p>
          <a:p>
            <a:pPr marL="179097" indent="-179097" algn="r" rtl="1">
              <a:buFont typeface="Arial" panose="020B0604020202020204" pitchFamily="34" charset="0"/>
              <a:buChar char="•"/>
            </a:pPr>
            <a:r>
              <a:rPr lang="ar-IQ" dirty="0"/>
              <a:t>ي</a:t>
            </a:r>
            <a:r>
              <a:rPr lang="ar-SA" dirty="0"/>
              <a:t>رتبط </a:t>
            </a:r>
            <a:r>
              <a:rPr lang="ar-IQ" dirty="0"/>
              <a:t>عدم إدراك الإصابة</a:t>
            </a:r>
            <a:r>
              <a:rPr lang="ar-SA" dirty="0"/>
              <a:t> بنقص السكر في الدم بانخفاض حدود الغلوكوز من أجل إفراز الهرمونات المتضادة وظهور الأعراض</a:t>
            </a:r>
          </a:p>
          <a:p>
            <a:pPr marL="179097" indent="-179097" algn="r" rtl="1">
              <a:buFont typeface="Arial" panose="020B0604020202020204" pitchFamily="34" charset="0"/>
              <a:buChar char="•"/>
            </a:pPr>
            <a:r>
              <a:rPr lang="ar-SA" dirty="0"/>
              <a:t>عند تكرار حدوث نقص السكر في الدم</a:t>
            </a:r>
            <a:r>
              <a:rPr lang="ar-IQ" baseline="0" dirty="0"/>
              <a:t> </a:t>
            </a:r>
            <a:r>
              <a:rPr lang="ar-SA" dirty="0"/>
              <a:t>فمن المهم استبعاد </a:t>
            </a:r>
            <a:r>
              <a:rPr lang="ar-IQ" dirty="0"/>
              <a:t>عدم إدراك الإصابة </a:t>
            </a:r>
            <a:r>
              <a:rPr lang="ar-SA" dirty="0"/>
              <a:t>بنقص السكر في الدم وإقصاء اضطرابات المناعة الذاتية الم</a:t>
            </a:r>
            <a:r>
              <a:rPr lang="ar-IQ" dirty="0"/>
              <a:t>وجودة</a:t>
            </a:r>
            <a:r>
              <a:rPr lang="ar-IQ" baseline="0" dirty="0"/>
              <a:t> بنفس الوقت م</a:t>
            </a:r>
            <a:r>
              <a:rPr lang="ar-SA" dirty="0"/>
              <a:t>ثل قصور الغدة الدرقية </a:t>
            </a:r>
            <a:r>
              <a:rPr lang="ar-IQ" dirty="0"/>
              <a:t>عديم الأعراض </a:t>
            </a:r>
            <a:r>
              <a:rPr lang="ar-SA" dirty="0"/>
              <a:t>وال</a:t>
            </a:r>
            <a:r>
              <a:rPr lang="ar-IQ" dirty="0"/>
              <a:t>مرض </a:t>
            </a:r>
            <a:r>
              <a:rPr lang="ar-SA" dirty="0"/>
              <a:t>البطنيِّ ومرض أديسون</a:t>
            </a: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54</a:t>
            </a:fld>
            <a:endParaRPr lang="en-US"/>
          </a:p>
        </p:txBody>
      </p:sp>
    </p:spTree>
    <p:extLst>
      <p:ext uri="{BB962C8B-B14F-4D97-AF65-F5344CB8AC3E}">
        <p14:creationId xmlns:p14="http://schemas.microsoft.com/office/powerpoint/2010/main" val="1996956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u="sng" dirty="0"/>
              <a:t>عواقب نقص السكر في الدم</a:t>
            </a:r>
          </a:p>
          <a:p>
            <a:pPr rtl="1"/>
            <a:endParaRPr lang="ar-EG" dirty="0"/>
          </a:p>
          <a:p>
            <a:pPr marL="179082" indent="-179082" algn="r" rtl="1">
              <a:buFont typeface="Arial" pitchFamily="34" charset="0"/>
              <a:buChar char="•"/>
            </a:pPr>
            <a:r>
              <a:rPr lang="ar-SA" dirty="0"/>
              <a:t>لا يؤثر نقص السكر في الدم علاجيّ المنشأ على مستوى السكر وحسب بل </a:t>
            </a:r>
            <a:r>
              <a:rPr lang="ar-IQ" dirty="0"/>
              <a:t>إنه</a:t>
            </a:r>
            <a:r>
              <a:rPr lang="ar-IQ" baseline="0" dirty="0"/>
              <a:t> يرتبط ب</a:t>
            </a:r>
            <a:r>
              <a:rPr lang="ar-SA" dirty="0"/>
              <a:t>العديد من العواقب قصيرة ال</a:t>
            </a:r>
            <a:r>
              <a:rPr lang="ar-IQ" dirty="0"/>
              <a:t>أمد </a:t>
            </a:r>
            <a:r>
              <a:rPr lang="ar-SA" dirty="0"/>
              <a:t>وطويلة ال</a:t>
            </a:r>
            <a:r>
              <a:rPr lang="ar-IQ" dirty="0"/>
              <a:t>أمد </a:t>
            </a:r>
            <a:r>
              <a:rPr lang="ar-SA" dirty="0"/>
              <a:t>على الأفراد الذين يعانون من السكريّ</a:t>
            </a:r>
            <a:r>
              <a:rPr lang="ar-EG" dirty="0"/>
              <a:t>.</a:t>
            </a:r>
          </a:p>
          <a:p>
            <a:pPr marL="179082" indent="-179082" algn="r" rtl="1">
              <a:buFont typeface="Arial" pitchFamily="34" charset="0"/>
              <a:buChar char="•"/>
            </a:pPr>
            <a:r>
              <a:rPr lang="ar-SA" dirty="0"/>
              <a:t>وتتضمن هذه العواقب ما يلي</a:t>
            </a:r>
            <a:r>
              <a:rPr lang="ar-IQ" dirty="0"/>
              <a:t>:</a:t>
            </a:r>
            <a:endParaRPr lang="ar-SA" dirty="0"/>
          </a:p>
          <a:p>
            <a:pPr marL="419518" lvl="1" indent="-179082" algn="r" rtl="1">
              <a:buFont typeface="Arial" pitchFamily="34" charset="0"/>
              <a:buChar char="•"/>
            </a:pPr>
            <a:r>
              <a:rPr lang="ar-SA" dirty="0"/>
              <a:t>الاختلال الوظيفي المعرفي</a:t>
            </a:r>
          </a:p>
          <a:p>
            <a:pPr marL="419518" lvl="1" indent="-179082" algn="r" rtl="1">
              <a:buFont typeface="Arial" pitchFamily="34" charset="0"/>
              <a:buChar char="•"/>
            </a:pPr>
            <a:r>
              <a:rPr lang="ar-SA" dirty="0"/>
              <a:t>النوبات والغيبوبة</a:t>
            </a:r>
          </a:p>
          <a:p>
            <a:pPr marL="419518" lvl="1" indent="-179082" algn="r" rtl="1">
              <a:buFont typeface="Arial" pitchFamily="34" charset="0"/>
              <a:buChar char="•"/>
            </a:pPr>
            <a:r>
              <a:rPr lang="ar-SA" dirty="0"/>
              <a:t>الإصابة بالحوادث ووجود </a:t>
            </a:r>
            <a:r>
              <a:rPr lang="ar-SA" b="0" dirty="0">
                <a:solidFill>
                  <a:srgbClr val="FF0000"/>
                </a:solidFill>
              </a:rPr>
              <a:t>مخاطر </a:t>
            </a:r>
            <a:r>
              <a:rPr lang="ar-SA" b="0" dirty="0"/>
              <a:t>على فرص التوظيف</a:t>
            </a:r>
            <a:r>
              <a:rPr lang="ar-IQ" b="0" baseline="0" dirty="0"/>
              <a:t> خاصةً بين </a:t>
            </a:r>
            <a:r>
              <a:rPr lang="ar-SA" dirty="0"/>
              <a:t>كبار السن، </a:t>
            </a:r>
            <a:endParaRPr lang="ar-EG" b="1" dirty="0"/>
          </a:p>
          <a:p>
            <a:pPr marL="419518" lvl="1" indent="-179082" algn="r" rtl="1">
              <a:buFont typeface="Arial" pitchFamily="34" charset="0"/>
              <a:buChar char="•"/>
            </a:pPr>
            <a:r>
              <a:rPr lang="ar-SA" dirty="0"/>
              <a:t>ال</a:t>
            </a:r>
            <a:r>
              <a:rPr lang="ar-IQ" dirty="0"/>
              <a:t>ت</a:t>
            </a:r>
            <a:r>
              <a:rPr lang="ar-SA" dirty="0"/>
              <a:t>خوف من نوبات نقص السكر في الدم و</a:t>
            </a:r>
            <a:r>
              <a:rPr lang="ar-IQ" dirty="0"/>
              <a:t>عدم إدراك</a:t>
            </a:r>
            <a:r>
              <a:rPr lang="ar-IQ" baseline="0" dirty="0"/>
              <a:t> حدوث نوباته</a:t>
            </a:r>
            <a:endParaRPr lang="ar-SA" dirty="0"/>
          </a:p>
          <a:p>
            <a:pPr marL="419518" lvl="1" indent="-179082" algn="r" rtl="1">
              <a:buFont typeface="Arial" pitchFamily="34" charset="0"/>
              <a:buChar char="•"/>
            </a:pPr>
            <a:r>
              <a:rPr lang="ar-SA" dirty="0"/>
              <a:t>جودة حياة سيئة، بما فيها دخول المستشفى ونقص سكر الدم الليلي</a:t>
            </a:r>
          </a:p>
          <a:p>
            <a:pPr marL="419518" lvl="1" indent="-179082" algn="r" rtl="1">
              <a:buFont typeface="Arial" pitchFamily="34" charset="0"/>
              <a:buChar char="•"/>
            </a:pPr>
            <a:r>
              <a:rPr lang="ar-SA" dirty="0"/>
              <a:t>ارتفاع خطورة </a:t>
            </a:r>
            <a:r>
              <a:rPr lang="ar-IQ" dirty="0"/>
              <a:t>الإصابة ب</a:t>
            </a:r>
            <a:r>
              <a:rPr lang="ar-SA" dirty="0"/>
              <a:t>الأمراض القلبية الوعائية </a:t>
            </a:r>
            <a:r>
              <a:rPr lang="ar-IQ" dirty="0"/>
              <a:t>مما يزيد من </a:t>
            </a:r>
            <a:r>
              <a:rPr lang="ar-SA" dirty="0"/>
              <a:t>معدلات الأمراض والوفيات</a:t>
            </a:r>
            <a:r>
              <a:rPr lang="ar-EG" dirty="0"/>
              <a:t> </a:t>
            </a:r>
          </a:p>
          <a:p>
            <a:pPr marL="419518" lvl="1" indent="-179082" algn="r" rtl="1">
              <a:buFont typeface="Arial" pitchFamily="34" charset="0"/>
              <a:buChar char="•"/>
            </a:pPr>
            <a:r>
              <a:rPr lang="ar-SA" dirty="0"/>
              <a:t>تدبير دون المستوى لغلوكوز الدم، مما يحول دون تحقيق أهداف الغلوكوز وزيادة خطورة المضاعفات</a:t>
            </a:r>
          </a:p>
          <a:p>
            <a:pPr marL="179082" indent="-179082" algn="r" rtl="1">
              <a:buFont typeface="Arial" pitchFamily="34" charset="0"/>
              <a:buChar char="•"/>
            </a:pPr>
            <a:r>
              <a:rPr lang="ar-SA" dirty="0"/>
              <a:t>لنناقش بعضا من هذه العواقب</a:t>
            </a:r>
            <a:r>
              <a:rPr lang="ar-EG" dirty="0"/>
              <a:t>.</a:t>
            </a:r>
          </a:p>
          <a:p>
            <a:pPr rtl="1"/>
            <a:endParaRPr lang="ar-EG" dirty="0"/>
          </a:p>
          <a:p>
            <a:pPr algn="r" rtl="1"/>
            <a:r>
              <a:rPr lang="ar-SA" b="1" dirty="0"/>
              <a:t>المرجع</a:t>
            </a:r>
            <a:r>
              <a:rPr lang="ar-EG" dirty="0"/>
              <a:t>:</a:t>
            </a:r>
          </a:p>
          <a:p>
            <a:r>
              <a:rPr lang="en-US" dirty="0"/>
              <a:t>Cryer PE. Hypoglycaemia: the limiting factor in the glycaemic management of </a:t>
            </a:r>
            <a:r>
              <a:rPr lang="pt-BR" dirty="0"/>
              <a:t>Type I and Type II diabetes. </a:t>
            </a:r>
            <a:r>
              <a:rPr lang="pt-BR" i="1" dirty="0"/>
              <a:t>Diabetologia.</a:t>
            </a:r>
            <a:r>
              <a:rPr lang="pt-BR" dirty="0"/>
              <a:t> </a:t>
            </a:r>
            <a:r>
              <a:rPr lang="en-US" dirty="0"/>
              <a:t>2002;45:937-948.</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6</a:t>
            </a:fld>
            <a:endParaRPr lang="en-US"/>
          </a:p>
        </p:txBody>
      </p:sp>
    </p:spTree>
    <p:extLst>
      <p:ext uri="{BB962C8B-B14F-4D97-AF65-F5344CB8AC3E}">
        <p14:creationId xmlns:p14="http://schemas.microsoft.com/office/powerpoint/2010/main" val="37176147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العلاج المناسب هو استخدام قاعدة الـ</a:t>
            </a:r>
            <a:r>
              <a:rPr lang="ar-EG" dirty="0"/>
              <a:t>15</a:t>
            </a:r>
            <a:r>
              <a:rPr lang="ar-SA" dirty="0"/>
              <a:t> أي </a:t>
            </a:r>
            <a:r>
              <a:rPr lang="ar-EG" dirty="0"/>
              <a:t>15</a:t>
            </a:r>
            <a:r>
              <a:rPr lang="ar-SA" dirty="0"/>
              <a:t> </a:t>
            </a:r>
            <a:r>
              <a:rPr lang="ar-IQ" dirty="0"/>
              <a:t>غ</a:t>
            </a:r>
            <a:r>
              <a:rPr lang="ar-SA" dirty="0"/>
              <a:t>رامًا من الكربوهيدرات البسيطة و</a:t>
            </a:r>
            <a:r>
              <a:rPr lang="ar-IQ" dirty="0"/>
              <a:t>الانتظار لمدة</a:t>
            </a:r>
            <a:r>
              <a:rPr lang="ar-SA" dirty="0"/>
              <a:t> </a:t>
            </a:r>
            <a:r>
              <a:rPr lang="ar-EG" dirty="0"/>
              <a:t>15</a:t>
            </a:r>
            <a:r>
              <a:rPr lang="ar-SA" dirty="0"/>
              <a:t> دقيقة و</a:t>
            </a:r>
            <a:r>
              <a:rPr lang="ar-IQ" dirty="0"/>
              <a:t>إعادة </a:t>
            </a:r>
            <a:r>
              <a:rPr lang="ar-SA" dirty="0"/>
              <a:t>التحقق</a:t>
            </a:r>
            <a:r>
              <a:rPr lang="ar-IQ" dirty="0"/>
              <a:t>. ف</a:t>
            </a:r>
            <a:r>
              <a:rPr lang="ar-SA" dirty="0"/>
              <a:t>إذا </a:t>
            </a:r>
            <a:r>
              <a:rPr lang="ar-IQ" dirty="0"/>
              <a:t>كان المستوى لا يزال </a:t>
            </a:r>
            <a:r>
              <a:rPr lang="ar-SA" dirty="0"/>
              <a:t>أقل من </a:t>
            </a:r>
            <a:r>
              <a:rPr lang="ar-EG" dirty="0"/>
              <a:t>70</a:t>
            </a:r>
            <a:r>
              <a:rPr lang="ar-SA" dirty="0"/>
              <a:t> </a:t>
            </a:r>
            <a:r>
              <a:rPr lang="ar-IQ" dirty="0"/>
              <a:t>تُكرر خطوات العلاج </a:t>
            </a:r>
            <a:r>
              <a:rPr lang="ar-SA" dirty="0"/>
              <a:t>باستخدام </a:t>
            </a:r>
            <a:r>
              <a:rPr lang="ar-EG" dirty="0"/>
              <a:t>15</a:t>
            </a:r>
            <a:r>
              <a:rPr lang="ar-SA" dirty="0"/>
              <a:t> </a:t>
            </a:r>
            <a:r>
              <a:rPr lang="ar-IQ" dirty="0"/>
              <a:t>غ</a:t>
            </a:r>
            <a:r>
              <a:rPr lang="ar-SA" dirty="0"/>
              <a:t>رامًا من الكربوهيدرات</a:t>
            </a:r>
            <a:r>
              <a:rPr lang="ar-EG" dirty="0"/>
              <a:t>. </a:t>
            </a:r>
          </a:p>
          <a:p>
            <a:pPr algn="r" rtl="1"/>
            <a:r>
              <a:rPr lang="ar-IQ" dirty="0"/>
              <a:t>و</a:t>
            </a:r>
            <a:r>
              <a:rPr lang="ar-SA" dirty="0"/>
              <a:t>يجب تذكير </a:t>
            </a:r>
            <a:r>
              <a:rPr lang="ar-IQ" dirty="0"/>
              <a:t>الشخص المريض </a:t>
            </a:r>
            <a:r>
              <a:rPr lang="ar-SA" dirty="0"/>
              <a:t>والعائلة بعدم استخدام </a:t>
            </a:r>
            <a:r>
              <a:rPr lang="ar-IQ" dirty="0"/>
              <a:t>ال</a:t>
            </a:r>
            <a:r>
              <a:rPr lang="ar-SA" dirty="0"/>
              <a:t>حلوى عالية الدهون مثل الشكولاتة أو زبدة الفول السوداني أو غيرها </a:t>
            </a:r>
            <a:r>
              <a:rPr lang="ar-EG" dirty="0"/>
              <a:t>[</a:t>
            </a:r>
            <a:r>
              <a:rPr lang="ar-SA" dirty="0"/>
              <a:t>المحددة حسب الدولة</a:t>
            </a:r>
            <a:r>
              <a:rPr lang="ar-EG" dirty="0"/>
              <a:t>] </a:t>
            </a:r>
            <a:r>
              <a:rPr lang="ar-IQ" dirty="0"/>
              <a:t>من الحلوى التي تُصنف</a:t>
            </a:r>
            <a:r>
              <a:rPr lang="ar-IQ" baseline="0" dirty="0"/>
              <a:t> للإثابة أو المكافأة</a:t>
            </a: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56</a:t>
            </a:fld>
            <a:endParaRPr lang="en-US"/>
          </a:p>
        </p:txBody>
      </p:sp>
    </p:spTree>
    <p:extLst>
      <p:ext uri="{BB962C8B-B14F-4D97-AF65-F5344CB8AC3E}">
        <p14:creationId xmlns:p14="http://schemas.microsoft.com/office/powerpoint/2010/main" val="29024389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يمكن أن يشكل </a:t>
            </a:r>
            <a:r>
              <a:rPr lang="ar-EG" dirty="0"/>
              <a:t>15</a:t>
            </a:r>
            <a:r>
              <a:rPr lang="ar-SA" dirty="0"/>
              <a:t> </a:t>
            </a:r>
            <a:r>
              <a:rPr lang="ar-IQ" dirty="0"/>
              <a:t>غ</a:t>
            </a:r>
            <a:r>
              <a:rPr lang="ar-SA" dirty="0"/>
              <a:t>م من الكربوهيدرات بطيئة المفعول </a:t>
            </a:r>
            <a:r>
              <a:rPr lang="ar-EG" dirty="0"/>
              <a:t>"</a:t>
            </a:r>
            <a:r>
              <a:rPr lang="ar-SA" dirty="0"/>
              <a:t>وجبة خفيفة</a:t>
            </a:r>
            <a:r>
              <a:rPr lang="ar-EG" dirty="0"/>
              <a:t>" </a:t>
            </a:r>
            <a:r>
              <a:rPr lang="ar-SA" dirty="0"/>
              <a:t>مع الكربوهيدرات والبروتين والدهون</a:t>
            </a:r>
            <a:r>
              <a:rPr lang="ar-EG" dirty="0"/>
              <a:t>.</a:t>
            </a:r>
          </a:p>
          <a:p>
            <a:pPr marL="179097" indent="-179097" algn="r" rtl="1">
              <a:buFont typeface="Arial" panose="020B0604020202020204" pitchFamily="34" charset="0"/>
              <a:buChar char="•"/>
            </a:pPr>
            <a:r>
              <a:rPr lang="ar-IQ" dirty="0"/>
              <a:t>و</a:t>
            </a:r>
            <a:r>
              <a:rPr lang="ar-SA" dirty="0"/>
              <a:t>قد تكون </a:t>
            </a:r>
            <a:r>
              <a:rPr lang="ar-IQ" dirty="0"/>
              <a:t>غنية </a:t>
            </a:r>
            <a:r>
              <a:rPr lang="ar-SA" dirty="0"/>
              <a:t>بالألياف</a:t>
            </a:r>
            <a:r>
              <a:rPr lang="ar-EG" dirty="0"/>
              <a:t>. </a:t>
            </a:r>
            <a:r>
              <a:rPr lang="ar-IQ" dirty="0"/>
              <a:t>يُنصح </a:t>
            </a:r>
            <a:r>
              <a:rPr lang="ar-SA" dirty="0"/>
              <a:t>في الولايات المتحدة الأمريكية بوجبة خفيفة من البروتين والدهون </a:t>
            </a:r>
            <a:r>
              <a:rPr lang="ar-IQ" dirty="0"/>
              <a:t>مثل</a:t>
            </a:r>
            <a:r>
              <a:rPr lang="ar-SA" dirty="0"/>
              <a:t> </a:t>
            </a:r>
            <a:r>
              <a:rPr lang="ar-IQ" dirty="0"/>
              <a:t>ال</a:t>
            </a:r>
            <a:r>
              <a:rPr lang="ar-SA" dirty="0"/>
              <a:t>مكسرات </a:t>
            </a:r>
            <a:r>
              <a:rPr lang="ar-IQ" dirty="0"/>
              <a:t>أ</a:t>
            </a:r>
            <a:r>
              <a:rPr lang="ar-SA" dirty="0"/>
              <a:t>و</a:t>
            </a:r>
            <a:r>
              <a:rPr lang="ar-IQ" dirty="0"/>
              <a:t> ال</a:t>
            </a:r>
            <a:r>
              <a:rPr lang="ar-SA" dirty="0"/>
              <a:t>لحم مع ال</a:t>
            </a:r>
            <a:r>
              <a:rPr lang="ar-IQ" dirty="0"/>
              <a:t>خبز أ</a:t>
            </a:r>
            <a:r>
              <a:rPr lang="ar-SA" dirty="0"/>
              <a:t>و</a:t>
            </a:r>
            <a:r>
              <a:rPr lang="ar-IQ" dirty="0"/>
              <a:t> </a:t>
            </a:r>
            <a:r>
              <a:rPr lang="ar-SA" dirty="0"/>
              <a:t>زبدة الفول السوداني </a:t>
            </a:r>
            <a:r>
              <a:rPr lang="ar-IQ" dirty="0"/>
              <a:t>أ</a:t>
            </a:r>
            <a:r>
              <a:rPr lang="ar-SA" dirty="0"/>
              <a:t>و</a:t>
            </a:r>
            <a:r>
              <a:rPr lang="ar-IQ" dirty="0"/>
              <a:t> </a:t>
            </a:r>
            <a:r>
              <a:rPr lang="ar-SA" dirty="0"/>
              <a:t>الجبن والبسكويت أو </a:t>
            </a:r>
            <a:r>
              <a:rPr lang="ar-IQ" dirty="0"/>
              <a:t>ال</a:t>
            </a:r>
            <a:r>
              <a:rPr lang="ar-SA" dirty="0"/>
              <a:t>فاكهة مع زبدة الفول السوداني</a:t>
            </a:r>
          </a:p>
          <a:p>
            <a:pPr marL="179097" indent="-179097" algn="r" defTabSz="955189" rtl="1">
              <a:buFont typeface="Arial" panose="020B0604020202020204" pitchFamily="34" charset="0"/>
              <a:buChar char="•"/>
              <a:defRPr/>
            </a:pPr>
            <a:r>
              <a:rPr lang="ar-SA" dirty="0"/>
              <a:t>إذا كانت الوجبة </a:t>
            </a:r>
            <a:r>
              <a:rPr lang="ar-IQ" dirty="0"/>
              <a:t>ستدوم </a:t>
            </a:r>
            <a:r>
              <a:rPr lang="ar-SA" dirty="0"/>
              <a:t>لأكثر من </a:t>
            </a:r>
            <a:r>
              <a:rPr lang="ar-EG" dirty="0"/>
              <a:t>30</a:t>
            </a:r>
            <a:r>
              <a:rPr lang="ar-SA" dirty="0"/>
              <a:t> دقيقة فقد</a:t>
            </a:r>
            <a:r>
              <a:rPr lang="ar-IQ" baseline="0" dirty="0"/>
              <a:t> يتطلب ذلك </a:t>
            </a:r>
            <a:r>
              <a:rPr lang="ar-SA" b="1" dirty="0"/>
              <a:t>وجبة خفيفة</a:t>
            </a:r>
            <a:r>
              <a:rPr lang="ar-SA" dirty="0"/>
              <a:t> إضافية مع كربوهيدرات معقدة وبروتين و</a:t>
            </a:r>
            <a:r>
              <a:rPr lang="ar-EG" dirty="0"/>
              <a:t>/</a:t>
            </a:r>
            <a:r>
              <a:rPr lang="ar-SA" dirty="0"/>
              <a:t>أو دهون للوقاية من الإصابة بنقص السكر في الدم</a:t>
            </a:r>
            <a:r>
              <a:rPr lang="ar-IQ" dirty="0"/>
              <a:t> في المستقبل</a:t>
            </a:r>
            <a:endParaRPr lang="ar-SA"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57</a:t>
            </a:fld>
            <a:endParaRPr lang="en-US"/>
          </a:p>
        </p:txBody>
      </p:sp>
    </p:spTree>
    <p:extLst>
      <p:ext uri="{BB962C8B-B14F-4D97-AF65-F5344CB8AC3E}">
        <p14:creationId xmlns:p14="http://schemas.microsoft.com/office/powerpoint/2010/main" val="4973863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قد تؤدي مساعدة المرضى على تحديد السبب وراء انخفاض غلوكوز الدم إلى مناقشة ما يجب فعله إذا حدث نقص السكر في الدم قبل تناول الطعام</a:t>
            </a:r>
            <a:r>
              <a:rPr lang="ar-EG" dirty="0"/>
              <a:t>. </a:t>
            </a:r>
          </a:p>
          <a:p>
            <a:pPr algn="r" rtl="1"/>
            <a:r>
              <a:rPr lang="ar-SA" dirty="0"/>
              <a:t>و</a:t>
            </a:r>
            <a:r>
              <a:rPr lang="ar-IQ" dirty="0"/>
              <a:t>قد </a:t>
            </a:r>
            <a:r>
              <a:rPr lang="ar-SA" dirty="0"/>
              <a:t>تقترح التوصيات العامة </a:t>
            </a:r>
            <a:r>
              <a:rPr lang="ar-IQ" dirty="0"/>
              <a:t>وجوب </a:t>
            </a:r>
            <a:r>
              <a:rPr lang="ar-SA" dirty="0"/>
              <a:t>علاج نقص السكر في الدم و</a:t>
            </a:r>
            <a:r>
              <a:rPr lang="ar-IQ" dirty="0"/>
              <a:t>أخذ </a:t>
            </a:r>
            <a:r>
              <a:rPr lang="ar-SA" dirty="0"/>
              <a:t>الجرعة التقليدية من الأنسولين </a:t>
            </a:r>
            <a:r>
              <a:rPr lang="ar-IQ" dirty="0"/>
              <a:t>حالما يتم </a:t>
            </a:r>
            <a:r>
              <a:rPr lang="ar-SA" dirty="0"/>
              <a:t>علاج انخفاض </a:t>
            </a:r>
            <a:r>
              <a:rPr lang="ar-IQ" dirty="0"/>
              <a:t>مستوى </a:t>
            </a:r>
            <a:r>
              <a:rPr lang="ar-SA" dirty="0"/>
              <a:t>الغلوكوز</a:t>
            </a:r>
            <a:r>
              <a:rPr lang="ar-EG" dirty="0"/>
              <a:t>. </a:t>
            </a:r>
            <a:r>
              <a:rPr lang="ar-IQ" dirty="0"/>
              <a:t>و</a:t>
            </a:r>
            <a:r>
              <a:rPr lang="ar-SA" dirty="0"/>
              <a:t>قم بتقليل جرعة الأنسولين </a:t>
            </a:r>
            <a:r>
              <a:rPr lang="ar-IQ" dirty="0"/>
              <a:t>في حال</a:t>
            </a:r>
            <a:r>
              <a:rPr lang="ar-IQ" baseline="0" dirty="0"/>
              <a:t> ال</a:t>
            </a:r>
            <a:r>
              <a:rPr lang="ar-SA" dirty="0"/>
              <a:t>ظروف </a:t>
            </a:r>
            <a:r>
              <a:rPr lang="ar-IQ" dirty="0"/>
              <a:t>التي </a:t>
            </a:r>
            <a:r>
              <a:rPr lang="ar-SA" dirty="0"/>
              <a:t>تستدعي تناول جرعة أقل مثل ممارسة الكثير من التمارين قبل الإصابة أو </a:t>
            </a:r>
            <a:r>
              <a:rPr lang="ar-IQ" dirty="0"/>
              <a:t>تناول ا</a:t>
            </a:r>
            <a:r>
              <a:rPr lang="ar-SA" dirty="0"/>
              <a:t>لكحول</a:t>
            </a:r>
            <a:r>
              <a:rPr lang="ar-IQ" dirty="0"/>
              <a:t>يات</a:t>
            </a:r>
            <a:r>
              <a:rPr lang="ar-SA" dirty="0"/>
              <a:t> أو </a:t>
            </a:r>
            <a:r>
              <a:rPr lang="ar-IQ" dirty="0"/>
              <a:t>التخطيط لاستخدام </a:t>
            </a:r>
            <a:r>
              <a:rPr lang="ar-SA" dirty="0"/>
              <a:t>سعرات حرارية</a:t>
            </a:r>
            <a:r>
              <a:rPr lang="ar-IQ" dirty="0"/>
              <a:t> أو </a:t>
            </a:r>
            <a:r>
              <a:rPr lang="ar-SA" dirty="0"/>
              <a:t>كربوهيدرات أقل </a:t>
            </a:r>
            <a:r>
              <a:rPr lang="ar-IQ" dirty="0"/>
              <a:t>في ا</a:t>
            </a:r>
            <a:r>
              <a:rPr lang="ar-SA" dirty="0"/>
              <a:t>لوجبات أو </a:t>
            </a:r>
            <a:r>
              <a:rPr lang="ar-IQ" dirty="0"/>
              <a:t>التوقف عن</a:t>
            </a:r>
            <a:r>
              <a:rPr lang="ar-IQ" baseline="0" dirty="0"/>
              <a:t> استخدام </a:t>
            </a:r>
            <a:r>
              <a:rPr lang="ar-SA" dirty="0"/>
              <a:t>أدوية الستيرويد</a:t>
            </a:r>
            <a:r>
              <a:rPr lang="ar-EG" dirty="0"/>
              <a:t>. </a:t>
            </a:r>
            <a:r>
              <a:rPr lang="ar-SA" dirty="0"/>
              <a:t>ويمكن أن يؤدي تأخير الحقن بسبب </a:t>
            </a:r>
            <a:r>
              <a:rPr lang="ar-IQ" dirty="0"/>
              <a:t>حدوث </a:t>
            </a:r>
            <a:r>
              <a:rPr lang="ar-SA" dirty="0"/>
              <a:t>نقص السكر في الدم إلى الإصابة بارتفاع السكر في الدم بعد </a:t>
            </a:r>
            <a:r>
              <a:rPr lang="ar-IQ" dirty="0"/>
              <a:t>الأكل</a:t>
            </a:r>
            <a:r>
              <a:rPr lang="ar-EG" dirty="0"/>
              <a:t>. </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58</a:t>
            </a:fld>
            <a:endParaRPr lang="en-US"/>
          </a:p>
        </p:txBody>
      </p:sp>
    </p:spTree>
    <p:extLst>
      <p:ext uri="{BB962C8B-B14F-4D97-AF65-F5344CB8AC3E}">
        <p14:creationId xmlns:p14="http://schemas.microsoft.com/office/powerpoint/2010/main" val="257100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b="1" dirty="0"/>
              <a:t>كيفية </a:t>
            </a:r>
            <a:r>
              <a:rPr lang="ar-IQ" b="1" dirty="0"/>
              <a:t>أخذه</a:t>
            </a:r>
            <a:endParaRPr lang="ar-SA" b="1" dirty="0"/>
          </a:p>
          <a:p>
            <a:pPr marL="179097" indent="-179097" algn="r" rtl="1">
              <a:buFont typeface="Arial" panose="020B0604020202020204" pitchFamily="34" charset="0"/>
              <a:buChar char="•"/>
            </a:pPr>
            <a:r>
              <a:rPr lang="ar-SA" dirty="0"/>
              <a:t>يتوفر ال</a:t>
            </a:r>
            <a:r>
              <a:rPr lang="ar-IQ" dirty="0"/>
              <a:t>غ</a:t>
            </a:r>
            <a:r>
              <a:rPr lang="ar-SA" dirty="0"/>
              <a:t>لوكا</a:t>
            </a:r>
            <a:r>
              <a:rPr lang="ar-IQ" dirty="0"/>
              <a:t>غ</a:t>
            </a:r>
            <a:r>
              <a:rPr lang="ar-SA" dirty="0"/>
              <a:t>ون حاليًا </a:t>
            </a:r>
            <a:r>
              <a:rPr lang="ar-IQ" dirty="0"/>
              <a:t>على شكل </a:t>
            </a:r>
            <a:r>
              <a:rPr lang="ar-SA" dirty="0"/>
              <a:t>حقنة وأمبول يتم خلطه قبل </a:t>
            </a:r>
            <a:r>
              <a:rPr lang="ar-IQ" dirty="0"/>
              <a:t>استخدامه بواسطة عدة الاستعمال</a:t>
            </a:r>
            <a:endParaRPr lang="ar-SA" dirty="0"/>
          </a:p>
          <a:p>
            <a:pPr marL="179097" indent="-179097" algn="r" rtl="1">
              <a:buFont typeface="Arial" panose="020B0604020202020204" pitchFamily="34" charset="0"/>
              <a:buChar char="•"/>
            </a:pPr>
            <a:r>
              <a:rPr lang="ar-SA" dirty="0"/>
              <a:t>يُخلط ال</a:t>
            </a:r>
            <a:r>
              <a:rPr lang="ar-IQ" dirty="0"/>
              <a:t>غ</a:t>
            </a:r>
            <a:r>
              <a:rPr lang="ar-SA" dirty="0"/>
              <a:t>لوكا</a:t>
            </a:r>
            <a:r>
              <a:rPr lang="ar-IQ" dirty="0"/>
              <a:t>غ</a:t>
            </a:r>
            <a:r>
              <a:rPr lang="ar-SA" dirty="0"/>
              <a:t>ون ويُسحب من الأمبول وي</a:t>
            </a:r>
            <a:r>
              <a:rPr lang="ar-IQ" dirty="0"/>
              <a:t>ُحقَن </a:t>
            </a:r>
            <a:r>
              <a:rPr lang="ar-SA" dirty="0"/>
              <a:t>في النس</a:t>
            </a:r>
            <a:r>
              <a:rPr lang="ar-IQ" dirty="0"/>
              <a:t>ي</a:t>
            </a:r>
            <a:r>
              <a:rPr lang="ar-SA" dirty="0"/>
              <a:t>ج </a:t>
            </a:r>
            <a:r>
              <a:rPr lang="ar-IQ" dirty="0"/>
              <a:t>أو العضلة </a:t>
            </a:r>
            <a:r>
              <a:rPr lang="ar-SA" dirty="0"/>
              <a:t>تحت الجلد</a:t>
            </a:r>
          </a:p>
          <a:p>
            <a:pPr marL="179097" indent="-179097" algn="r" rtl="1">
              <a:buFont typeface="Arial" panose="020B0604020202020204" pitchFamily="34" charset="0"/>
              <a:buChar char="•"/>
            </a:pPr>
            <a:r>
              <a:rPr lang="ar-SA" dirty="0"/>
              <a:t>يمكن أن </a:t>
            </a:r>
            <a:r>
              <a:rPr lang="ar-IQ" dirty="0"/>
              <a:t>تمر</a:t>
            </a:r>
            <a:r>
              <a:rPr lang="ar-IQ" baseline="0" dirty="0"/>
              <a:t> </a:t>
            </a:r>
            <a:r>
              <a:rPr lang="ar-SA" dirty="0"/>
              <a:t>عدة دقائق </a:t>
            </a:r>
            <a:r>
              <a:rPr lang="ar-IQ" dirty="0"/>
              <a:t>قبل</a:t>
            </a:r>
            <a:r>
              <a:rPr lang="ar-IQ" baseline="0" dirty="0"/>
              <a:t> بدء </a:t>
            </a:r>
            <a:r>
              <a:rPr lang="ar-SA" dirty="0"/>
              <a:t>المفعول </a:t>
            </a:r>
            <a:r>
              <a:rPr lang="ar-IQ" dirty="0"/>
              <a:t>اعتمادًا على </a:t>
            </a:r>
            <a:r>
              <a:rPr lang="ar-SA" dirty="0"/>
              <a:t>طريقة </a:t>
            </a:r>
            <a:r>
              <a:rPr lang="ar-IQ" dirty="0"/>
              <a:t>أخذ الغلوكاغون</a:t>
            </a:r>
            <a:endParaRPr lang="ar-SA" dirty="0"/>
          </a:p>
          <a:p>
            <a:pPr marL="656692" lvl="1" indent="-179097" algn="r" rtl="1">
              <a:buFont typeface="Arial" panose="020B0604020202020204" pitchFamily="34" charset="0"/>
              <a:buChar char="•"/>
            </a:pPr>
            <a:r>
              <a:rPr lang="ar-SA" dirty="0"/>
              <a:t>ع</a:t>
            </a:r>
            <a:r>
              <a:rPr lang="ar-IQ" dirty="0"/>
              <a:t>لمًا</a:t>
            </a:r>
            <a:r>
              <a:rPr lang="ar-IQ" baseline="0" dirty="0"/>
              <a:t> أن</a:t>
            </a:r>
            <a:r>
              <a:rPr lang="ar-SA" dirty="0"/>
              <a:t> العضل هي الطريقة الأسرع</a:t>
            </a:r>
            <a:r>
              <a:rPr lang="ar-IQ" dirty="0"/>
              <a:t>،</a:t>
            </a:r>
            <a:r>
              <a:rPr lang="ar-SA" dirty="0"/>
              <a:t> </a:t>
            </a:r>
            <a:r>
              <a:rPr lang="ar-IQ" baseline="0" dirty="0"/>
              <a:t>مع ذلك قد </a:t>
            </a:r>
            <a:r>
              <a:rPr lang="ar-SA" dirty="0"/>
              <a:t>ت</a:t>
            </a:r>
            <a:r>
              <a:rPr lang="ar-IQ" dirty="0"/>
              <a:t>مر </a:t>
            </a:r>
            <a:r>
              <a:rPr lang="ar-EG" dirty="0"/>
              <a:t>15</a:t>
            </a:r>
            <a:r>
              <a:rPr lang="ar-SA" dirty="0"/>
              <a:t> إلى </a:t>
            </a:r>
            <a:r>
              <a:rPr lang="ar-EG" dirty="0"/>
              <a:t>20</a:t>
            </a:r>
            <a:r>
              <a:rPr lang="ar-SA" dirty="0"/>
              <a:t> دقيقة </a:t>
            </a:r>
            <a:r>
              <a:rPr lang="ar-IQ" dirty="0"/>
              <a:t>قبل بدء </a:t>
            </a:r>
            <a:r>
              <a:rPr lang="ar-SA" dirty="0"/>
              <a:t>سريان المفعول</a:t>
            </a:r>
            <a:r>
              <a:rPr lang="ar-EG" dirty="0"/>
              <a:t>.</a:t>
            </a:r>
          </a:p>
          <a:p>
            <a:pPr marL="179097" indent="-179097" algn="r" rtl="1">
              <a:buFont typeface="Arial" panose="020B0604020202020204" pitchFamily="34" charset="0"/>
              <a:buChar char="•"/>
            </a:pPr>
            <a:r>
              <a:rPr lang="ar-SA" dirty="0"/>
              <a:t>لا يُنصح بوضع أي شيء في فم الفرد أثناء </a:t>
            </a:r>
            <a:r>
              <a:rPr lang="ar-IQ" dirty="0"/>
              <a:t>الإصابة </a:t>
            </a:r>
            <a:r>
              <a:rPr lang="ar-SA" dirty="0"/>
              <a:t>بنقص حاد في سكر الدم</a:t>
            </a:r>
            <a:r>
              <a:rPr lang="ar-IQ" dirty="0"/>
              <a:t>، خاصةً </a:t>
            </a:r>
            <a:r>
              <a:rPr lang="ar-SA" dirty="0"/>
              <a:t>إذا لم ي</a:t>
            </a:r>
            <a:r>
              <a:rPr lang="ar-IQ" dirty="0"/>
              <a:t>كن قادرًا على البلع</a:t>
            </a:r>
            <a:r>
              <a:rPr lang="ar-EG" dirty="0"/>
              <a:t>.</a:t>
            </a:r>
          </a:p>
          <a:p>
            <a:pPr marL="179097" indent="-179097" algn="r" rtl="1">
              <a:buFont typeface="Arial" panose="020B0604020202020204" pitchFamily="34" charset="0"/>
              <a:buChar char="•"/>
            </a:pPr>
            <a:r>
              <a:rPr lang="ar-SA" dirty="0"/>
              <a:t>يُنصح ب</a:t>
            </a:r>
            <a:r>
              <a:rPr lang="ar-IQ" dirty="0"/>
              <a:t>إعطاء</a:t>
            </a:r>
            <a:r>
              <a:rPr lang="ar-IQ" baseline="0" dirty="0"/>
              <a:t> </a:t>
            </a:r>
            <a:r>
              <a:rPr lang="ar-EG" dirty="0"/>
              <a:t>½ </a:t>
            </a:r>
            <a:r>
              <a:rPr lang="ar-SA" dirty="0"/>
              <a:t>الجرعة </a:t>
            </a:r>
            <a:r>
              <a:rPr lang="ar-IQ" dirty="0"/>
              <a:t>إِلى الأشخاص </a:t>
            </a:r>
            <a:r>
              <a:rPr lang="ar-SA" dirty="0"/>
              <a:t>الذين يبلغون من العمر </a:t>
            </a:r>
            <a:r>
              <a:rPr lang="ar-EG" dirty="0"/>
              <a:t>5</a:t>
            </a:r>
            <a:r>
              <a:rPr lang="ar-SA" dirty="0"/>
              <a:t> سنوات أو أصغر</a:t>
            </a:r>
          </a:p>
          <a:p>
            <a:pPr marL="179097" indent="-179097" algn="r" rtl="1">
              <a:buFont typeface="Arial" panose="020B0604020202020204" pitchFamily="34" charset="0"/>
              <a:buChar char="•"/>
            </a:pPr>
            <a:r>
              <a:rPr lang="ar-SA" dirty="0"/>
              <a:t>يكون ال</a:t>
            </a:r>
            <a:r>
              <a:rPr lang="ar-IQ" dirty="0"/>
              <a:t>غ</a:t>
            </a:r>
            <a:r>
              <a:rPr lang="ar-SA" dirty="0"/>
              <a:t>لوكا</a:t>
            </a:r>
            <a:r>
              <a:rPr lang="ar-IQ" dirty="0"/>
              <a:t>غ</a:t>
            </a:r>
            <a:r>
              <a:rPr lang="ar-SA" dirty="0"/>
              <a:t>ون المخ</a:t>
            </a:r>
            <a:r>
              <a:rPr lang="ar-IQ" dirty="0"/>
              <a:t>لوط  </a:t>
            </a:r>
            <a:r>
              <a:rPr lang="ar-SA" dirty="0"/>
              <a:t>مستقرًا لمدة </a:t>
            </a:r>
            <a:r>
              <a:rPr lang="ar-EG" dirty="0"/>
              <a:t>24</a:t>
            </a:r>
            <a:r>
              <a:rPr lang="ar-SA" dirty="0"/>
              <a:t> ساعة </a:t>
            </a:r>
            <a:r>
              <a:rPr lang="ar-IQ" dirty="0"/>
              <a:t>فقط </a:t>
            </a:r>
            <a:r>
              <a:rPr lang="ar-SA" dirty="0"/>
              <a:t>في حال </a:t>
            </a:r>
            <a:r>
              <a:rPr lang="ar-IQ" dirty="0"/>
              <a:t>حفظه </a:t>
            </a:r>
            <a:r>
              <a:rPr lang="ar-SA" dirty="0"/>
              <a:t>في الثلاجة</a:t>
            </a:r>
          </a:p>
          <a:p>
            <a:pPr marL="179097" indent="-179097" rtl="1">
              <a:buFont typeface="Arial" panose="020B0604020202020204" pitchFamily="34" charset="0"/>
              <a:buChar char="•"/>
            </a:pPr>
            <a:endParaRPr lang="ar-EG" baseline="0" dirty="0"/>
          </a:p>
          <a:p>
            <a:pPr algn="r" rtl="1"/>
            <a:r>
              <a:rPr lang="ar-SA" b="1" baseline="0" dirty="0"/>
              <a:t>المبرر</a:t>
            </a:r>
          </a:p>
          <a:p>
            <a:pPr marL="179097" indent="-179097" algn="r" defTabSz="955189" rtl="1">
              <a:buFont typeface="Arial" panose="020B0604020202020204" pitchFamily="34" charset="0"/>
              <a:buChar char="•"/>
              <a:defRPr/>
            </a:pPr>
            <a:r>
              <a:rPr lang="ar-SA" dirty="0"/>
              <a:t>أثبتت دراسة محاكاة أجراها رانجان وآخرون أنه مطلوب جرعة قدرها </a:t>
            </a:r>
            <a:r>
              <a:rPr lang="ar-EG" dirty="0"/>
              <a:t>125</a:t>
            </a:r>
            <a:r>
              <a:rPr lang="ar-SA" dirty="0"/>
              <a:t> ميكرو</a:t>
            </a:r>
            <a:r>
              <a:rPr lang="ar-IQ" dirty="0"/>
              <a:t>غ</a:t>
            </a:r>
            <a:r>
              <a:rPr lang="ar-SA" dirty="0"/>
              <a:t>رام من ال</a:t>
            </a:r>
            <a:r>
              <a:rPr lang="ar-IQ" dirty="0"/>
              <a:t>غ</a:t>
            </a:r>
            <a:r>
              <a:rPr lang="ar-SA" dirty="0"/>
              <a:t>لوكا</a:t>
            </a:r>
            <a:r>
              <a:rPr lang="ar-IQ" dirty="0"/>
              <a:t>غ</a:t>
            </a:r>
            <a:r>
              <a:rPr lang="ar-SA" dirty="0"/>
              <a:t>ون من أجل علاج النقص الطفيف في سكر الدم </a:t>
            </a:r>
            <a:r>
              <a:rPr lang="ar-IQ" dirty="0"/>
              <a:t>على أحسن وجه </a:t>
            </a:r>
            <a:r>
              <a:rPr lang="ar-SA" dirty="0"/>
              <a:t>عندما ت</a:t>
            </a:r>
            <a:r>
              <a:rPr lang="ar-IQ" dirty="0"/>
              <a:t>كون م</a:t>
            </a:r>
            <a:r>
              <a:rPr lang="ar-SA" dirty="0"/>
              <a:t>ستويات الأنسولين </a:t>
            </a:r>
            <a:r>
              <a:rPr lang="ar-IQ" dirty="0"/>
              <a:t>متعادلة </a:t>
            </a:r>
            <a:r>
              <a:rPr lang="ar-SA" dirty="0"/>
              <a:t>مع المستويات الأساسية</a:t>
            </a:r>
            <a:endParaRPr lang="ar-EG" dirty="0"/>
          </a:p>
          <a:p>
            <a:pPr marL="656692" lvl="1" indent="-179097" algn="r" rtl="1">
              <a:buFont typeface="Arial" panose="020B0604020202020204" pitchFamily="34" charset="0"/>
              <a:buChar char="•"/>
            </a:pPr>
            <a:r>
              <a:rPr lang="ar-IQ" dirty="0"/>
              <a:t>كانت هناك حاجة ل</a:t>
            </a:r>
            <a:r>
              <a:rPr lang="ar-SA" dirty="0"/>
              <a:t>جرع</a:t>
            </a:r>
            <a:r>
              <a:rPr lang="ar-IQ" dirty="0"/>
              <a:t>ات </a:t>
            </a:r>
            <a:r>
              <a:rPr lang="ar-SA" dirty="0"/>
              <a:t>أ</a:t>
            </a:r>
            <a:r>
              <a:rPr lang="ar-IQ" dirty="0"/>
              <a:t>كبر </a:t>
            </a:r>
            <a:r>
              <a:rPr lang="ar-SA" dirty="0"/>
              <a:t>من </a:t>
            </a:r>
            <a:r>
              <a:rPr lang="ar-EG" dirty="0"/>
              <a:t>500</a:t>
            </a:r>
            <a:r>
              <a:rPr lang="ar-SA" dirty="0"/>
              <a:t> ميكروغرام عندما ت</a:t>
            </a:r>
            <a:r>
              <a:rPr lang="ar-IQ" dirty="0"/>
              <a:t>كون </a:t>
            </a:r>
            <a:r>
              <a:rPr lang="ar-SA" dirty="0"/>
              <a:t>النسبة بين تركيز أنسولين مصل الدم الفعلي إلى الأساسي أ</a:t>
            </a:r>
            <a:r>
              <a:rPr lang="ar-IQ" dirty="0"/>
              <a:t>كبر</a:t>
            </a:r>
            <a:r>
              <a:rPr lang="ar-IQ" baseline="0" dirty="0"/>
              <a:t> </a:t>
            </a:r>
            <a:r>
              <a:rPr lang="ar-SA" dirty="0"/>
              <a:t>من </a:t>
            </a:r>
            <a:r>
              <a:rPr lang="ar-EG" dirty="0"/>
              <a:t>2.5</a:t>
            </a:r>
            <a:r>
              <a:rPr lang="ar-IQ" dirty="0"/>
              <a:t>،</a:t>
            </a:r>
            <a:r>
              <a:rPr lang="ar-SA" dirty="0"/>
              <a:t> و</a:t>
            </a:r>
            <a:r>
              <a:rPr lang="ar-IQ" dirty="0"/>
              <a:t>كان </a:t>
            </a:r>
            <a:r>
              <a:rPr lang="ar-SA" dirty="0"/>
              <a:t>الأنسولين النشط في الجسم أ</a:t>
            </a:r>
            <a:r>
              <a:rPr lang="ar-IQ" dirty="0"/>
              <a:t>كبر </a:t>
            </a:r>
            <a:r>
              <a:rPr lang="ar-SA" dirty="0"/>
              <a:t>من</a:t>
            </a:r>
            <a:r>
              <a:rPr lang="en-US" dirty="0"/>
              <a:t>2.0U </a:t>
            </a:r>
            <a:r>
              <a:rPr lang="ar-IQ" dirty="0"/>
              <a:t>، </a:t>
            </a:r>
            <a:r>
              <a:rPr lang="ar-SA" dirty="0"/>
              <a:t>أو كانت نسبة حساب الأنسولين النشط في الجسم إلى إجمالي جرعة الأنسولين اليومية أ</a:t>
            </a:r>
            <a:r>
              <a:rPr lang="ar-IQ" dirty="0"/>
              <a:t>كبر</a:t>
            </a:r>
            <a:r>
              <a:rPr lang="ar-SA" dirty="0"/>
              <a:t> من </a:t>
            </a:r>
            <a:r>
              <a:rPr lang="ar-EG" dirty="0"/>
              <a:t>6</a:t>
            </a:r>
            <a:r>
              <a:rPr lang="ar-IQ" dirty="0"/>
              <a:t> بالمائة</a:t>
            </a:r>
            <a:endParaRPr lang="ar-EG" dirty="0"/>
          </a:p>
          <a:p>
            <a:pPr marL="179097" indent="-179097" algn="r" rtl="1">
              <a:buFont typeface="Arial" panose="020B0604020202020204" pitchFamily="34" charset="0"/>
              <a:buChar char="•"/>
            </a:pPr>
            <a:r>
              <a:rPr lang="ar-SA" dirty="0"/>
              <a:t>وأظهرت تَجْرُبَة تَعابُرِيَّة عشوائية نشرها هايموند وآخرون لاحقًا أنه يمكن للجرعات القليلة من ال</a:t>
            </a:r>
            <a:r>
              <a:rPr lang="ar-IQ" dirty="0"/>
              <a:t>غ</a:t>
            </a:r>
            <a:r>
              <a:rPr lang="ar-SA" dirty="0"/>
              <a:t>لوكا</a:t>
            </a:r>
            <a:r>
              <a:rPr lang="ar-IQ" dirty="0"/>
              <a:t>غ</a:t>
            </a:r>
            <a:r>
              <a:rPr lang="ar-SA" dirty="0"/>
              <a:t>ون أن تنجح في علاج النقص الطفيف في سكر الدم، ويمكن أن تكون بديلاً للعلاج باستخدام الكربوهيدرات الفموية</a:t>
            </a:r>
            <a:endParaRPr lang="ar-EG" b="1" baseline="0" dirty="0"/>
          </a:p>
          <a:p>
            <a:pPr marL="179097" indent="-179097" algn="r" defTabSz="955189" rtl="1">
              <a:buFont typeface="Arial" panose="020B0604020202020204" pitchFamily="34" charset="0"/>
              <a:buChar char="•"/>
              <a:defRPr/>
            </a:pPr>
            <a:r>
              <a:rPr lang="ar-SA" dirty="0"/>
              <a:t>قد تكون الجرعات الدقيقة مناسبة لعلاج نقص سكر الدم الذي يصعب علاجه</a:t>
            </a:r>
          </a:p>
          <a:p>
            <a:pPr marL="179097" indent="-179097" rtl="1">
              <a:buFont typeface="Arial" panose="020B0604020202020204" pitchFamily="34" charset="0"/>
              <a:buChar char="•"/>
            </a:pPr>
            <a:endParaRPr lang="ar-EG" baseline="0" dirty="0"/>
          </a:p>
          <a:p>
            <a:pPr algn="r" rtl="1"/>
            <a:r>
              <a:rPr lang="ar-SA" b="1" baseline="0" dirty="0"/>
              <a:t>المراجع</a:t>
            </a:r>
          </a:p>
          <a:p>
            <a:r>
              <a:rPr lang="en-US" baseline="0" dirty="0"/>
              <a:t>Ranjan A et al. </a:t>
            </a:r>
            <a:r>
              <a:rPr lang="en-US" i="1" baseline="0" dirty="0"/>
              <a:t>Basic Clin </a:t>
            </a:r>
            <a:r>
              <a:rPr lang="en-US" i="1" baseline="0" dirty="0" err="1"/>
              <a:t>Pharmacol</a:t>
            </a:r>
            <a:r>
              <a:rPr lang="en-US" i="1" baseline="0" dirty="0"/>
              <a:t> </a:t>
            </a:r>
            <a:r>
              <a:rPr lang="en-US" i="1" baseline="0" dirty="0" err="1"/>
              <a:t>Toxicol</a:t>
            </a:r>
            <a:r>
              <a:rPr lang="en-US" i="0" baseline="0" dirty="0"/>
              <a:t> 2018;122:322–30</a:t>
            </a:r>
          </a:p>
          <a:p>
            <a:r>
              <a:rPr lang="en-US" baseline="0" dirty="0" err="1"/>
              <a:t>Haymond</a:t>
            </a:r>
            <a:r>
              <a:rPr lang="en-US" baseline="0" dirty="0"/>
              <a:t> MW et a. </a:t>
            </a:r>
            <a:r>
              <a:rPr lang="en-US" i="1" baseline="0" dirty="0"/>
              <a:t>J Clin Endocrinol </a:t>
            </a:r>
            <a:r>
              <a:rPr lang="en-US" i="1" baseline="0" dirty="0" err="1"/>
              <a:t>Metab</a:t>
            </a:r>
            <a:r>
              <a:rPr lang="en-US" i="0" baseline="0" dirty="0"/>
              <a:t> 2017;102:2994–3001</a:t>
            </a:r>
            <a:endParaRPr lang="en-US" baseline="0" dirty="0"/>
          </a:p>
          <a:p>
            <a:pPr rtl="1"/>
            <a:endParaRPr lang="ar-EG" dirty="0"/>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60</a:t>
            </a:fld>
            <a:endParaRPr lang="en-US"/>
          </a:p>
        </p:txBody>
      </p:sp>
    </p:spTree>
    <p:extLst>
      <p:ext uri="{BB962C8B-B14F-4D97-AF65-F5344CB8AC3E}">
        <p14:creationId xmlns:p14="http://schemas.microsoft.com/office/powerpoint/2010/main" val="35484797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SA" dirty="0"/>
              <a:t>قدمت </a:t>
            </a:r>
            <a:r>
              <a:rPr lang="ar-EG" dirty="0"/>
              <a:t>Xeris (</a:t>
            </a:r>
            <a:r>
              <a:rPr lang="ar-SA" dirty="0"/>
              <a:t>ال</a:t>
            </a:r>
            <a:r>
              <a:rPr lang="ar-IQ" dirty="0"/>
              <a:t>غ</a:t>
            </a:r>
            <a:r>
              <a:rPr lang="ar-SA" dirty="0"/>
              <a:t>لوكا</a:t>
            </a:r>
            <a:r>
              <a:rPr lang="ar-IQ" dirty="0"/>
              <a:t>غ</a:t>
            </a:r>
            <a:r>
              <a:rPr lang="ar-SA" dirty="0"/>
              <a:t>ون </a:t>
            </a:r>
            <a:r>
              <a:rPr lang="ar-IQ" dirty="0"/>
              <a:t>المستقر </a:t>
            </a:r>
            <a:r>
              <a:rPr lang="ar-SA" dirty="0"/>
              <a:t>المخلوط مسبقًا</a:t>
            </a:r>
            <a:r>
              <a:rPr lang="ar-EG" dirty="0"/>
              <a:t>) </a:t>
            </a:r>
            <a:r>
              <a:rPr lang="ar-SA" dirty="0"/>
              <a:t>و</a:t>
            </a:r>
            <a:r>
              <a:rPr lang="ar-EG" dirty="0"/>
              <a:t>Lilly (</a:t>
            </a:r>
            <a:r>
              <a:rPr lang="ar-SA" dirty="0"/>
              <a:t>ال</a:t>
            </a:r>
            <a:r>
              <a:rPr lang="ar-IQ" dirty="0"/>
              <a:t>غ</a:t>
            </a:r>
            <a:r>
              <a:rPr lang="ar-SA" dirty="0"/>
              <a:t>لوكا</a:t>
            </a:r>
            <a:r>
              <a:rPr lang="ar-IQ" dirty="0"/>
              <a:t>غ</a:t>
            </a:r>
            <a:r>
              <a:rPr lang="ar-SA" dirty="0"/>
              <a:t>ون الأنفي</a:t>
            </a:r>
            <a:r>
              <a:rPr lang="ar-EG" dirty="0"/>
              <a:t>) </a:t>
            </a:r>
            <a:r>
              <a:rPr lang="ar-SA" dirty="0"/>
              <a:t>تركيبات ال</a:t>
            </a:r>
            <a:r>
              <a:rPr lang="ar-IQ" dirty="0"/>
              <a:t>غ</a:t>
            </a:r>
            <a:r>
              <a:rPr lang="ar-SA" dirty="0"/>
              <a:t>لوكا</a:t>
            </a:r>
            <a:r>
              <a:rPr lang="ar-IQ" dirty="0"/>
              <a:t>غ</a:t>
            </a:r>
            <a:r>
              <a:rPr lang="ar-SA" dirty="0"/>
              <a:t>ون من أجل الخضوع لمراجعة </a:t>
            </a:r>
            <a:r>
              <a:rPr lang="ar-IQ" dirty="0"/>
              <a:t>إدارة</a:t>
            </a:r>
            <a:r>
              <a:rPr lang="ar-IQ" baseline="0" dirty="0"/>
              <a:t> </a:t>
            </a:r>
            <a:r>
              <a:rPr lang="ar-SA" dirty="0"/>
              <a:t>الغذاء والدواء</a:t>
            </a:r>
            <a:r>
              <a:rPr lang="ar-IQ" dirty="0"/>
              <a:t> الأمريكية</a:t>
            </a:r>
            <a:r>
              <a:rPr lang="ar-EG" dirty="0"/>
              <a:t>. </a:t>
            </a:r>
            <a:r>
              <a:rPr lang="ar-SA" dirty="0"/>
              <a:t>بدءًا من سبتمبر </a:t>
            </a:r>
            <a:r>
              <a:rPr lang="ar-EG" dirty="0"/>
              <a:t>2018</a:t>
            </a:r>
            <a:r>
              <a:rPr lang="ar-SA" dirty="0"/>
              <a:t> </a:t>
            </a:r>
            <a:r>
              <a:rPr lang="ar-IQ" dirty="0"/>
              <a:t>أصبح</a:t>
            </a:r>
            <a:r>
              <a:rPr lang="ar-IQ" baseline="0" dirty="0"/>
              <a:t> </a:t>
            </a:r>
            <a:r>
              <a:rPr lang="ar-SA" dirty="0"/>
              <a:t>كلا المنتجين </a:t>
            </a:r>
            <a:r>
              <a:rPr lang="ar-IQ" dirty="0"/>
              <a:t>قيد م</a:t>
            </a:r>
            <a:r>
              <a:rPr lang="ar-SA" dirty="0"/>
              <a:t>راجعة </a:t>
            </a:r>
            <a:r>
              <a:rPr lang="ar-IQ" dirty="0"/>
              <a:t>إدارة </a:t>
            </a:r>
            <a:r>
              <a:rPr lang="ar-SA" dirty="0"/>
              <a:t>الغذاء والدواء</a:t>
            </a:r>
            <a:r>
              <a:rPr lang="ar-IQ" dirty="0"/>
              <a:t> الامريكية</a:t>
            </a:r>
            <a:r>
              <a:rPr lang="ar-EG" dirty="0"/>
              <a:t>.</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62</a:t>
            </a:fld>
            <a:endParaRPr lang="en-US"/>
          </a:p>
        </p:txBody>
      </p:sp>
    </p:spTree>
    <p:extLst>
      <p:ext uri="{BB962C8B-B14F-4D97-AF65-F5344CB8AC3E}">
        <p14:creationId xmlns:p14="http://schemas.microsoft.com/office/powerpoint/2010/main" val="3911594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82" indent="-179082" algn="r" rtl="1">
              <a:buFont typeface="Arial" pitchFamily="34" charset="0"/>
              <a:buChar char="•"/>
            </a:pPr>
            <a:r>
              <a:rPr lang="ar-SA" dirty="0"/>
              <a:t>كجزء من الخطة التوع</a:t>
            </a:r>
            <a:r>
              <a:rPr lang="ar-IQ" dirty="0"/>
              <a:t>و</a:t>
            </a:r>
            <a:r>
              <a:rPr lang="ar-SA" dirty="0"/>
              <a:t>ية يحتاج </a:t>
            </a:r>
            <a:r>
              <a:rPr lang="ar-IQ" dirty="0"/>
              <a:t>مريض </a:t>
            </a:r>
            <a:r>
              <a:rPr lang="ar-SA" dirty="0"/>
              <a:t>السكري و</a:t>
            </a:r>
            <a:r>
              <a:rPr lang="ar-IQ" dirty="0"/>
              <a:t>الأشخاص المتواجدين معه ف</a:t>
            </a:r>
            <a:r>
              <a:rPr lang="ar-SA" dirty="0"/>
              <a:t>ي المنزل إلى </a:t>
            </a:r>
            <a:r>
              <a:rPr lang="ar-IQ" dirty="0"/>
              <a:t>تمييز </a:t>
            </a:r>
            <a:r>
              <a:rPr lang="ar-SA" dirty="0"/>
              <a:t>أعراض نقص السكر في الدم وأن يكونوا قادرين على علاج نوبات نقص السكر في الدم بشكل مناسب باستخدام الكربوهيدرات الفموية أو ال</a:t>
            </a:r>
            <a:r>
              <a:rPr lang="ar-IQ" dirty="0"/>
              <a:t>غ</a:t>
            </a:r>
            <a:r>
              <a:rPr lang="ar-SA" dirty="0"/>
              <a:t>لوكا</a:t>
            </a:r>
            <a:r>
              <a:rPr lang="ar-IQ" dirty="0"/>
              <a:t>غ</a:t>
            </a:r>
            <a:r>
              <a:rPr lang="ar-SA" dirty="0"/>
              <a:t>ون </a:t>
            </a:r>
          </a:p>
          <a:p>
            <a:pPr marL="179082" indent="-179082" algn="r" rtl="1">
              <a:buFont typeface="Arial" pitchFamily="34" charset="0"/>
              <a:buChar char="•"/>
            </a:pPr>
            <a:r>
              <a:rPr lang="ar-IQ" dirty="0"/>
              <a:t>إ</a:t>
            </a:r>
            <a:r>
              <a:rPr lang="ar-SA" dirty="0"/>
              <a:t>ضافة إلى </a:t>
            </a:r>
            <a:r>
              <a:rPr lang="ar-IQ" dirty="0"/>
              <a:t>ذلك </a:t>
            </a:r>
            <a:r>
              <a:rPr lang="ar-SA" dirty="0"/>
              <a:t>يجب على المرضى فهم كيفية عمل أدويتهم </a:t>
            </a:r>
            <a:r>
              <a:rPr lang="ar-IQ" dirty="0"/>
              <a:t>ليتمكنوا من </a:t>
            </a:r>
            <a:r>
              <a:rPr lang="ar-SA" dirty="0"/>
              <a:t>تقليل خطورة الإصابة بنقص السكر في الدم</a:t>
            </a:r>
            <a:r>
              <a:rPr lang="ar-EG" dirty="0"/>
              <a:t>. </a:t>
            </a:r>
          </a:p>
          <a:p>
            <a:pPr marL="179082" indent="-179082" algn="r" rtl="1">
              <a:buFont typeface="Arial" pitchFamily="34" charset="0"/>
              <a:buChar char="•"/>
            </a:pPr>
            <a:r>
              <a:rPr lang="ar-IQ" dirty="0"/>
              <a:t>بال</a:t>
            </a:r>
            <a:r>
              <a:rPr lang="ar-SA" dirty="0"/>
              <a:t>إضافة </a:t>
            </a:r>
            <a:r>
              <a:rPr lang="ar-SA" b="0" dirty="0"/>
              <a:t>إلى أجهزة </a:t>
            </a:r>
            <a:r>
              <a:rPr lang="ar-IQ" b="0" dirty="0"/>
              <a:t>مراقبة </a:t>
            </a:r>
            <a:r>
              <a:rPr lang="ar-SA" b="0" dirty="0"/>
              <a:t>الغلوكوز ال</a:t>
            </a:r>
            <a:r>
              <a:rPr lang="ar-IQ" b="0" dirty="0"/>
              <a:t>تي ت</a:t>
            </a:r>
            <a:r>
              <a:rPr lang="ar-SA" b="0" dirty="0"/>
              <a:t>ستخدم في </a:t>
            </a:r>
            <a:r>
              <a:rPr lang="ar-IQ" b="0" dirty="0"/>
              <a:t>حال </a:t>
            </a:r>
            <a:r>
              <a:rPr lang="ar-SA" b="0" dirty="0"/>
              <a:t>المراقبة الذاتية لغلوكوز الدم أو </a:t>
            </a:r>
            <a:r>
              <a:rPr lang="ar-EG" b="0" dirty="0"/>
              <a:t>SMBG</a:t>
            </a:r>
            <a:r>
              <a:rPr lang="ar-IQ" b="0" baseline="0" dirty="0"/>
              <a:t> </a:t>
            </a:r>
            <a:r>
              <a:rPr lang="ar-SA" b="0" dirty="0"/>
              <a:t>قد ت</a:t>
            </a:r>
            <a:r>
              <a:rPr lang="ar-IQ" b="0" dirty="0"/>
              <a:t>فيد </a:t>
            </a:r>
            <a:r>
              <a:rPr lang="ar-SA" b="0" dirty="0"/>
              <a:t>أجهزة ال</a:t>
            </a:r>
            <a:r>
              <a:rPr lang="ar-IQ" b="0" dirty="0"/>
              <a:t>مراقبة </a:t>
            </a:r>
            <a:r>
              <a:rPr lang="ar-SA" b="0" dirty="0"/>
              <a:t>المستمر</a:t>
            </a:r>
            <a:r>
              <a:rPr lang="ar-IQ" b="0" dirty="0"/>
              <a:t>ة</a:t>
            </a:r>
            <a:r>
              <a:rPr lang="ar-SA" b="0" dirty="0"/>
              <a:t> للغلوكوز ذات </a:t>
            </a:r>
            <a:r>
              <a:rPr lang="ar-IQ" b="0" dirty="0"/>
              <a:t>الإنذارات</a:t>
            </a:r>
            <a:r>
              <a:rPr lang="ar-IQ" b="0" baseline="0" dirty="0"/>
              <a:t> </a:t>
            </a:r>
            <a:r>
              <a:rPr lang="ar-SA" b="0" dirty="0"/>
              <a:t>المسموعة و</a:t>
            </a:r>
            <a:r>
              <a:rPr lang="ar-EG" b="0" dirty="0"/>
              <a:t>/</a:t>
            </a:r>
            <a:r>
              <a:rPr lang="ar-SA" b="0" dirty="0"/>
              <a:t>أو الاهتزازية </a:t>
            </a:r>
            <a:r>
              <a:rPr lang="ar-SA" dirty="0"/>
              <a:t>في تجنب الإصابة بالنقص الحاد في سكر الدم أثناء الليل واستعادة </a:t>
            </a:r>
            <a:r>
              <a:rPr lang="ar-IQ" dirty="0"/>
              <a:t>القدرة على إدراك الإصابة </a:t>
            </a:r>
            <a:r>
              <a:rPr lang="ar-SA" dirty="0"/>
              <a:t>بنقص السكر في الدم</a:t>
            </a:r>
            <a:r>
              <a:rPr lang="ar-EG" dirty="0"/>
              <a:t>. </a:t>
            </a:r>
          </a:p>
          <a:p>
            <a:pPr rtl="1"/>
            <a:endParaRPr lang="ar-EG" b="1" dirty="0"/>
          </a:p>
          <a:p>
            <a:pPr algn="r" rtl="1"/>
            <a:r>
              <a:rPr lang="ar-SA" b="1" dirty="0"/>
              <a:t>مرجع</a:t>
            </a:r>
          </a:p>
          <a:p>
            <a:r>
              <a:rPr lang="en-US" dirty="0" err="1"/>
              <a:t>Seaquist</a:t>
            </a:r>
            <a:r>
              <a:rPr lang="en-US" dirty="0"/>
              <a:t> ER, Anderson J, Childs B, et al. </a:t>
            </a:r>
            <a:r>
              <a:rPr lang="en-US" dirty="0">
                <a:hlinkClick r:id="rId3"/>
              </a:rPr>
              <a:t>Hypoglycaemia and diabetes: a report of a workgroup of the American Diabetes Association and the Endocrine Society.</a:t>
            </a:r>
            <a:r>
              <a:rPr lang="en-US" dirty="0"/>
              <a:t> </a:t>
            </a:r>
            <a:r>
              <a:rPr lang="en-US" i="1" dirty="0"/>
              <a:t>Diabetes Care</a:t>
            </a:r>
            <a:r>
              <a:rPr lang="en-US" dirty="0"/>
              <a:t>. 2013;36:1384-1495.</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64</a:t>
            </a:fld>
            <a:endParaRPr lang="en-US"/>
          </a:p>
        </p:txBody>
      </p:sp>
    </p:spTree>
    <p:extLst>
      <p:ext uri="{BB962C8B-B14F-4D97-AF65-F5344CB8AC3E}">
        <p14:creationId xmlns:p14="http://schemas.microsoft.com/office/powerpoint/2010/main" val="36063619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IQ" dirty="0"/>
              <a:t>هناك</a:t>
            </a:r>
            <a:r>
              <a:rPr lang="ar-SA" dirty="0"/>
              <a:t> عدد من السبل المختلفة التي يمكن لمقدمي الرعاية ال</a:t>
            </a:r>
            <a:r>
              <a:rPr lang="ar-IQ" dirty="0"/>
              <a:t>طبية </a:t>
            </a:r>
            <a:r>
              <a:rPr lang="ar-SA" dirty="0"/>
              <a:t>سلكها من أجل تقليل خطورة إصابة المريض بنقص السكر في الدم</a:t>
            </a:r>
          </a:p>
          <a:p>
            <a:pPr marL="656692" lvl="1" indent="-179097" algn="r" rtl="1">
              <a:buFont typeface="Arial" panose="020B0604020202020204" pitchFamily="34" charset="0"/>
              <a:buChar char="•"/>
            </a:pPr>
            <a:r>
              <a:rPr lang="ar-SA" dirty="0"/>
              <a:t>بناءً على خطورة إصابة المريض بنقص السكر في الدم يتم اقتراح خيارات</a:t>
            </a:r>
            <a:r>
              <a:rPr lang="ar-EG" dirty="0"/>
              <a:t>/</a:t>
            </a:r>
            <a:r>
              <a:rPr lang="ar-SA" dirty="0"/>
              <a:t>نظم علاج</a:t>
            </a:r>
            <a:r>
              <a:rPr lang="ar-IQ" dirty="0"/>
              <a:t>ية</a:t>
            </a:r>
            <a:r>
              <a:rPr lang="ar-SA" dirty="0"/>
              <a:t> مختلفة</a:t>
            </a:r>
          </a:p>
          <a:p>
            <a:pPr marL="656692" lvl="1" indent="-179097" algn="r" rtl="1">
              <a:buFont typeface="Arial" panose="020B0604020202020204" pitchFamily="34" charset="0"/>
              <a:buChar char="•"/>
            </a:pPr>
            <a:r>
              <a:rPr lang="ar-SA" dirty="0"/>
              <a:t>تنصح</a:t>
            </a:r>
            <a:r>
              <a:rPr lang="ar-IQ" dirty="0"/>
              <a:t> </a:t>
            </a:r>
            <a:r>
              <a:rPr lang="ar-SA" b="0" dirty="0"/>
              <a:t>الجمعية الأمريكية للسكري والرابطة الأوروبية لدراسة مرض السكري والمعهد الوطني للصحة و</a:t>
            </a:r>
            <a:r>
              <a:rPr lang="ar-IQ" b="0" dirty="0"/>
              <a:t>امتياز </a:t>
            </a:r>
            <a:r>
              <a:rPr lang="ar-SA" b="0" dirty="0"/>
              <a:t>الرعاية </a:t>
            </a:r>
            <a:r>
              <a:rPr lang="ar-SA" dirty="0"/>
              <a:t>بوضع أهداف </a:t>
            </a:r>
            <a:r>
              <a:rPr lang="ar-IQ" dirty="0"/>
              <a:t>ان</a:t>
            </a:r>
            <a:r>
              <a:rPr lang="ar-SA" dirty="0"/>
              <a:t>فر</a:t>
            </a:r>
            <a:r>
              <a:rPr lang="ar-IQ" dirty="0"/>
              <a:t>ا</a:t>
            </a:r>
            <a:r>
              <a:rPr lang="ar-SA" dirty="0"/>
              <a:t>دية للغلوكوز</a:t>
            </a:r>
          </a:p>
          <a:p>
            <a:pPr marL="1134286" lvl="2" indent="-179097" algn="r" rtl="1">
              <a:buFont typeface="Arial" panose="020B0604020202020204" pitchFamily="34" charset="0"/>
              <a:buChar char="•"/>
            </a:pPr>
            <a:r>
              <a:rPr lang="ar-SA" dirty="0"/>
              <a:t>يعتبر الهيموغلوبين السكري </a:t>
            </a:r>
            <a:r>
              <a:rPr lang="ar-EG" dirty="0"/>
              <a:t>(</a:t>
            </a:r>
            <a:r>
              <a:rPr lang="en-US" dirty="0"/>
              <a:t>HbA</a:t>
            </a:r>
            <a:r>
              <a:rPr lang="en-US" baseline="-25000" dirty="0"/>
              <a:t>1c</a:t>
            </a:r>
            <a:r>
              <a:rPr lang="ar-EG" dirty="0"/>
              <a:t> ) </a:t>
            </a:r>
            <a:r>
              <a:rPr lang="ar-SA" dirty="0"/>
              <a:t>الأ</a:t>
            </a:r>
            <a:r>
              <a:rPr lang="ar-IQ" dirty="0"/>
              <a:t>قل </a:t>
            </a:r>
            <a:r>
              <a:rPr lang="ar-SA" dirty="0"/>
              <a:t>من </a:t>
            </a:r>
            <a:r>
              <a:rPr lang="ar-EG" dirty="0"/>
              <a:t>7</a:t>
            </a:r>
            <a:r>
              <a:rPr lang="ar-IQ" dirty="0"/>
              <a:t>بالمائة</a:t>
            </a:r>
            <a:r>
              <a:rPr lang="ar-EG" dirty="0"/>
              <a:t> </a:t>
            </a:r>
            <a:r>
              <a:rPr lang="ar-SA" dirty="0"/>
              <a:t>معقولاً </a:t>
            </a:r>
            <a:r>
              <a:rPr lang="ar-IQ" dirty="0"/>
              <a:t>لدى </a:t>
            </a:r>
            <a:r>
              <a:rPr lang="ar-SA" dirty="0"/>
              <a:t>أكثر البالغين</a:t>
            </a:r>
            <a:r>
              <a:rPr lang="ar-IQ" dirty="0"/>
              <a:t>،</a:t>
            </a:r>
            <a:r>
              <a:rPr lang="ar-SA" dirty="0"/>
              <a:t> ولكن يُنصح بأهداف أكثر</a:t>
            </a:r>
            <a:r>
              <a:rPr lang="ar-EG" dirty="0"/>
              <a:t>/</a:t>
            </a:r>
            <a:r>
              <a:rPr lang="ar-SA" dirty="0"/>
              <a:t>أقل صرامةً في بعض الحالات</a:t>
            </a:r>
          </a:p>
          <a:p>
            <a:pPr marL="1134286" lvl="2" indent="-179097" algn="r" rtl="1">
              <a:buFont typeface="Arial" panose="020B0604020202020204" pitchFamily="34" charset="0"/>
              <a:buChar char="•"/>
            </a:pPr>
            <a:r>
              <a:rPr lang="ar-SA" dirty="0"/>
              <a:t>قد يكون هدف الهيموغلوبين السكري </a:t>
            </a:r>
            <a:r>
              <a:rPr lang="ar-EG" dirty="0"/>
              <a:t>(</a:t>
            </a:r>
            <a:r>
              <a:rPr lang="en-US" dirty="0"/>
              <a:t>HbA</a:t>
            </a:r>
            <a:r>
              <a:rPr lang="en-US" baseline="-25000" dirty="0"/>
              <a:t>1c</a:t>
            </a:r>
            <a:r>
              <a:rPr lang="ar-EG" dirty="0"/>
              <a:t>) </a:t>
            </a:r>
            <a:r>
              <a:rPr lang="ar-SA" dirty="0"/>
              <a:t>الذي </a:t>
            </a:r>
            <a:r>
              <a:rPr lang="ar-IQ" dirty="0"/>
              <a:t>يقل ع</a:t>
            </a:r>
            <a:r>
              <a:rPr lang="ar-SA" dirty="0"/>
              <a:t>ن </a:t>
            </a:r>
            <a:r>
              <a:rPr lang="ar-EG" dirty="0"/>
              <a:t>8</a:t>
            </a:r>
            <a:r>
              <a:rPr lang="ar-IQ" dirty="0"/>
              <a:t> بالمائة</a:t>
            </a:r>
            <a:r>
              <a:rPr lang="ar-EG" dirty="0"/>
              <a:t> </a:t>
            </a:r>
            <a:r>
              <a:rPr lang="ar-IQ" dirty="0"/>
              <a:t>مناسبًا </a:t>
            </a:r>
            <a:r>
              <a:rPr lang="ar-SA" dirty="0"/>
              <a:t>أكثر </a:t>
            </a:r>
            <a:r>
              <a:rPr lang="ar-IQ" dirty="0"/>
              <a:t>ل</a:t>
            </a:r>
            <a:r>
              <a:rPr lang="ar-SA" dirty="0"/>
              <a:t>لمرضى الذي</a:t>
            </a:r>
            <a:r>
              <a:rPr lang="ar-IQ" dirty="0"/>
              <a:t>ن يُعانون من سوابق </a:t>
            </a:r>
            <a:r>
              <a:rPr lang="ar-SA" dirty="0"/>
              <a:t>الإصابة بالنقص الحاد في سكر الدم</a:t>
            </a:r>
            <a:r>
              <a:rPr lang="ar-EG" dirty="0"/>
              <a:t>. </a:t>
            </a:r>
            <a:r>
              <a:rPr lang="ar-IQ" dirty="0"/>
              <a:t>ويُعد</a:t>
            </a:r>
            <a:r>
              <a:rPr lang="ar-IQ" baseline="0" dirty="0"/>
              <a:t> </a:t>
            </a:r>
            <a:r>
              <a:rPr lang="ar-SA" dirty="0"/>
              <a:t>الالتزام بحد أدنى </a:t>
            </a:r>
            <a:r>
              <a:rPr lang="ar-IQ" dirty="0"/>
              <a:t>قدره </a:t>
            </a:r>
            <a:r>
              <a:rPr lang="ar-EG" dirty="0"/>
              <a:t>4</a:t>
            </a:r>
            <a:r>
              <a:rPr lang="ar-SA" dirty="0"/>
              <a:t> مليمول</a:t>
            </a:r>
            <a:r>
              <a:rPr lang="ar-EG" dirty="0"/>
              <a:t>/</a:t>
            </a:r>
            <a:r>
              <a:rPr lang="ar-SA" dirty="0"/>
              <a:t>ل أمر</a:t>
            </a:r>
            <a:r>
              <a:rPr lang="ar-IQ" dirty="0"/>
              <a:t>ًا</a:t>
            </a:r>
            <a:r>
              <a:rPr lang="ar-SA" dirty="0"/>
              <a:t> مهم</a:t>
            </a:r>
            <a:r>
              <a:rPr lang="ar-IQ" dirty="0"/>
              <a:t>ًا</a:t>
            </a:r>
            <a:endParaRPr lang="ar-SA" dirty="0"/>
          </a:p>
          <a:p>
            <a:pPr marL="656692" lvl="1" indent="-179097" algn="r" rtl="1">
              <a:buFont typeface="Arial" panose="020B0604020202020204" pitchFamily="34" charset="0"/>
              <a:buChar char="•"/>
            </a:pPr>
            <a:r>
              <a:rPr lang="ar-SA" dirty="0"/>
              <a:t>بناءً على الفرد قد </a:t>
            </a:r>
            <a:r>
              <a:rPr lang="ar-IQ" dirty="0"/>
              <a:t>تستدعي</a:t>
            </a:r>
            <a:r>
              <a:rPr lang="ar-IQ" baseline="0" dirty="0"/>
              <a:t> الحاجة تعديل </a:t>
            </a:r>
            <a:r>
              <a:rPr lang="ar-SA" dirty="0"/>
              <a:t>النظام العلاجي أيضًا</a:t>
            </a:r>
            <a:r>
              <a:rPr lang="ar-EG" dirty="0"/>
              <a:t>.</a:t>
            </a:r>
          </a:p>
          <a:p>
            <a:pPr marL="656692" lvl="1" indent="-179097" algn="r" rtl="1">
              <a:buFont typeface="Arial" panose="020B0604020202020204" pitchFamily="34" charset="0"/>
              <a:buChar char="•"/>
            </a:pPr>
            <a:r>
              <a:rPr lang="ar-IQ" dirty="0"/>
              <a:t>تُ</a:t>
            </a:r>
            <a:r>
              <a:rPr lang="ar-SA" dirty="0"/>
              <a:t>عد توعية المرضى أمرًا مهمًا من أجل </a:t>
            </a:r>
            <a:r>
              <a:rPr lang="ar-IQ" dirty="0"/>
              <a:t>تمييز </a:t>
            </a:r>
            <a:r>
              <a:rPr lang="ar-SA" dirty="0"/>
              <a:t>عوامل الخطورة والأعراض وإستراتيجيات التدبير الفعالة</a:t>
            </a:r>
          </a:p>
          <a:p>
            <a:pPr marL="656692" lvl="1" indent="-179097" algn="r" rtl="1">
              <a:buFont typeface="Arial" panose="020B0604020202020204" pitchFamily="34" charset="0"/>
              <a:buChar char="•"/>
            </a:pPr>
            <a:r>
              <a:rPr lang="ar-SA" dirty="0"/>
              <a:t>تتوفر م</a:t>
            </a:r>
            <a:r>
              <a:rPr lang="ar-IQ" dirty="0"/>
              <a:t>صادر </a:t>
            </a:r>
            <a:r>
              <a:rPr lang="ar-SA" dirty="0"/>
              <a:t>أخرى </a:t>
            </a:r>
            <a:r>
              <a:rPr lang="ar-IQ" dirty="0"/>
              <a:t>ل</a:t>
            </a:r>
            <a:r>
              <a:rPr lang="ar-SA" dirty="0"/>
              <a:t>ت</a:t>
            </a:r>
            <a:r>
              <a:rPr lang="ar-IQ" dirty="0"/>
              <a:t>ُ</a:t>
            </a:r>
            <a:r>
              <a:rPr lang="ar-SA" dirty="0"/>
              <a:t>مك</a:t>
            </a:r>
            <a:r>
              <a:rPr lang="ar-IQ" dirty="0"/>
              <a:t>ِ</a:t>
            </a:r>
            <a:r>
              <a:rPr lang="ar-SA" dirty="0"/>
              <a:t>ن مقدمو الرعاية </a:t>
            </a:r>
            <a:r>
              <a:rPr lang="ar-IQ" dirty="0"/>
              <a:t>الطبية </a:t>
            </a:r>
            <a:r>
              <a:rPr lang="ar-SA" dirty="0"/>
              <a:t>والمرضى من تقييم </a:t>
            </a:r>
            <a:r>
              <a:rPr lang="ar-IQ" dirty="0"/>
              <a:t>إلمامهم </a:t>
            </a:r>
            <a:r>
              <a:rPr lang="ar-SA" dirty="0"/>
              <a:t>بنقص السكر في الدم واستعدادهم </a:t>
            </a:r>
            <a:r>
              <a:rPr lang="ar-IQ" dirty="0"/>
              <a:t>للتعامل مع </a:t>
            </a:r>
            <a:r>
              <a:rPr lang="ar-SA" dirty="0"/>
              <a:t>نوباته</a:t>
            </a:r>
          </a:p>
          <a:p>
            <a:pPr marL="656692" lvl="1" indent="-179097" rtl="1">
              <a:buFont typeface="Arial" panose="020B0604020202020204" pitchFamily="34" charset="0"/>
              <a:buChar char="•"/>
            </a:pPr>
            <a:endParaRPr lang="ar-EG" dirty="0"/>
          </a:p>
          <a:p>
            <a:pPr algn="r" rtl="1"/>
            <a:r>
              <a:rPr lang="ar-SA" b="1" dirty="0"/>
              <a:t>مرجع</a:t>
            </a:r>
          </a:p>
          <a:p>
            <a:pPr defTabSz="947044" rtl="1">
              <a:defRPr/>
            </a:pPr>
            <a:r>
              <a:rPr lang="en-GB" dirty="0"/>
              <a:t>Davies MJ et al. </a:t>
            </a:r>
            <a:r>
              <a:rPr lang="en-GB" i="1" dirty="0"/>
              <a:t>Diabetes Care</a:t>
            </a:r>
            <a:r>
              <a:rPr lang="en-GB" dirty="0"/>
              <a:t> 2018;41:2669–701</a:t>
            </a:r>
            <a:endParaRPr lang="en-US" b="1"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65</a:t>
            </a:fld>
            <a:endParaRPr lang="en-US"/>
          </a:p>
        </p:txBody>
      </p:sp>
    </p:spTree>
    <p:extLst>
      <p:ext uri="{BB962C8B-B14F-4D97-AF65-F5344CB8AC3E}">
        <p14:creationId xmlns:p14="http://schemas.microsoft.com/office/powerpoint/2010/main" val="29246966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82" indent="-179082" algn="r" rtl="1">
              <a:buFont typeface="Arial" pitchFamily="34" charset="0"/>
              <a:buChar char="•"/>
            </a:pPr>
            <a:r>
              <a:rPr lang="ar-SA" dirty="0"/>
              <a:t>تتضمن إستراتيجيات </a:t>
            </a:r>
            <a:r>
              <a:rPr lang="ar-IQ" dirty="0"/>
              <a:t>الوقاية من </a:t>
            </a:r>
            <a:r>
              <a:rPr lang="ar-SA" dirty="0"/>
              <a:t>نقص السكر في الدم ما يلي</a:t>
            </a:r>
            <a:r>
              <a:rPr lang="ar-EG" dirty="0"/>
              <a:t>:</a:t>
            </a:r>
          </a:p>
          <a:p>
            <a:pPr marL="663267" lvl="2" indent="-179082" algn="r" rtl="1">
              <a:lnSpc>
                <a:spcPct val="90000"/>
              </a:lnSpc>
              <a:buFont typeface="Arial" pitchFamily="34" charset="0"/>
              <a:buChar char="•"/>
            </a:pPr>
            <a:r>
              <a:rPr lang="ar-SA" dirty="0"/>
              <a:t>تناول الطعام بشكل </a:t>
            </a:r>
            <a:r>
              <a:rPr lang="ar-IQ" dirty="0"/>
              <a:t>يتماشى </a:t>
            </a:r>
            <a:r>
              <a:rPr lang="ar-SA" dirty="0"/>
              <a:t>أكثر </a:t>
            </a:r>
            <a:r>
              <a:rPr lang="ar-IQ" dirty="0"/>
              <a:t>مع </a:t>
            </a:r>
            <a:r>
              <a:rPr lang="ar-SA" dirty="0"/>
              <a:t>توقيت وأحجام الحصة</a:t>
            </a:r>
          </a:p>
          <a:p>
            <a:pPr marL="663267" lvl="2" indent="-179082" algn="r" rtl="1">
              <a:lnSpc>
                <a:spcPct val="90000"/>
              </a:lnSpc>
              <a:buFont typeface="Arial" pitchFamily="34" charset="0"/>
              <a:buChar char="•"/>
            </a:pPr>
            <a:r>
              <a:rPr lang="ar-IQ" dirty="0"/>
              <a:t>إِذا كنت ت</a:t>
            </a:r>
            <a:r>
              <a:rPr lang="ar-SA" dirty="0"/>
              <a:t>ستخدم السلفانيل يوريا</a:t>
            </a:r>
            <a:r>
              <a:rPr lang="ar-IQ" baseline="0" dirty="0"/>
              <a:t> </a:t>
            </a:r>
            <a:r>
              <a:rPr lang="ar-SA" dirty="0"/>
              <a:t>استبدله بدواء ذي خطورة أقل للإصابة بنقص السكر في الدم</a:t>
            </a:r>
          </a:p>
          <a:p>
            <a:pPr marL="663267" lvl="2" indent="-179082" algn="r" rtl="1">
              <a:lnSpc>
                <a:spcPct val="90000"/>
              </a:lnSpc>
              <a:buFont typeface="Arial" pitchFamily="34" charset="0"/>
              <a:buChar char="•"/>
            </a:pPr>
            <a:r>
              <a:rPr lang="ar-SA" b="0" i="0" baseline="0" dirty="0"/>
              <a:t>إذا </a:t>
            </a:r>
            <a:r>
              <a:rPr lang="ar-IQ" b="0" i="0" baseline="0" dirty="0"/>
              <a:t>كنت </a:t>
            </a:r>
            <a:r>
              <a:rPr lang="ar-SA" b="0" i="0" baseline="0" dirty="0"/>
              <a:t>تستخدم </a:t>
            </a:r>
            <a:r>
              <a:rPr lang="ar-IQ" b="0" i="0" baseline="0" dirty="0"/>
              <a:t>ال</a:t>
            </a:r>
            <a:r>
              <a:rPr lang="ar-SA" b="0" i="0" baseline="0" dirty="0"/>
              <a:t>أنسولين </a:t>
            </a:r>
            <a:r>
              <a:rPr lang="ar-IQ" b="0" i="0" baseline="0" dirty="0"/>
              <a:t>ال</a:t>
            </a:r>
            <a:r>
              <a:rPr lang="ar-SA" b="0" i="0" baseline="0" dirty="0"/>
              <a:t>مرتبط بالطعام</a:t>
            </a:r>
            <a:r>
              <a:rPr lang="ar-IQ" b="0" i="0" baseline="0" dirty="0"/>
              <a:t> فأحرص على أخذه </a:t>
            </a:r>
            <a:r>
              <a:rPr lang="ar-SA" b="0" i="0" baseline="0" dirty="0"/>
              <a:t>قبل تناول الطعام بجرعة </a:t>
            </a:r>
            <a:r>
              <a:rPr lang="ar-IQ" b="0" i="0" baseline="0" dirty="0"/>
              <a:t>تتناسب مع ا</a:t>
            </a:r>
            <a:r>
              <a:rPr lang="ar-SA" b="0" i="0" baseline="0" dirty="0"/>
              <a:t>لوجبة التي ستتناولها</a:t>
            </a:r>
            <a:r>
              <a:rPr lang="ar-IQ" b="0" i="0" baseline="0" dirty="0"/>
              <a:t>،</a:t>
            </a:r>
            <a:r>
              <a:rPr lang="ar-SA" b="0" i="0" baseline="0" dirty="0"/>
              <a:t> وتجنب أي تعديل في الجرعات خلال ساعتين من </a:t>
            </a:r>
            <a:r>
              <a:rPr lang="ar-IQ" b="0" i="0" baseline="0" dirty="0"/>
              <a:t>وقت </a:t>
            </a:r>
            <a:r>
              <a:rPr lang="ar-SA" b="0" i="0" baseline="0" dirty="0"/>
              <a:t>تناول الطعام أو من </a:t>
            </a:r>
            <a:r>
              <a:rPr lang="ar-IQ" b="0" i="0" baseline="0" dirty="0"/>
              <a:t>وقت ال</a:t>
            </a:r>
            <a:r>
              <a:rPr lang="ar-SA" b="0" i="0" baseline="0" dirty="0"/>
              <a:t>تعديل </a:t>
            </a:r>
            <a:r>
              <a:rPr lang="ar-IQ" b="0" i="0" baseline="0" dirty="0"/>
              <a:t>ال</a:t>
            </a:r>
            <a:r>
              <a:rPr lang="ar-SA" b="0" i="0" baseline="0" dirty="0"/>
              <a:t>سابق للجرعة</a:t>
            </a:r>
          </a:p>
          <a:p>
            <a:pPr marL="663267" lvl="2" indent="-179082" algn="r" rtl="1">
              <a:lnSpc>
                <a:spcPct val="90000"/>
              </a:lnSpc>
              <a:buFont typeface="Arial" pitchFamily="34" charset="0"/>
              <a:buChar char="•"/>
            </a:pPr>
            <a:r>
              <a:rPr lang="ar-SA" b="0" baseline="0" dirty="0">
                <a:ln>
                  <a:solidFill>
                    <a:srgbClr val="F2F2F2"/>
                  </a:solidFill>
                </a:ln>
              </a:rPr>
              <a:t>ت</a:t>
            </a:r>
            <a:r>
              <a:rPr lang="ar-IQ" b="0" baseline="0" dirty="0">
                <a:ln>
                  <a:solidFill>
                    <a:srgbClr val="F2F2F2"/>
                  </a:solidFill>
                </a:ln>
              </a:rPr>
              <a:t>عديل </a:t>
            </a:r>
            <a:r>
              <a:rPr lang="ar-SA" baseline="0" dirty="0">
                <a:ln>
                  <a:solidFill>
                    <a:srgbClr val="F2F2F2"/>
                  </a:solidFill>
                </a:ln>
              </a:rPr>
              <a:t>هدف الهيموغلوبين السكري </a:t>
            </a:r>
            <a:r>
              <a:rPr lang="en-US" baseline="0" dirty="0">
                <a:ln>
                  <a:solidFill>
                    <a:srgbClr val="F2F2F2"/>
                  </a:solidFill>
                </a:ln>
              </a:rPr>
              <a:t>A1c</a:t>
            </a:r>
            <a:r>
              <a:rPr lang="ar-IQ" baseline="0" dirty="0">
                <a:ln>
                  <a:solidFill>
                    <a:srgbClr val="F2F2F2"/>
                  </a:solidFill>
                </a:ln>
              </a:rPr>
              <a:t> </a:t>
            </a:r>
            <a:r>
              <a:rPr lang="ar-SA" baseline="0" dirty="0">
                <a:ln>
                  <a:solidFill>
                    <a:srgbClr val="F2F2F2"/>
                  </a:solidFill>
                </a:ln>
              </a:rPr>
              <a:t>من أجل تقليل خطر الإصابة بنقص السكر في الدم</a:t>
            </a:r>
          </a:p>
          <a:p>
            <a:pPr marL="663267" lvl="2" indent="-179082" algn="r" defTabSz="955189" rtl="1">
              <a:lnSpc>
                <a:spcPct val="90000"/>
              </a:lnSpc>
              <a:buFont typeface="Arial" pitchFamily="34" charset="0"/>
              <a:buChar char="•"/>
              <a:defRPr/>
            </a:pPr>
            <a:r>
              <a:rPr lang="ar-SA" dirty="0">
                <a:ln>
                  <a:solidFill>
                    <a:srgbClr val="F2F2F2"/>
                  </a:solidFill>
                </a:ln>
              </a:rPr>
              <a:t>مراقبة استهلاك الكحول</a:t>
            </a:r>
            <a:r>
              <a:rPr lang="ar-IQ" dirty="0">
                <a:ln>
                  <a:solidFill>
                    <a:srgbClr val="F2F2F2"/>
                  </a:solidFill>
                </a:ln>
              </a:rPr>
              <a:t>يات</a:t>
            </a:r>
            <a:r>
              <a:rPr lang="ar-SA" dirty="0">
                <a:ln>
                  <a:solidFill>
                    <a:srgbClr val="F2F2F2"/>
                  </a:solidFill>
                </a:ln>
              </a:rPr>
              <a:t> </a:t>
            </a:r>
            <a:r>
              <a:rPr lang="ar-IQ" dirty="0">
                <a:ln>
                  <a:solidFill>
                    <a:srgbClr val="F2F2F2"/>
                  </a:solidFill>
                </a:ln>
              </a:rPr>
              <a:t>إذ </a:t>
            </a:r>
            <a:r>
              <a:rPr lang="ar-SA" dirty="0"/>
              <a:t>ارتبط استهلاك</a:t>
            </a:r>
            <a:r>
              <a:rPr lang="ar-IQ" dirty="0"/>
              <a:t>ها </a:t>
            </a:r>
            <a:r>
              <a:rPr lang="ar-SA" dirty="0"/>
              <a:t>بالنقص الحاد في سكر الدم</a:t>
            </a:r>
            <a:endParaRPr lang="ar-EG" dirty="0">
              <a:ln>
                <a:solidFill>
                  <a:srgbClr val="F2F2F2"/>
                </a:solidFill>
              </a:ln>
            </a:endParaRPr>
          </a:p>
          <a:p>
            <a:pPr marL="419518" lvl="1" indent="-179082" algn="r" rtl="1">
              <a:lnSpc>
                <a:spcPct val="90000"/>
              </a:lnSpc>
              <a:buFont typeface="Arial" pitchFamily="34" charset="0"/>
              <a:buChar char="•"/>
            </a:pPr>
            <a:r>
              <a:rPr lang="ar-SA" dirty="0"/>
              <a:t>عند ممارسة التمارين أو زيادة النشاط، تتضمن الإستراتيجيات ما يلي</a:t>
            </a:r>
            <a:r>
              <a:rPr lang="ar-EG" dirty="0"/>
              <a:t>:</a:t>
            </a:r>
          </a:p>
          <a:p>
            <a:pPr marL="663267" lvl="2" indent="-179082" algn="r" rtl="1">
              <a:lnSpc>
                <a:spcPct val="90000"/>
              </a:lnSpc>
              <a:buFont typeface="Arial" pitchFamily="34" charset="0"/>
              <a:buChar char="•"/>
            </a:pPr>
            <a:r>
              <a:rPr lang="ar-SA" dirty="0"/>
              <a:t>تحقق من مستويات غلوكوز الدم قبل التمرين وبعده</a:t>
            </a:r>
            <a:r>
              <a:rPr lang="ar-EG" dirty="0"/>
              <a:t>.</a:t>
            </a:r>
          </a:p>
          <a:p>
            <a:pPr marL="663267" lvl="2" indent="-179082" algn="r" rtl="1">
              <a:lnSpc>
                <a:spcPct val="90000"/>
              </a:lnSpc>
              <a:buFont typeface="Arial" pitchFamily="34" charset="0"/>
              <a:buChar char="•"/>
            </a:pPr>
            <a:r>
              <a:rPr lang="ar-SA" dirty="0"/>
              <a:t>كُل إذا كان غلوكوز الدم أ</a:t>
            </a:r>
            <a:r>
              <a:rPr lang="ar-IQ" dirty="0"/>
              <a:t>قل </a:t>
            </a:r>
            <a:r>
              <a:rPr lang="ar-SA" dirty="0"/>
              <a:t>من </a:t>
            </a:r>
            <a:r>
              <a:rPr lang="ar-EG" dirty="0"/>
              <a:t>5.5</a:t>
            </a:r>
            <a:r>
              <a:rPr lang="ar-SA" dirty="0"/>
              <a:t> مليمول</a:t>
            </a:r>
            <a:r>
              <a:rPr lang="ar-EG" dirty="0"/>
              <a:t>/</a:t>
            </a:r>
            <a:r>
              <a:rPr lang="ar-SA" dirty="0"/>
              <a:t>ل </a:t>
            </a:r>
            <a:r>
              <a:rPr lang="ar-EG" dirty="0"/>
              <a:t>(100</a:t>
            </a:r>
            <a:r>
              <a:rPr lang="ar-SA" dirty="0"/>
              <a:t> ملغ</a:t>
            </a:r>
            <a:r>
              <a:rPr lang="ar-IQ" dirty="0"/>
              <a:t>م</a:t>
            </a:r>
            <a:r>
              <a:rPr lang="ar-EG" dirty="0"/>
              <a:t>/</a:t>
            </a:r>
            <a:r>
              <a:rPr lang="ar-SA" dirty="0"/>
              <a:t>دل</a:t>
            </a:r>
            <a:r>
              <a:rPr lang="ar-EG" dirty="0"/>
              <a:t>)</a:t>
            </a:r>
          </a:p>
          <a:p>
            <a:pPr marL="185673" lvl="1" indent="-179082" rtl="1">
              <a:lnSpc>
                <a:spcPct val="90000"/>
              </a:lnSpc>
              <a:buFont typeface="Arial" pitchFamily="34" charset="0"/>
              <a:buChar char="•"/>
            </a:pPr>
            <a:endParaRPr lang="ar-EG" dirty="0"/>
          </a:p>
          <a:p>
            <a:pPr rtl="1"/>
            <a:endParaRPr lang="ar-EG" b="1" dirty="0"/>
          </a:p>
          <a:p>
            <a:pPr algn="r" defTabSz="955189" rtl="1">
              <a:defRPr/>
            </a:pPr>
            <a:r>
              <a:rPr lang="ar-SA" dirty="0"/>
              <a:t>ملاحظة</a:t>
            </a:r>
            <a:r>
              <a:rPr lang="ar-EG" dirty="0"/>
              <a:t>: </a:t>
            </a:r>
            <a:r>
              <a:rPr lang="ar-SA" dirty="0"/>
              <a:t>غالبًا ما يحدث نقص السكر في الدم أثناء ممارسة تمارين الأيروبك منخفضة إلى متوسطة ال</a:t>
            </a:r>
            <a:r>
              <a:rPr lang="ar-IQ" dirty="0"/>
              <a:t>شدة</a:t>
            </a:r>
            <a:r>
              <a:rPr lang="ar-EG" dirty="0"/>
              <a:t>. </a:t>
            </a:r>
            <a:r>
              <a:rPr lang="ar-SA" dirty="0"/>
              <a:t>و</a:t>
            </a:r>
            <a:r>
              <a:rPr lang="ar-IQ" dirty="0"/>
              <a:t>ترتبط ال</a:t>
            </a:r>
            <a:r>
              <a:rPr lang="ar-SA" dirty="0"/>
              <a:t>تمارين عالية ال</a:t>
            </a:r>
            <a:r>
              <a:rPr lang="ar-IQ" dirty="0"/>
              <a:t>شدة</a:t>
            </a:r>
            <a:r>
              <a:rPr lang="ar-SA" dirty="0"/>
              <a:t> </a:t>
            </a:r>
            <a:r>
              <a:rPr lang="ar-IQ" dirty="0"/>
              <a:t>ب</a:t>
            </a:r>
            <a:r>
              <a:rPr lang="ar-SA" dirty="0"/>
              <a:t>خطر الإصابة بنقص السكر في الدم إذا </a:t>
            </a:r>
            <a:r>
              <a:rPr lang="ar-IQ" dirty="0"/>
              <a:t>أخذ </a:t>
            </a:r>
            <a:r>
              <a:rPr lang="ar-SA" dirty="0"/>
              <a:t>المر</a:t>
            </a:r>
            <a:r>
              <a:rPr lang="ar-IQ" dirty="0"/>
              <a:t>ي</a:t>
            </a:r>
            <a:r>
              <a:rPr lang="ar-SA" dirty="0"/>
              <a:t>ض جرعات </a:t>
            </a:r>
            <a:r>
              <a:rPr lang="ar-IQ" dirty="0"/>
              <a:t>تعديلية </a:t>
            </a:r>
            <a:r>
              <a:rPr lang="ar-SA" dirty="0"/>
              <a:t>بعد ممارسة التمارين</a:t>
            </a:r>
            <a:r>
              <a:rPr lang="ar-EG" dirty="0"/>
              <a:t>. </a:t>
            </a:r>
            <a:r>
              <a:rPr lang="ar-SA" dirty="0"/>
              <a:t>كما يزيد نوعا التمارين </a:t>
            </a:r>
            <a:r>
              <a:rPr lang="ar-IQ" dirty="0"/>
              <a:t>المذكورة </a:t>
            </a:r>
            <a:r>
              <a:rPr lang="ar-SA" dirty="0"/>
              <a:t>خطورة الإصابة بنقص سكر الدم الليلي</a:t>
            </a:r>
            <a:r>
              <a:rPr lang="ar-IQ" dirty="0"/>
              <a:t>،</a:t>
            </a:r>
            <a:r>
              <a:rPr lang="ar-SA" dirty="0"/>
              <a:t> لذا يجب </a:t>
            </a:r>
            <a:r>
              <a:rPr lang="ar-IQ" dirty="0"/>
              <a:t>وضع ذلك بالحسبان </a:t>
            </a:r>
            <a:r>
              <a:rPr lang="ar-SA" dirty="0"/>
              <a:t>ومراقبته</a:t>
            </a:r>
            <a:r>
              <a:rPr lang="ar-EG" dirty="0"/>
              <a:t>.</a:t>
            </a:r>
          </a:p>
          <a:p>
            <a:pPr rtl="1"/>
            <a:endParaRPr lang="ar-EG" b="1" dirty="0"/>
          </a:p>
          <a:p>
            <a:pPr algn="r" rtl="1"/>
            <a:r>
              <a:rPr lang="ar-SA" b="1" dirty="0"/>
              <a:t>المراجع</a:t>
            </a:r>
          </a:p>
          <a:p>
            <a:r>
              <a:rPr lang="en-US" dirty="0"/>
              <a:t>Riddell MC et al. </a:t>
            </a:r>
            <a:r>
              <a:rPr lang="en-US" i="1" dirty="0"/>
              <a:t>Lancet Diabetes Endocrinol</a:t>
            </a:r>
            <a:r>
              <a:rPr lang="en-US" dirty="0"/>
              <a:t> 2017;5:377–90</a:t>
            </a:r>
          </a:p>
          <a:p>
            <a:r>
              <a:rPr lang="en-US" dirty="0" err="1"/>
              <a:t>Seaquist</a:t>
            </a:r>
            <a:r>
              <a:rPr lang="en-US" dirty="0"/>
              <a:t> ER, et al. </a:t>
            </a:r>
            <a:r>
              <a:rPr lang="en-US" i="1" dirty="0"/>
              <a:t>Diabetes Care</a:t>
            </a:r>
            <a:r>
              <a:rPr lang="en-US" dirty="0"/>
              <a:t>. 2013;36:1384–95</a:t>
            </a:r>
          </a:p>
          <a:p>
            <a:pPr rtl="1" eaLnBrk="1" hangingPunct="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66</a:t>
            </a:fld>
            <a:endParaRPr lang="en-US"/>
          </a:p>
        </p:txBody>
      </p:sp>
    </p:spTree>
    <p:extLst>
      <p:ext uri="{BB962C8B-B14F-4D97-AF65-F5344CB8AC3E}">
        <p14:creationId xmlns:p14="http://schemas.microsoft.com/office/powerpoint/2010/main" val="17404682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ملاحظة</a:t>
            </a:r>
            <a:r>
              <a:rPr lang="ar-EG" dirty="0"/>
              <a:t>: </a:t>
            </a:r>
            <a:r>
              <a:rPr lang="ar-SA" dirty="0"/>
              <a:t>يشير سكريّ النمط الثاني </a:t>
            </a:r>
            <a:r>
              <a:rPr lang="ar-IQ" dirty="0"/>
              <a:t>الذي تكون خطورته ع</a:t>
            </a:r>
            <a:r>
              <a:rPr lang="ar-SA" dirty="0"/>
              <a:t>الي</a:t>
            </a:r>
            <a:r>
              <a:rPr lang="ar-IQ" dirty="0"/>
              <a:t>ة</a:t>
            </a:r>
            <a:r>
              <a:rPr lang="ar-SA" dirty="0"/>
              <a:t> إلى سكريّ نمط الثاني الذي يتم علاجه بأدوية ترفع من خطورة الإصابة بنقص السكر في الدم </a:t>
            </a:r>
            <a:r>
              <a:rPr lang="ar-EG" dirty="0"/>
              <a:t>(</a:t>
            </a:r>
            <a:r>
              <a:rPr lang="ar-SA" dirty="0"/>
              <a:t>مثل الأنسولين والسلفانيل يوريا</a:t>
            </a:r>
            <a:r>
              <a:rPr lang="ar-EG" dirty="0"/>
              <a:t>).</a:t>
            </a:r>
          </a:p>
          <a:p>
            <a:pPr rtl="1"/>
            <a:endParaRPr lang="ar-EG" baseline="0" dirty="0"/>
          </a:p>
          <a:p>
            <a:pPr algn="r" rtl="1"/>
            <a:r>
              <a:rPr lang="ar-SA" dirty="0"/>
              <a:t>يجب تشجيع المرضى الذي</a:t>
            </a:r>
            <a:r>
              <a:rPr lang="ar-IQ" dirty="0"/>
              <a:t>ن</a:t>
            </a:r>
            <a:r>
              <a:rPr lang="ar-SA" dirty="0"/>
              <a:t> يتناولون مدرات الأنسولين والذين أُصيبوا بنقص السكر في الدم على الحصول على مقياس </a:t>
            </a:r>
            <a:r>
              <a:rPr lang="ar-IQ" dirty="0"/>
              <a:t>ا</a:t>
            </a:r>
            <a:r>
              <a:rPr lang="ar-SA" dirty="0"/>
              <a:t>لغلوكوز واستخدامه </a:t>
            </a:r>
            <a:r>
              <a:rPr lang="ar-IQ" dirty="0"/>
              <a:t>ذلك لمراقبة </a:t>
            </a:r>
            <a:r>
              <a:rPr lang="ar-SA" dirty="0"/>
              <a:t>الغلوكوز قبل قيادة</a:t>
            </a:r>
            <a:r>
              <a:rPr lang="ar-IQ" dirty="0"/>
              <a:t> السيارة</a:t>
            </a:r>
            <a:r>
              <a:rPr lang="ar-EG" dirty="0"/>
              <a:t>.</a:t>
            </a:r>
          </a:p>
          <a:p>
            <a:pPr rtl="1"/>
            <a:endParaRPr lang="ar-EG" baseline="0" dirty="0"/>
          </a:p>
          <a:p>
            <a:pPr algn="r" rtl="1"/>
            <a:r>
              <a:rPr lang="ar-SA" dirty="0"/>
              <a:t>لا يؤدي قياس الغلوكوز قبل القيادة إلى الوقاية من الحوادث المتعلقة بنقص السكر في الدم وحسب، </a:t>
            </a:r>
            <a:r>
              <a:rPr lang="ar-IQ" dirty="0"/>
              <a:t>و</a:t>
            </a:r>
            <a:r>
              <a:rPr lang="ar-SA" dirty="0"/>
              <a:t>لكن </a:t>
            </a:r>
            <a:r>
              <a:rPr lang="ar-EG" dirty="0"/>
              <a:t>(</a:t>
            </a:r>
            <a:r>
              <a:rPr lang="ar-SA" dirty="0"/>
              <a:t>في حال وقوع حادث قيادة</a:t>
            </a:r>
            <a:r>
              <a:rPr lang="ar-EG" dirty="0"/>
              <a:t>) </a:t>
            </a:r>
            <a:r>
              <a:rPr lang="ar-SA" dirty="0"/>
              <a:t>يمكنه المساعدة في إثبات أن نقص السكر في الدم </a:t>
            </a:r>
            <a:r>
              <a:rPr lang="ar-SA" b="0" baseline="0" dirty="0"/>
              <a:t>ليس عاملاً مساهمًا فيها</a:t>
            </a:r>
            <a:r>
              <a:rPr lang="ar-EG" b="0" baseline="0" dirty="0"/>
              <a:t>. </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67</a:t>
            </a:fld>
            <a:endParaRPr lang="en-US"/>
          </a:p>
        </p:txBody>
      </p:sp>
    </p:spTree>
    <p:extLst>
      <p:ext uri="{BB962C8B-B14F-4D97-AF65-F5344CB8AC3E}">
        <p14:creationId xmlns:p14="http://schemas.microsoft.com/office/powerpoint/2010/main" val="13514162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SA" dirty="0"/>
              <a:t>توجيه الأفراد بإيقاف السيارة و</a:t>
            </a:r>
            <a:r>
              <a:rPr lang="ar-IQ" dirty="0"/>
              <a:t>استعمال </a:t>
            </a:r>
            <a:r>
              <a:rPr lang="ar-SA" dirty="0"/>
              <a:t>فرامل اليد </a:t>
            </a:r>
            <a:r>
              <a:rPr lang="ar-EG" dirty="0"/>
              <a:t>(</a:t>
            </a:r>
            <a:r>
              <a:rPr lang="ar-SA" dirty="0"/>
              <a:t>لا ينطبق </a:t>
            </a:r>
            <a:r>
              <a:rPr lang="ar-IQ" dirty="0"/>
              <a:t>على </a:t>
            </a:r>
            <a:r>
              <a:rPr lang="ar-SA" dirty="0"/>
              <a:t>الولايات المتحدة الأمريكية</a:t>
            </a:r>
            <a:r>
              <a:rPr lang="ar-EG" dirty="0"/>
              <a:t>) </a:t>
            </a:r>
            <a:r>
              <a:rPr lang="ar-SA" dirty="0"/>
              <a:t>والخروج من مقعد السائق وتناول كربوهيدرات سريعة المفعول</a:t>
            </a:r>
            <a:r>
              <a:rPr lang="ar-EG" dirty="0"/>
              <a:t>. </a:t>
            </a:r>
            <a:r>
              <a:rPr lang="ar-SA" dirty="0"/>
              <a:t>لا تستأنف القيادة حتى ي</a:t>
            </a:r>
            <a:r>
              <a:rPr lang="ar-IQ" dirty="0"/>
              <a:t>صبح مستوى </a:t>
            </a:r>
            <a:r>
              <a:rPr lang="ar-SA" dirty="0"/>
              <a:t>غلوكوز الدم </a:t>
            </a:r>
            <a:r>
              <a:rPr lang="ar-IQ" dirty="0"/>
              <a:t>أعلى من </a:t>
            </a:r>
            <a:r>
              <a:rPr lang="ar-EG" dirty="0"/>
              <a:t>5</a:t>
            </a:r>
            <a:r>
              <a:rPr lang="ar-SA" dirty="0"/>
              <a:t> مليمول</a:t>
            </a:r>
            <a:r>
              <a:rPr lang="ar-EG" dirty="0"/>
              <a:t>/</a:t>
            </a:r>
            <a:r>
              <a:rPr lang="ar-SA" dirty="0"/>
              <a:t>ل </a:t>
            </a:r>
            <a:r>
              <a:rPr lang="ar-EG" dirty="0"/>
              <a:t>(90</a:t>
            </a:r>
            <a:r>
              <a:rPr lang="ar-SA" dirty="0"/>
              <a:t> ملغ</a:t>
            </a:r>
            <a:r>
              <a:rPr lang="ar-IQ" dirty="0"/>
              <a:t>م</a:t>
            </a:r>
            <a:r>
              <a:rPr lang="ar-EG" dirty="0"/>
              <a:t>/</a:t>
            </a:r>
            <a:r>
              <a:rPr lang="ar-SA" dirty="0"/>
              <a:t>دل</a:t>
            </a:r>
            <a:r>
              <a:rPr lang="ar-EG" dirty="0"/>
              <a:t>) </a:t>
            </a:r>
            <a:r>
              <a:rPr lang="ar-SA" dirty="0"/>
              <a:t>و</a:t>
            </a:r>
            <a:r>
              <a:rPr lang="ar-IQ" dirty="0"/>
              <a:t>تنتظر مرور</a:t>
            </a:r>
            <a:r>
              <a:rPr lang="ar-SA" dirty="0"/>
              <a:t> </a:t>
            </a:r>
            <a:r>
              <a:rPr lang="ar-EG" dirty="0"/>
              <a:t>45</a:t>
            </a:r>
            <a:r>
              <a:rPr lang="ar-SA" dirty="0"/>
              <a:t> دقيقة</a:t>
            </a:r>
            <a:r>
              <a:rPr lang="ar-EG" dirty="0"/>
              <a:t>. </a:t>
            </a:r>
            <a:r>
              <a:rPr lang="ar-SA" dirty="0"/>
              <a:t>وقد ت</a:t>
            </a:r>
            <a:r>
              <a:rPr lang="ar-IQ" dirty="0"/>
              <a:t>ختلف</a:t>
            </a:r>
            <a:r>
              <a:rPr lang="ar-IQ" baseline="0" dirty="0"/>
              <a:t> </a:t>
            </a:r>
            <a:r>
              <a:rPr lang="ar-SA" dirty="0"/>
              <a:t>هذه المبادئ </a:t>
            </a:r>
            <a:r>
              <a:rPr lang="ar-IQ" dirty="0"/>
              <a:t>حسب ال</a:t>
            </a:r>
            <a:r>
              <a:rPr lang="ar-SA" dirty="0"/>
              <a:t>بلد</a:t>
            </a:r>
            <a:r>
              <a:rPr lang="ar-IQ" dirty="0"/>
              <a:t>، لذا</a:t>
            </a:r>
            <a:r>
              <a:rPr lang="ar-IQ" baseline="0" dirty="0"/>
              <a:t> اطلع على</a:t>
            </a:r>
            <a:r>
              <a:rPr lang="ar-SA" dirty="0"/>
              <a:t> لوائحك المحلية و</a:t>
            </a:r>
            <a:r>
              <a:rPr lang="ar-IQ" dirty="0"/>
              <a:t>ال</a:t>
            </a:r>
            <a:r>
              <a:rPr lang="ar-SA" dirty="0"/>
              <a:t>منظم</a:t>
            </a:r>
            <a:r>
              <a:rPr lang="ar-IQ" dirty="0"/>
              <a:t>ات</a:t>
            </a:r>
            <a:r>
              <a:rPr lang="ar-SA" dirty="0"/>
              <a:t> الد</a:t>
            </a:r>
            <a:r>
              <a:rPr lang="ar-IQ" dirty="0"/>
              <a:t>اعمة للحصول على </a:t>
            </a:r>
            <a:r>
              <a:rPr lang="ar-SA" dirty="0"/>
              <a:t>توصيات </a:t>
            </a:r>
            <a:r>
              <a:rPr lang="ar-IQ" dirty="0"/>
              <a:t>محددة</a:t>
            </a: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68</a:t>
            </a:fld>
            <a:endParaRPr lang="en-US"/>
          </a:p>
        </p:txBody>
      </p:sp>
    </p:spTree>
    <p:extLst>
      <p:ext uri="{BB962C8B-B14F-4D97-AF65-F5344CB8AC3E}">
        <p14:creationId xmlns:p14="http://schemas.microsoft.com/office/powerpoint/2010/main" val="485614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أثبت</a:t>
            </a:r>
            <a:r>
              <a:rPr lang="ar-IQ" dirty="0"/>
              <a:t>ت</a:t>
            </a:r>
            <a:r>
              <a:rPr lang="ar-SA" dirty="0"/>
              <a:t> توعية المر</a:t>
            </a:r>
            <a:r>
              <a:rPr lang="ar-IQ" dirty="0"/>
              <a:t>ي</a:t>
            </a:r>
            <a:r>
              <a:rPr lang="ar-SA" dirty="0"/>
              <a:t>ض </a:t>
            </a:r>
            <a:r>
              <a:rPr lang="ar-IQ" dirty="0"/>
              <a:t>المبنية على أساس التدبير الذاتي ت</a:t>
            </a:r>
            <a:r>
              <a:rPr lang="ar-SA" dirty="0"/>
              <a:t>حف</a:t>
            </a:r>
            <a:r>
              <a:rPr lang="ar-IQ" dirty="0"/>
              <a:t>ي</a:t>
            </a:r>
            <a:r>
              <a:rPr lang="ar-SA" dirty="0"/>
              <a:t>ز</a:t>
            </a:r>
            <a:r>
              <a:rPr lang="ar-IQ" dirty="0"/>
              <a:t>ًا</a:t>
            </a:r>
            <a:r>
              <a:rPr lang="ar-SA" dirty="0"/>
              <a:t> </a:t>
            </a:r>
            <a:r>
              <a:rPr lang="ar-IQ" dirty="0"/>
              <a:t>لإحداث </a:t>
            </a:r>
            <a:r>
              <a:rPr lang="ar-SA" dirty="0"/>
              <a:t>التغيرات السلوكية طويلة الأمد</a:t>
            </a:r>
            <a:r>
              <a:rPr lang="ar-IQ" baseline="0" dirty="0"/>
              <a:t> التي </a:t>
            </a:r>
            <a:r>
              <a:rPr lang="ar-SA" dirty="0"/>
              <a:t>قد </a:t>
            </a:r>
            <a:r>
              <a:rPr lang="ar-IQ" dirty="0"/>
              <a:t>ت</a:t>
            </a:r>
            <a:r>
              <a:rPr lang="ar-SA" dirty="0"/>
              <a:t>ؤدي إلى إدخال تحسينات على النتائج الطبية الأحيائية والسلوكية</a:t>
            </a:r>
            <a:r>
              <a:rPr lang="ar-IQ" dirty="0"/>
              <a:t>.</a:t>
            </a:r>
            <a:endParaRPr lang="ar-SA" dirty="0"/>
          </a:p>
          <a:p>
            <a:pPr marL="179097" indent="-179097" algn="r" rtl="1">
              <a:buFont typeface="Arial" panose="020B0604020202020204" pitchFamily="34" charset="0"/>
              <a:buChar char="•"/>
            </a:pPr>
            <a:r>
              <a:rPr lang="ar-SA" dirty="0"/>
              <a:t>واعتمدت دراسات </a:t>
            </a:r>
            <a:r>
              <a:rPr lang="ar-IQ" dirty="0"/>
              <a:t>كتلك التي يُجريها </a:t>
            </a:r>
            <a:r>
              <a:rPr lang="ar-SA" dirty="0"/>
              <a:t>البرنامج الألماني العلاجي والتدريبي </a:t>
            </a:r>
            <a:r>
              <a:rPr lang="ar-IQ" dirty="0"/>
              <a:t>ل</a:t>
            </a:r>
            <a:r>
              <a:rPr lang="ar-SA" dirty="0"/>
              <a:t>لسكريّ </a:t>
            </a:r>
            <a:r>
              <a:rPr lang="ar-EG" dirty="0"/>
              <a:t>(DTTP) </a:t>
            </a:r>
            <a:r>
              <a:rPr lang="ar-SA" dirty="0"/>
              <a:t>وتعديل الجرعة من أجل تناول </a:t>
            </a:r>
            <a:r>
              <a:rPr lang="ar-IQ" dirty="0"/>
              <a:t>ا</a:t>
            </a:r>
            <a:r>
              <a:rPr lang="ar-SA" dirty="0"/>
              <a:t>لطعام </a:t>
            </a:r>
            <a:r>
              <a:rPr lang="ar-IQ" dirty="0"/>
              <a:t>الطبيعي </a:t>
            </a:r>
            <a:r>
              <a:rPr lang="ar-EG" dirty="0"/>
              <a:t>(DAFNE) </a:t>
            </a:r>
            <a:r>
              <a:rPr lang="ar-SA" dirty="0"/>
              <a:t>ومسار تدبير ال</a:t>
            </a:r>
            <a:r>
              <a:rPr lang="ar-IQ" dirty="0"/>
              <a:t>أ</a:t>
            </a:r>
            <a:r>
              <a:rPr lang="ar-SA" dirty="0"/>
              <a:t>نسولين، </a:t>
            </a:r>
            <a:r>
              <a:rPr lang="ar-IQ" dirty="0"/>
              <a:t>وهي نسخة</a:t>
            </a:r>
            <a:r>
              <a:rPr lang="ar-IQ" baseline="0" dirty="0"/>
              <a:t> منقحة عن </a:t>
            </a:r>
            <a:r>
              <a:rPr lang="ar-SA" dirty="0"/>
              <a:t>التوعية المكثف</a:t>
            </a:r>
            <a:r>
              <a:rPr lang="ar-IQ" dirty="0"/>
              <a:t>ة حول </a:t>
            </a:r>
            <a:r>
              <a:rPr lang="ar-SA" dirty="0"/>
              <a:t>السكريّ </a:t>
            </a:r>
            <a:r>
              <a:rPr lang="ar-IQ" dirty="0"/>
              <a:t>من النمط الأول</a:t>
            </a:r>
            <a:r>
              <a:rPr lang="ar-IQ" baseline="0" dirty="0"/>
              <a:t> </a:t>
            </a:r>
            <a:r>
              <a:rPr lang="ar-SA" dirty="0"/>
              <a:t>في بورنموث </a:t>
            </a:r>
            <a:r>
              <a:rPr lang="ar-EG" dirty="0"/>
              <a:t>(BERTIE)</a:t>
            </a:r>
            <a:r>
              <a:rPr lang="ar-SA" dirty="0"/>
              <a:t>، على التوعية ال</a:t>
            </a:r>
            <a:r>
              <a:rPr lang="ar-IQ" dirty="0"/>
              <a:t>منظمة</a:t>
            </a:r>
            <a:r>
              <a:rPr lang="ar-IQ" baseline="0" dirty="0"/>
              <a:t> و</a:t>
            </a:r>
            <a:r>
              <a:rPr lang="ar-SA" dirty="0"/>
              <a:t>الراسخ</a:t>
            </a:r>
            <a:r>
              <a:rPr lang="ar-IQ" dirty="0"/>
              <a:t>ة</a:t>
            </a:r>
            <a:r>
              <a:rPr lang="ar-SA" dirty="0"/>
              <a:t> </a:t>
            </a:r>
            <a:r>
              <a:rPr lang="ar-IQ" dirty="0"/>
              <a:t>في ال</a:t>
            </a:r>
            <a:r>
              <a:rPr lang="ar-SA" dirty="0"/>
              <a:t>تدبير الذاتي لل</a:t>
            </a:r>
            <a:r>
              <a:rPr lang="ar-IQ" dirty="0"/>
              <a:t>أ</a:t>
            </a:r>
            <a:r>
              <a:rPr lang="ar-SA" dirty="0"/>
              <a:t>نسولين</a:t>
            </a:r>
            <a:r>
              <a:rPr lang="ar-EG" dirty="0"/>
              <a:t>.</a:t>
            </a:r>
          </a:p>
          <a:p>
            <a:pPr marL="179097" indent="-179097" algn="r" rtl="1">
              <a:buFont typeface="Arial" panose="020B0604020202020204" pitchFamily="34" charset="0"/>
              <a:buChar char="•"/>
            </a:pPr>
            <a:r>
              <a:rPr lang="ar-SA" dirty="0"/>
              <a:t>واعتمدت الدراسات الأخرى على البرامج النفسية التعليمية </a:t>
            </a:r>
            <a:r>
              <a:rPr lang="ar-IQ" dirty="0"/>
              <a:t>ك</a:t>
            </a:r>
            <a:r>
              <a:rPr lang="ar-SA" dirty="0"/>
              <a:t>التدريب التوعوي </a:t>
            </a:r>
            <a:r>
              <a:rPr lang="ar-IQ" dirty="0"/>
              <a:t>حول </a:t>
            </a:r>
            <a:r>
              <a:rPr lang="ar-SA" dirty="0"/>
              <a:t>غلوكوز الدم </a:t>
            </a:r>
            <a:r>
              <a:rPr lang="ar-EG" dirty="0"/>
              <a:t>(BGAT)</a:t>
            </a:r>
          </a:p>
          <a:p>
            <a:pPr marL="179097" indent="-179097" algn="r" rtl="1">
              <a:buFont typeface="Arial" panose="020B0604020202020204" pitchFamily="34" charset="0"/>
              <a:buChar char="•"/>
            </a:pPr>
            <a:r>
              <a:rPr lang="ar-IQ" dirty="0"/>
              <a:t>إِن جميع </a:t>
            </a:r>
            <a:r>
              <a:rPr lang="ar-SA" dirty="0"/>
              <a:t>هذه ال</a:t>
            </a:r>
            <a:r>
              <a:rPr lang="ar-IQ" dirty="0"/>
              <a:t>م</a:t>
            </a:r>
            <a:r>
              <a:rPr lang="ar-SA" dirty="0"/>
              <a:t>ن</a:t>
            </a:r>
            <a:r>
              <a:rPr lang="ar-IQ" dirty="0"/>
              <a:t>ا</a:t>
            </a:r>
            <a:r>
              <a:rPr lang="ar-SA" dirty="0"/>
              <a:t>هج ال</a:t>
            </a:r>
            <a:r>
              <a:rPr lang="ar-IQ" dirty="0"/>
              <a:t>تي تعتمد </a:t>
            </a:r>
            <a:r>
              <a:rPr lang="ar-SA" dirty="0"/>
              <a:t>على مبادئ تعليم الكبار </a:t>
            </a:r>
            <a:r>
              <a:rPr lang="ar-IQ" dirty="0"/>
              <a:t>أدت </a:t>
            </a:r>
            <a:r>
              <a:rPr lang="ar-SA" dirty="0"/>
              <a:t>إلى انخفاض كبير </a:t>
            </a:r>
            <a:r>
              <a:rPr lang="ar-IQ" dirty="0"/>
              <a:t>في </a:t>
            </a:r>
            <a:r>
              <a:rPr lang="ar-SA" dirty="0"/>
              <a:t>معدلات</a:t>
            </a:r>
            <a:r>
              <a:rPr lang="ar-IQ" dirty="0"/>
              <a:t> النقص الحاد في</a:t>
            </a:r>
            <a:r>
              <a:rPr lang="ar-IQ" baseline="0" dirty="0"/>
              <a:t> سكر الدم</a:t>
            </a:r>
            <a:r>
              <a:rPr lang="ar-SA" dirty="0"/>
              <a:t> </a:t>
            </a:r>
            <a:r>
              <a:rPr lang="ar-IQ" dirty="0"/>
              <a:t>(</a:t>
            </a:r>
            <a:r>
              <a:rPr lang="en-US" dirty="0"/>
              <a:t>SH </a:t>
            </a:r>
            <a:r>
              <a:rPr lang="ar-IQ" dirty="0"/>
              <a:t>)</a:t>
            </a:r>
            <a:r>
              <a:rPr lang="en-US" dirty="0"/>
              <a:t> </a:t>
            </a:r>
            <a:r>
              <a:rPr lang="ar-SA" dirty="0"/>
              <a:t>بنسبة</a:t>
            </a:r>
            <a:r>
              <a:rPr lang="ar-IQ" dirty="0"/>
              <a:t> تتراوح بين</a:t>
            </a:r>
            <a:r>
              <a:rPr lang="ar-SA" dirty="0"/>
              <a:t> </a:t>
            </a:r>
            <a:r>
              <a:rPr lang="ar-EG" dirty="0"/>
              <a:t>15</a:t>
            </a:r>
            <a:r>
              <a:rPr lang="ar-IQ" dirty="0"/>
              <a:t> </a:t>
            </a:r>
            <a:r>
              <a:rPr lang="ar-SA" dirty="0"/>
              <a:t>إلى </a:t>
            </a:r>
            <a:r>
              <a:rPr lang="ar-EG" dirty="0"/>
              <a:t>75</a:t>
            </a:r>
            <a:r>
              <a:rPr lang="ar-IQ" dirty="0"/>
              <a:t>بالمائة</a:t>
            </a:r>
            <a:r>
              <a:rPr lang="ar-EG" dirty="0"/>
              <a:t> </a:t>
            </a:r>
            <a:r>
              <a:rPr lang="ar-SA" dirty="0"/>
              <a:t>في أربع دراسات، مع وجود </a:t>
            </a:r>
            <a:r>
              <a:rPr lang="ar-IQ" dirty="0"/>
              <a:t>دراسة تُظهر توجهًا </a:t>
            </a:r>
            <a:r>
              <a:rPr lang="ar-SA" dirty="0"/>
              <a:t>ن</a:t>
            </a:r>
            <a:r>
              <a:rPr lang="ar-IQ" dirty="0"/>
              <a:t>حو وتيرة </a:t>
            </a:r>
            <a:r>
              <a:rPr lang="ar-SA" dirty="0"/>
              <a:t>أقل لقراءات </a:t>
            </a:r>
            <a:r>
              <a:rPr lang="ar-IQ" dirty="0"/>
              <a:t>انخفاض </a:t>
            </a:r>
            <a:r>
              <a:rPr lang="ar-SA" dirty="0"/>
              <a:t>غلوكوز الدم </a:t>
            </a:r>
            <a:r>
              <a:rPr lang="ar-IQ" baseline="0" dirty="0"/>
              <a:t>التي</a:t>
            </a:r>
            <a:r>
              <a:rPr lang="ar-SA" dirty="0"/>
              <a:t> لم تكن </a:t>
            </a:r>
            <a:r>
              <a:rPr lang="ar-IQ" dirty="0"/>
              <a:t>هامة</a:t>
            </a:r>
            <a:r>
              <a:rPr lang="ar-SA" dirty="0"/>
              <a:t> إحصائيًا</a:t>
            </a:r>
          </a:p>
          <a:p>
            <a:pPr marL="179097" indent="-179097" algn="r" defTabSz="947044" rtl="1">
              <a:buFont typeface="Arial" panose="020B0604020202020204" pitchFamily="34" charset="0"/>
              <a:buChar char="•"/>
              <a:defRPr/>
            </a:pPr>
            <a:r>
              <a:rPr lang="ar-SA" dirty="0"/>
              <a:t>أ</a:t>
            </a:r>
            <a:r>
              <a:rPr lang="ar-IQ" dirty="0"/>
              <a:t>ظهر</a:t>
            </a:r>
            <a:r>
              <a:rPr lang="ar-SA" dirty="0"/>
              <a:t> البرنامج التوع</a:t>
            </a:r>
            <a:r>
              <a:rPr lang="ar-IQ" dirty="0"/>
              <a:t>و</a:t>
            </a:r>
            <a:r>
              <a:rPr lang="ar-SA" dirty="0"/>
              <a:t>ي </a:t>
            </a:r>
            <a:r>
              <a:rPr lang="ar-EG" dirty="0"/>
              <a:t>PEDNID-LA</a:t>
            </a:r>
            <a:r>
              <a:rPr lang="ar-SA" dirty="0"/>
              <a:t> لمرضى السكريّ من الن</a:t>
            </a:r>
            <a:r>
              <a:rPr lang="ar-IQ" dirty="0"/>
              <a:t>مط الثاني</a:t>
            </a:r>
            <a:r>
              <a:rPr lang="ar-SA" dirty="0"/>
              <a:t> في أمريكا اللاتينية أن هذه البرامج ت</a:t>
            </a:r>
            <a:r>
              <a:rPr lang="ar-IQ" dirty="0"/>
              <a:t>توفر أيضًا لمرضى </a:t>
            </a:r>
            <a:r>
              <a:rPr lang="ar-SA" dirty="0"/>
              <a:t>السكريّ </a:t>
            </a:r>
            <a:r>
              <a:rPr lang="ar-IQ" dirty="0"/>
              <a:t>من </a:t>
            </a:r>
            <a:r>
              <a:rPr lang="ar-SA" dirty="0"/>
              <a:t>الن</a:t>
            </a:r>
            <a:r>
              <a:rPr lang="ar-IQ" dirty="0"/>
              <a:t>مط الثاني</a:t>
            </a:r>
            <a:r>
              <a:rPr lang="ar-EG" dirty="0"/>
              <a:t> </a:t>
            </a:r>
            <a:r>
              <a:rPr lang="en-CA" dirty="0"/>
              <a:t>(</a:t>
            </a:r>
            <a:r>
              <a:rPr lang="en-CA" dirty="0" err="1"/>
              <a:t>Gagliardino</a:t>
            </a:r>
            <a:r>
              <a:rPr lang="en-CA" dirty="0"/>
              <a:t> JJ et al. Diabetes Care 2001;24:1001-7)</a:t>
            </a:r>
          </a:p>
          <a:p>
            <a:pPr marL="179097" indent="-179097" algn="r" rtl="1">
              <a:buFont typeface="Arial" panose="020B0604020202020204" pitchFamily="34" charset="0"/>
              <a:buChar char="•"/>
            </a:pPr>
            <a:endParaRPr lang="ar-EG" dirty="0"/>
          </a:p>
          <a:p>
            <a:pPr marL="179097" indent="-179097" rtl="1">
              <a:buFont typeface="Arial" panose="020B0604020202020204" pitchFamily="34" charset="0"/>
              <a:buChar char="•"/>
            </a:pP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7</a:t>
            </a:fld>
            <a:endParaRPr lang="en-US"/>
          </a:p>
        </p:txBody>
      </p:sp>
    </p:spTree>
    <p:extLst>
      <p:ext uri="{BB962C8B-B14F-4D97-AF65-F5344CB8AC3E}">
        <p14:creationId xmlns:p14="http://schemas.microsoft.com/office/powerpoint/2010/main" val="112710180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نظرًا لجوانب نقص السكر في الدم غير المريحة</a:t>
            </a:r>
            <a:r>
              <a:rPr lang="ar-IQ" dirty="0"/>
              <a:t> وطبيعة</a:t>
            </a:r>
            <a:r>
              <a:rPr lang="ar-IQ" baseline="0" dirty="0"/>
              <a:t> الن</a:t>
            </a:r>
            <a:r>
              <a:rPr lang="ar-SA" dirty="0"/>
              <a:t>قص الحاد في سكر الدم</a:t>
            </a:r>
            <a:r>
              <a:rPr lang="ar-IQ" dirty="0"/>
              <a:t> التي يُمكن أن تُهدد الحياة</a:t>
            </a:r>
            <a:r>
              <a:rPr lang="ar-SA" dirty="0"/>
              <a:t> فليس من الغريب أن يشعر العديد من مرضى السكريّ </a:t>
            </a:r>
            <a:r>
              <a:rPr lang="ar-IQ" dirty="0"/>
              <a:t>من </a:t>
            </a:r>
            <a:r>
              <a:rPr lang="ar-SA" dirty="0"/>
              <a:t>النمط الأو</a:t>
            </a:r>
            <a:r>
              <a:rPr lang="ar-IQ" dirty="0"/>
              <a:t>ل</a:t>
            </a:r>
            <a:r>
              <a:rPr lang="ar-IQ" baseline="0" dirty="0"/>
              <a:t> أو ال</a:t>
            </a:r>
            <a:r>
              <a:rPr lang="ar-SA" dirty="0"/>
              <a:t>نمط الثاني الذي يتم علاجه بالأنسولين بال</a:t>
            </a:r>
            <a:r>
              <a:rPr lang="ar-IQ" dirty="0"/>
              <a:t>ت</a:t>
            </a:r>
            <a:r>
              <a:rPr lang="ar-SA" dirty="0"/>
              <a:t>خوف من الإصابة بنقص السكر في الدم</a:t>
            </a:r>
          </a:p>
          <a:p>
            <a:pPr marL="179097" indent="-179097" rtl="1">
              <a:buFont typeface="Arial" panose="020B0604020202020204" pitchFamily="34" charset="0"/>
              <a:buChar char="•"/>
            </a:pPr>
            <a:endParaRPr lang="ar-EG" dirty="0"/>
          </a:p>
          <a:p>
            <a:pPr marL="179097" indent="-179097" algn="r" rtl="1">
              <a:buFont typeface="Arial" panose="020B0604020202020204" pitchFamily="34" charset="0"/>
              <a:buChar char="•"/>
            </a:pPr>
            <a:r>
              <a:rPr lang="ar-SA" dirty="0"/>
              <a:t>ويبدو أن ال</a:t>
            </a:r>
            <a:r>
              <a:rPr lang="ar-IQ" dirty="0"/>
              <a:t>ت</a:t>
            </a:r>
            <a:r>
              <a:rPr lang="ar-SA" dirty="0"/>
              <a:t>خوف من نقص السكر في الدم منتشر بشكل خاص بين المرضى الذين تعرضوا لنوبات حادة من نقص السكر في الدم </a:t>
            </a:r>
            <a:r>
              <a:rPr lang="ar-IQ" dirty="0"/>
              <a:t>سابقًا ك</a:t>
            </a:r>
            <a:r>
              <a:rPr lang="ar-SA" dirty="0"/>
              <a:t>تلك التي تتضمن </a:t>
            </a:r>
            <a:r>
              <a:rPr lang="ar-IQ" dirty="0"/>
              <a:t>فقدان </a:t>
            </a:r>
            <a:r>
              <a:rPr lang="ar-SA" dirty="0"/>
              <a:t>الوعي</a:t>
            </a:r>
          </a:p>
          <a:p>
            <a:pPr marL="656692" lvl="1" indent="-179097" algn="r" rtl="1">
              <a:buFont typeface="Arial" panose="020B0604020202020204" pitchFamily="34" charset="0"/>
              <a:buChar char="•"/>
            </a:pPr>
            <a:r>
              <a:rPr lang="ar-SA" dirty="0"/>
              <a:t>ترتبط ثلاثة عوامل بشكل كبير وإيجابي مع ال</a:t>
            </a:r>
            <a:r>
              <a:rPr lang="ar-IQ" dirty="0"/>
              <a:t>ت</a:t>
            </a:r>
            <a:r>
              <a:rPr lang="ar-SA" dirty="0"/>
              <a:t>خوف من نقص السكر في الدم وهي</a:t>
            </a:r>
            <a:r>
              <a:rPr lang="ar-EG" dirty="0"/>
              <a:t>: </a:t>
            </a:r>
            <a:r>
              <a:rPr lang="ar-SA" dirty="0"/>
              <a:t>الوقت منذ تناول علاج الأنسولين وتكرار دخول المستشفى بسبب نقص السكر في الدم وتكرار الإصابة بنقص السكر في الدم </a:t>
            </a:r>
            <a:r>
              <a:rPr lang="ar-IQ" dirty="0"/>
              <a:t>بحيث </a:t>
            </a:r>
            <a:r>
              <a:rPr lang="ar-SA" dirty="0"/>
              <a:t>يؤثر </a:t>
            </a:r>
            <a:r>
              <a:rPr lang="ar-IQ" dirty="0"/>
              <a:t>على </a:t>
            </a:r>
            <a:r>
              <a:rPr lang="ar-SA" dirty="0"/>
              <a:t>العمل</a:t>
            </a:r>
          </a:p>
          <a:p>
            <a:pPr marL="656692" lvl="1" indent="-179097" algn="r" rtl="1">
              <a:buFont typeface="Arial" panose="020B0604020202020204" pitchFamily="34" charset="0"/>
              <a:buChar char="•"/>
            </a:pPr>
            <a:r>
              <a:rPr lang="ar-IQ" dirty="0"/>
              <a:t>و</a:t>
            </a:r>
            <a:r>
              <a:rPr lang="ar-SA" dirty="0"/>
              <a:t>هذا </a:t>
            </a:r>
            <a:r>
              <a:rPr lang="ar-IQ" dirty="0"/>
              <a:t>الأمر معقول على نحو</a:t>
            </a:r>
            <a:r>
              <a:rPr lang="ar-IQ" baseline="0" dirty="0"/>
              <a:t> بديهي، فكلما</a:t>
            </a:r>
            <a:r>
              <a:rPr lang="ar-SA" dirty="0"/>
              <a:t> </a:t>
            </a:r>
            <a:r>
              <a:rPr lang="ar-IQ" dirty="0"/>
              <a:t>كان </a:t>
            </a:r>
            <a:r>
              <a:rPr lang="ar-SA" dirty="0"/>
              <a:t>المرض غير مريح أو مؤلم </a:t>
            </a:r>
            <a:r>
              <a:rPr lang="ar-IQ" dirty="0"/>
              <a:t>كلما </a:t>
            </a:r>
            <a:r>
              <a:rPr lang="ar-SA" dirty="0"/>
              <a:t>زاد احتمال إصابة الفرد بالقلق بشأن تكرر النوبة</a:t>
            </a:r>
          </a:p>
          <a:p>
            <a:pPr marL="179097" indent="-179097" algn="r" rtl="1">
              <a:buFont typeface="Arial" panose="020B0604020202020204" pitchFamily="34" charset="0"/>
              <a:buChar char="•"/>
            </a:pPr>
            <a:r>
              <a:rPr lang="ar-SA" dirty="0"/>
              <a:t>قد يتخذ المرضى الذين يشعرون بال</a:t>
            </a:r>
            <a:r>
              <a:rPr lang="ar-IQ" dirty="0"/>
              <a:t>ت</a:t>
            </a:r>
            <a:r>
              <a:rPr lang="ar-SA" dirty="0"/>
              <a:t>خوف من نقص السكر في الدم إجراءً</a:t>
            </a:r>
            <a:r>
              <a:rPr lang="ar-IQ" dirty="0"/>
              <a:t>ا</a:t>
            </a:r>
            <a:r>
              <a:rPr lang="ar-SA" dirty="0"/>
              <a:t> تصحيحيًا أو مضادًا فعَّالاً للوقاية من نقص السكر في الدم على حساب التحكم الجيد في الغلوكوز</a:t>
            </a:r>
            <a:endParaRPr lang="ar-EG" b="0" u="none" dirty="0"/>
          </a:p>
          <a:p>
            <a:pPr marL="179097" indent="-179097" algn="r" rtl="1">
              <a:buFont typeface="Arial" panose="020B0604020202020204" pitchFamily="34" charset="0"/>
              <a:buChar char="•"/>
            </a:pPr>
            <a:r>
              <a:rPr lang="ar-SA" b="0" u="none" dirty="0"/>
              <a:t>لاحظ أن عددًا قليلاً من مرضى </a:t>
            </a:r>
            <a:r>
              <a:rPr lang="ar-IQ" b="0" u="none" dirty="0"/>
              <a:t>ال</a:t>
            </a:r>
            <a:r>
              <a:rPr lang="ar-SA" b="0" u="none" dirty="0"/>
              <a:t>سكريّ </a:t>
            </a:r>
            <a:r>
              <a:rPr lang="ar-IQ" b="0" u="none" dirty="0"/>
              <a:t>من</a:t>
            </a:r>
            <a:r>
              <a:rPr lang="ar-IQ" b="0" u="none" baseline="0" dirty="0"/>
              <a:t> </a:t>
            </a:r>
            <a:r>
              <a:rPr lang="ar-SA" b="0" u="none" dirty="0"/>
              <a:t>النمط الأول </a:t>
            </a:r>
            <a:r>
              <a:rPr lang="ar-IQ" b="0" u="none" dirty="0"/>
              <a:t>اللذين يعانون</a:t>
            </a:r>
            <a:r>
              <a:rPr lang="ar-IQ" b="0" u="none" baseline="0" dirty="0"/>
              <a:t> من </a:t>
            </a:r>
            <a:r>
              <a:rPr lang="ar-IQ" b="0" u="none" dirty="0"/>
              <a:t>عدم إدراك الإصابة </a:t>
            </a:r>
            <a:r>
              <a:rPr lang="ar-SA" b="0" u="none" dirty="0"/>
              <a:t>بنقص السكر في الدم قد لا يهتمون به لأنهم </a:t>
            </a:r>
            <a:r>
              <a:rPr lang="ar-IQ" b="0" u="none" dirty="0"/>
              <a:t>غير مُدركين </a:t>
            </a:r>
            <a:r>
              <a:rPr lang="ar-SA" b="0" u="none" dirty="0"/>
              <a:t>بالنوبات </a:t>
            </a:r>
            <a:r>
              <a:rPr lang="ar-IQ" b="0" u="none" dirty="0"/>
              <a:t>لدى حدوثها</a:t>
            </a:r>
            <a:endParaRPr lang="ar-EG" b="0" u="none" dirty="0"/>
          </a:p>
          <a:p>
            <a:pPr marL="179097" indent="-179097" rtl="1">
              <a:buFont typeface="Arial" panose="020B0604020202020204" pitchFamily="34" charset="0"/>
              <a:buChar char="•"/>
            </a:pPr>
            <a:endParaRPr lang="ar-EG" dirty="0"/>
          </a:p>
          <a:p>
            <a:r>
              <a:rPr lang="en-US" dirty="0"/>
              <a:t>Wild D et al. </a:t>
            </a:r>
            <a:r>
              <a:rPr lang="en-US" i="1" dirty="0"/>
              <a:t>Pat Educ Cou</a:t>
            </a:r>
            <a:r>
              <a:rPr lang="en-US" dirty="0"/>
              <a:t>nseling 2007; 68:10–15</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70</a:t>
            </a:fld>
            <a:endParaRPr lang="en-US"/>
          </a:p>
        </p:txBody>
      </p:sp>
    </p:spTree>
    <p:extLst>
      <p:ext uri="{BB962C8B-B14F-4D97-AF65-F5344CB8AC3E}">
        <p14:creationId xmlns:p14="http://schemas.microsoft.com/office/powerpoint/2010/main" val="91404555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ملاحظة</a:t>
            </a:r>
            <a:r>
              <a:rPr lang="ar-EG" dirty="0"/>
              <a:t>: </a:t>
            </a:r>
            <a:r>
              <a:rPr lang="ar-SA" dirty="0"/>
              <a:t>عند جمع العوامل منخفضة الخطورة </a:t>
            </a:r>
            <a:r>
              <a:rPr lang="ar-EG" dirty="0"/>
              <a:t>(</a:t>
            </a:r>
            <a:r>
              <a:rPr lang="ar-SA" dirty="0"/>
              <a:t>مثل مثبطات</a:t>
            </a:r>
            <a:r>
              <a:rPr lang="ar-IQ" dirty="0"/>
              <a:t> </a:t>
            </a:r>
            <a:r>
              <a:rPr lang="en-CA" sz="1200" dirty="0"/>
              <a:t>DPP-4</a:t>
            </a:r>
            <a:r>
              <a:rPr lang="ar-IQ" sz="1200" dirty="0"/>
              <a:t> </a:t>
            </a:r>
            <a:r>
              <a:rPr lang="ar-SA" dirty="0"/>
              <a:t>ومنشطات </a:t>
            </a:r>
            <a:r>
              <a:rPr lang="en-CA" baseline="0" dirty="0"/>
              <a:t>GLP-1</a:t>
            </a:r>
            <a:r>
              <a:rPr lang="ar-SA" dirty="0"/>
              <a:t> ومثبطات</a:t>
            </a:r>
            <a:r>
              <a:rPr lang="en-CA" baseline="0" dirty="0"/>
              <a:t>SGLT2</a:t>
            </a:r>
            <a:r>
              <a:rPr lang="ar-EG" dirty="0"/>
              <a:t>) </a:t>
            </a:r>
            <a:r>
              <a:rPr lang="ar-SA" dirty="0"/>
              <a:t>مع الأنسولين أو السلفانيل يوريا </a:t>
            </a:r>
            <a:r>
              <a:rPr lang="ar-IQ" dirty="0"/>
              <a:t>ي</a:t>
            </a:r>
            <a:r>
              <a:rPr lang="ar-SA" dirty="0"/>
              <a:t>ظل خطر الإصابة بنقص السكر في الدم </a:t>
            </a:r>
            <a:r>
              <a:rPr lang="ar-IQ" dirty="0"/>
              <a:t>كبير</a:t>
            </a:r>
            <a:r>
              <a:rPr lang="ar-EG" dirty="0"/>
              <a:t>.</a:t>
            </a:r>
          </a:p>
          <a:p>
            <a:pPr marL="179097" indent="-179097" algn="r" rtl="1">
              <a:buFont typeface="Arial" panose="020B0604020202020204" pitchFamily="34" charset="0"/>
              <a:buChar char="•"/>
            </a:pPr>
            <a:r>
              <a:rPr lang="ar-SA" dirty="0"/>
              <a:t>يمكن أن تقلل نظائر الأنسولين الحديثة خطورة الإصابة بنقص السكر في الدم</a:t>
            </a:r>
            <a:r>
              <a:rPr lang="ar-EG" dirty="0"/>
              <a:t>. </a:t>
            </a:r>
          </a:p>
          <a:p>
            <a:pPr marL="179097" indent="-179097" algn="r" rtl="1">
              <a:buFont typeface="Arial" panose="020B0604020202020204" pitchFamily="34" charset="0"/>
              <a:buChar char="•"/>
            </a:pPr>
            <a:r>
              <a:rPr lang="ar-SA" dirty="0"/>
              <a:t>يمكن تحسين </a:t>
            </a:r>
            <a:r>
              <a:rPr lang="ar-IQ" dirty="0"/>
              <a:t>إدراك الإصابة</a:t>
            </a:r>
            <a:r>
              <a:rPr lang="ar-IQ" baseline="0" dirty="0"/>
              <a:t> </a:t>
            </a:r>
            <a:r>
              <a:rPr lang="ar-SA" dirty="0"/>
              <a:t>بنقص السكر في الدم </a:t>
            </a:r>
            <a:r>
              <a:rPr lang="ar-IQ" dirty="0"/>
              <a:t>عن طريق </a:t>
            </a:r>
            <a:r>
              <a:rPr lang="ar-SA" dirty="0"/>
              <a:t>تجنب الإصابة به</a:t>
            </a:r>
            <a:r>
              <a:rPr lang="ar-IQ" dirty="0"/>
              <a:t> بشكل صارم</a:t>
            </a:r>
            <a:endParaRPr lang="ar-SA" dirty="0"/>
          </a:p>
          <a:p>
            <a:pPr marL="656692" lvl="1" indent="-179097" algn="r" rtl="1">
              <a:buFont typeface="Arial" panose="020B0604020202020204" pitchFamily="34" charset="0"/>
              <a:buChar char="•"/>
            </a:pPr>
            <a:r>
              <a:rPr lang="ar-SA" dirty="0"/>
              <a:t>يمكن أن يساعد مرور </a:t>
            </a:r>
            <a:r>
              <a:rPr lang="ar-IQ" dirty="0"/>
              <a:t>2-3</a:t>
            </a:r>
            <a:r>
              <a:rPr lang="ar-SA" dirty="0"/>
              <a:t> أس</a:t>
            </a:r>
            <a:r>
              <a:rPr lang="ar-IQ" dirty="0"/>
              <a:t>بوع </a:t>
            </a:r>
            <a:r>
              <a:rPr lang="ar-SA" dirty="0"/>
              <a:t>دون </a:t>
            </a:r>
            <a:r>
              <a:rPr lang="ar-IQ" dirty="0"/>
              <a:t>حدوث ال</a:t>
            </a:r>
            <a:r>
              <a:rPr lang="ar-SA" dirty="0"/>
              <a:t>نوبات </a:t>
            </a:r>
            <a:r>
              <a:rPr lang="ar-IQ" dirty="0"/>
              <a:t>في </a:t>
            </a:r>
            <a:r>
              <a:rPr lang="ar-SA" dirty="0"/>
              <a:t>استعادة </a:t>
            </a:r>
            <a:r>
              <a:rPr lang="ar-IQ" dirty="0"/>
              <a:t>إدراك الإصابة </a:t>
            </a:r>
            <a:r>
              <a:rPr lang="ar-SA" dirty="0"/>
              <a:t>بنقص السكر في الدم وتحسين الاستجابات الصماوية العصبية لنقص السكر في الدم</a:t>
            </a:r>
            <a:r>
              <a:rPr lang="ar-EG" dirty="0"/>
              <a:t>.</a:t>
            </a:r>
            <a:r>
              <a:rPr lang="ar-IQ" dirty="0"/>
              <a:t> </a:t>
            </a:r>
            <a:endParaRPr lang="ar-EG" dirty="0"/>
          </a:p>
          <a:p>
            <a:pPr rtl="1"/>
            <a:endParaRPr lang="ar-EG" baseline="0" dirty="0"/>
          </a:p>
          <a:p>
            <a:r>
              <a:rPr lang="en-US" dirty="0"/>
              <a:t>Walker TC and </a:t>
            </a:r>
            <a:r>
              <a:rPr lang="en-US" dirty="0" err="1"/>
              <a:t>Yucha</a:t>
            </a:r>
            <a:r>
              <a:rPr lang="en-US" dirty="0"/>
              <a:t> CB. </a:t>
            </a:r>
            <a:r>
              <a:rPr lang="en-US" i="1" dirty="0"/>
              <a:t>J Diabetes Sci Technol</a:t>
            </a:r>
            <a:r>
              <a:rPr lang="en-US" dirty="0"/>
              <a:t> 2014;8:488–93</a:t>
            </a:r>
          </a:p>
          <a:p>
            <a:r>
              <a:rPr lang="en-US" dirty="0"/>
              <a:t>Choudhary P et al. </a:t>
            </a:r>
            <a:r>
              <a:rPr lang="en-US" i="1" dirty="0"/>
              <a:t>Diabetes Care</a:t>
            </a:r>
            <a:r>
              <a:rPr lang="en-US" dirty="0"/>
              <a:t> 2015;38:1016–29</a:t>
            </a:r>
          </a:p>
          <a:p>
            <a:r>
              <a:rPr lang="en-US" dirty="0" err="1"/>
              <a:t>Shuttlewood</a:t>
            </a:r>
            <a:r>
              <a:rPr lang="en-US" dirty="0"/>
              <a:t> E et al. </a:t>
            </a:r>
            <a:r>
              <a:rPr lang="en-US" i="1" dirty="0"/>
              <a:t>Diabetes Res Clin </a:t>
            </a:r>
            <a:r>
              <a:rPr lang="en-US" i="1" dirty="0" err="1"/>
              <a:t>Pract</a:t>
            </a:r>
            <a:r>
              <a:rPr lang="en-US" dirty="0"/>
              <a:t> 109:347–54</a:t>
            </a:r>
          </a:p>
          <a:p>
            <a:r>
              <a:rPr lang="en-US" dirty="0" err="1"/>
              <a:t>Gonder</a:t>
            </a:r>
            <a:r>
              <a:rPr lang="en-US" dirty="0"/>
              <a:t>-Frederick L et al. </a:t>
            </a:r>
            <a:r>
              <a:rPr lang="en-US" i="1" dirty="0"/>
              <a:t>Diabetes Care</a:t>
            </a:r>
            <a:r>
              <a:rPr lang="en-US" dirty="0"/>
              <a:t> 1997;20:1543–6</a:t>
            </a:r>
          </a:p>
          <a:p>
            <a:r>
              <a:rPr lang="en-US" dirty="0"/>
              <a:t>Bonaventura A et al. </a:t>
            </a:r>
            <a:r>
              <a:rPr lang="en-US" i="1" dirty="0" err="1"/>
              <a:t>Endocr</a:t>
            </a:r>
            <a:r>
              <a:rPr lang="en-US" i="1" dirty="0"/>
              <a:t> Connect</a:t>
            </a:r>
            <a:r>
              <a:rPr lang="en-US" dirty="0"/>
              <a:t> 2015;4:R37–45.</a:t>
            </a:r>
          </a:p>
          <a:p>
            <a:pPr rtl="1"/>
            <a:endParaRPr lang="ar-EG" baseline="0" dirty="0"/>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71</a:t>
            </a:fld>
            <a:endParaRPr lang="en-US"/>
          </a:p>
        </p:txBody>
      </p:sp>
    </p:spTree>
    <p:extLst>
      <p:ext uri="{BB962C8B-B14F-4D97-AF65-F5344CB8AC3E}">
        <p14:creationId xmlns:p14="http://schemas.microsoft.com/office/powerpoint/2010/main" val="397865567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SA" dirty="0"/>
              <a:t>قد يحتاج الفريق الذي يقوده الطبيب إلى الاستعانة بموارد إضافية لدعم المرضى و</a:t>
            </a:r>
            <a:r>
              <a:rPr lang="ar-IQ" dirty="0"/>
              <a:t>ال</a:t>
            </a:r>
            <a:r>
              <a:rPr lang="ar-SA" dirty="0"/>
              <a:t>شركاء </a:t>
            </a:r>
            <a:r>
              <a:rPr lang="ar-IQ" dirty="0"/>
              <a:t>ب</a:t>
            </a:r>
            <a:r>
              <a:rPr lang="ar-SA" dirty="0"/>
              <a:t>رعاي</a:t>
            </a:r>
            <a:r>
              <a:rPr lang="ar-IQ" dirty="0"/>
              <a:t>تهم</a:t>
            </a:r>
            <a:r>
              <a:rPr lang="ar-SA" dirty="0"/>
              <a:t> الذين يشعرون بال</a:t>
            </a:r>
            <a:r>
              <a:rPr lang="ar-IQ" dirty="0"/>
              <a:t>ت</a:t>
            </a:r>
            <a:r>
              <a:rPr lang="ar-SA" dirty="0"/>
              <a:t>خوف من نقص السكر في الدم</a:t>
            </a:r>
            <a:r>
              <a:rPr lang="ar-EG" dirty="0"/>
              <a:t>. </a:t>
            </a:r>
            <a:r>
              <a:rPr lang="ar-SA" dirty="0"/>
              <a:t>قد يستفاد المرضى الذين أُصيبوا بنقص السكر في الدم ب</a:t>
            </a:r>
            <a:r>
              <a:rPr lang="ar-IQ" dirty="0"/>
              <a:t>تكرار </a:t>
            </a:r>
            <a:r>
              <a:rPr lang="ar-SA" dirty="0"/>
              <a:t>من استشارة </a:t>
            </a:r>
            <a:r>
              <a:rPr lang="ar-IQ" dirty="0"/>
              <a:t>أ</a:t>
            </a:r>
            <a:r>
              <a:rPr lang="ar-SA" dirty="0"/>
              <a:t>خصا</a:t>
            </a:r>
            <a:r>
              <a:rPr lang="ar-IQ" dirty="0"/>
              <a:t>ئ</a:t>
            </a:r>
            <a:r>
              <a:rPr lang="ar-SA" dirty="0"/>
              <a:t>ي </a:t>
            </a:r>
            <a:r>
              <a:rPr lang="ar-IQ" dirty="0"/>
              <a:t>ال</a:t>
            </a:r>
            <a:r>
              <a:rPr lang="ar-SA" dirty="0"/>
              <a:t>صحة </a:t>
            </a:r>
            <a:r>
              <a:rPr lang="ar-IQ" dirty="0"/>
              <a:t>ال</a:t>
            </a:r>
            <a:r>
              <a:rPr lang="ar-SA" dirty="0"/>
              <a:t>سلوكية</a:t>
            </a:r>
            <a:r>
              <a:rPr lang="ar-IQ" baseline="0" dirty="0"/>
              <a:t> أو أخصائي النفسية </a:t>
            </a:r>
            <a:r>
              <a:rPr lang="ar-SA" dirty="0"/>
              <a:t>السريري</a:t>
            </a:r>
            <a:r>
              <a:rPr lang="ar-IQ" baseline="0" dirty="0"/>
              <a:t> أو الباحث الاجتماعي فضلًا عن </a:t>
            </a:r>
            <a:r>
              <a:rPr lang="ar-SA" dirty="0"/>
              <a:t>خدمات التوعية بالسكريّ الإضافية وخدمات الدعم</a:t>
            </a:r>
            <a:r>
              <a:rPr lang="ar-IQ" dirty="0"/>
              <a:t> الأُخرى</a:t>
            </a:r>
            <a:r>
              <a:rPr lang="ar-EG" dirty="0"/>
              <a:t>.  </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72</a:t>
            </a:fld>
            <a:endParaRPr lang="en-US"/>
          </a:p>
        </p:txBody>
      </p:sp>
    </p:spTree>
    <p:extLst>
      <p:ext uri="{BB962C8B-B14F-4D97-AF65-F5344CB8AC3E}">
        <p14:creationId xmlns:p14="http://schemas.microsoft.com/office/powerpoint/2010/main" val="24792545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IQ" dirty="0"/>
              <a:t>إِن</a:t>
            </a:r>
            <a:r>
              <a:rPr lang="ar-IQ" baseline="0" dirty="0"/>
              <a:t> عدم القدرة بشكل واضح على </a:t>
            </a:r>
            <a:r>
              <a:rPr lang="ar-SA" dirty="0"/>
              <a:t>تجنب النقص الحاد في سكر الدم </a:t>
            </a:r>
            <a:r>
              <a:rPr lang="ar-IQ" dirty="0"/>
              <a:t>يمكن أن تنجم</a:t>
            </a:r>
            <a:r>
              <a:rPr lang="ar-IQ" baseline="0" dirty="0"/>
              <a:t> عن </a:t>
            </a:r>
            <a:r>
              <a:rPr lang="ar-SA" dirty="0"/>
              <a:t>أفكار وسلوكيات لا تكيفية منها على سبيل المثال لا الحصر</a:t>
            </a:r>
            <a:r>
              <a:rPr lang="ar-EG" dirty="0"/>
              <a:t>: </a:t>
            </a:r>
          </a:p>
          <a:p>
            <a:pPr algn="r" rtl="1">
              <a:spcAft>
                <a:spcPts val="1253"/>
              </a:spcAft>
            </a:pPr>
            <a:r>
              <a:rPr lang="ar-SA" dirty="0"/>
              <a:t>الاستخفاف بالمخاطر والعواقب</a:t>
            </a:r>
          </a:p>
          <a:p>
            <a:pPr algn="r" rtl="1">
              <a:spcAft>
                <a:spcPts val="1253"/>
              </a:spcAft>
            </a:pPr>
            <a:r>
              <a:rPr lang="ar-SA" dirty="0"/>
              <a:t>الاستخفاف</a:t>
            </a:r>
            <a:r>
              <a:rPr lang="ar-IQ" baseline="0" dirty="0"/>
              <a:t> أو </a:t>
            </a:r>
            <a:r>
              <a:rPr lang="ar-SA" dirty="0"/>
              <a:t>إنكار التأثير على الوظيفة المعرفة</a:t>
            </a:r>
            <a:r>
              <a:rPr lang="ar-EG" dirty="0"/>
              <a:t>-</a:t>
            </a:r>
            <a:r>
              <a:rPr lang="ar-SA" dirty="0"/>
              <a:t>الحركية </a:t>
            </a:r>
            <a:r>
              <a:rPr lang="ar-EG" dirty="0"/>
              <a:t>("</a:t>
            </a:r>
            <a:r>
              <a:rPr lang="ar-SA" dirty="0"/>
              <a:t>أنا بخير عند </a:t>
            </a:r>
            <a:r>
              <a:rPr lang="ar-EG" dirty="0"/>
              <a:t>2.5</a:t>
            </a:r>
            <a:r>
              <a:rPr lang="ar-SA" dirty="0"/>
              <a:t> مليمول</a:t>
            </a:r>
            <a:r>
              <a:rPr lang="ar-EG" dirty="0"/>
              <a:t>/</a:t>
            </a:r>
            <a:r>
              <a:rPr lang="ar-SA" dirty="0"/>
              <a:t>ل </a:t>
            </a:r>
            <a:r>
              <a:rPr lang="ar-EG" dirty="0"/>
              <a:t>[45</a:t>
            </a:r>
            <a:r>
              <a:rPr lang="ar-SA" dirty="0"/>
              <a:t> ملغ</a:t>
            </a:r>
            <a:r>
              <a:rPr lang="ar-IQ" dirty="0"/>
              <a:t>م</a:t>
            </a:r>
            <a:r>
              <a:rPr lang="ar-EG" dirty="0"/>
              <a:t>/</a:t>
            </a:r>
            <a:r>
              <a:rPr lang="ar-SA" dirty="0"/>
              <a:t>دل</a:t>
            </a:r>
            <a:r>
              <a:rPr lang="ar-EG" dirty="0"/>
              <a:t>]")</a:t>
            </a:r>
          </a:p>
          <a:p>
            <a:pPr algn="r" rtl="1">
              <a:spcAft>
                <a:spcPts val="1253"/>
              </a:spcAft>
            </a:pPr>
            <a:r>
              <a:rPr lang="ar-SA" dirty="0"/>
              <a:t>ال</a:t>
            </a:r>
            <a:r>
              <a:rPr lang="ar-IQ" dirty="0"/>
              <a:t>ت</a:t>
            </a:r>
            <a:r>
              <a:rPr lang="ar-SA" dirty="0"/>
              <a:t>خوف من نقص السكر في الدم</a:t>
            </a:r>
          </a:p>
          <a:p>
            <a:pPr algn="r" rtl="1">
              <a:spcAft>
                <a:spcPts val="1253"/>
              </a:spcAft>
            </a:pPr>
            <a:r>
              <a:rPr lang="ar-SA" dirty="0"/>
              <a:t>استخدام مصادر</a:t>
            </a:r>
            <a:r>
              <a:rPr lang="ar-IQ" baseline="0" dirty="0"/>
              <a:t> </a:t>
            </a:r>
            <a:r>
              <a:rPr lang="ar-SA" dirty="0"/>
              <a:t>غلوكوز بطي</a:t>
            </a:r>
            <a:r>
              <a:rPr lang="ar-IQ" dirty="0"/>
              <a:t>ئة</a:t>
            </a:r>
            <a:r>
              <a:rPr lang="ar-SA" dirty="0"/>
              <a:t> المفعول للعلاج الذاتي</a:t>
            </a:r>
          </a:p>
          <a:p>
            <a:pPr algn="r" rtl="1">
              <a:spcAft>
                <a:spcPts val="1253"/>
              </a:spcAft>
            </a:pPr>
            <a:r>
              <a:rPr lang="ar-SA" dirty="0"/>
              <a:t>تأخير العلاج أو </a:t>
            </a:r>
            <a:r>
              <a:rPr lang="ar-IQ" dirty="0"/>
              <a:t>عدم</a:t>
            </a:r>
            <a:r>
              <a:rPr lang="ar-IQ" baseline="0" dirty="0"/>
              <a:t> تلقي ما يكفي من </a:t>
            </a:r>
            <a:r>
              <a:rPr lang="ar-SA" dirty="0"/>
              <a:t>العلاج </a:t>
            </a:r>
            <a:r>
              <a:rPr lang="ar-EG" dirty="0"/>
              <a:t>(</a:t>
            </a:r>
            <a:r>
              <a:rPr lang="ar-SA" dirty="0"/>
              <a:t>غلوكوز قليل جدًا</a:t>
            </a:r>
            <a:r>
              <a:rPr lang="ar-EG" dirty="0"/>
              <a:t>)</a:t>
            </a:r>
          </a:p>
          <a:p>
            <a:pPr algn="r" rtl="1">
              <a:spcAft>
                <a:spcPts val="1253"/>
              </a:spcAft>
            </a:pPr>
            <a:r>
              <a:rPr lang="ar-SA" dirty="0"/>
              <a:t>الاعتماد المفرط على الآخرين للمساعدة</a:t>
            </a:r>
          </a:p>
          <a:p>
            <a:pPr algn="r" rtl="1">
              <a:spcAft>
                <a:spcPts val="1253"/>
              </a:spcAft>
            </a:pPr>
            <a:r>
              <a:rPr lang="ar-SA" dirty="0"/>
              <a:t>الصراع النفسي على السلطة </a:t>
            </a:r>
            <a:r>
              <a:rPr lang="ar-EG" dirty="0"/>
              <a:t>(</a:t>
            </a:r>
            <a:r>
              <a:rPr lang="ar-SA" dirty="0"/>
              <a:t>الاستقلال المفرط</a:t>
            </a:r>
            <a:r>
              <a:rPr lang="ar-EG" dirty="0"/>
              <a:t>)</a:t>
            </a:r>
          </a:p>
          <a:p>
            <a:pPr rtl="1">
              <a:spcAft>
                <a:spcPts val="1253"/>
              </a:spcAft>
            </a:pPr>
            <a:endParaRPr lang="ar-EG" dirty="0"/>
          </a:p>
          <a:p>
            <a:pPr algn="r" rtl="1">
              <a:spcAft>
                <a:spcPts val="1253"/>
              </a:spcAft>
            </a:pPr>
            <a:r>
              <a:rPr lang="ar-SA" dirty="0"/>
              <a:t>و</a:t>
            </a:r>
            <a:r>
              <a:rPr lang="ar-IQ" dirty="0"/>
              <a:t>ستتطلب </a:t>
            </a:r>
            <a:r>
              <a:rPr lang="ar-SA" dirty="0"/>
              <a:t>معالجة هذه المشكلات والمخاوف </a:t>
            </a:r>
            <a:r>
              <a:rPr lang="ar-IQ" dirty="0"/>
              <a:t>تبنّي منهج ال</a:t>
            </a:r>
            <a:r>
              <a:rPr lang="ar-SA" dirty="0"/>
              <a:t>فريق </a:t>
            </a:r>
            <a:r>
              <a:rPr lang="ar-IQ" dirty="0"/>
              <a:t>الذي يتضمن </a:t>
            </a:r>
            <a:r>
              <a:rPr lang="ar-SA" dirty="0"/>
              <a:t>الفرد </a:t>
            </a:r>
            <a:r>
              <a:rPr lang="ar-IQ" dirty="0"/>
              <a:t>المريض </a:t>
            </a:r>
            <a:r>
              <a:rPr lang="ar-SA" dirty="0"/>
              <a:t>والعائلة ومقدم الرعاية ال</a:t>
            </a:r>
            <a:r>
              <a:rPr lang="ar-IQ" dirty="0"/>
              <a:t>طبية </a:t>
            </a:r>
            <a:r>
              <a:rPr lang="ar-SA" dirty="0"/>
              <a:t>و</a:t>
            </a:r>
            <a:r>
              <a:rPr lang="ar-IQ" dirty="0"/>
              <a:t>أخصائي</a:t>
            </a:r>
            <a:r>
              <a:rPr lang="ar-IQ" baseline="0" dirty="0"/>
              <a:t> </a:t>
            </a:r>
            <a:r>
              <a:rPr lang="ar-SA" dirty="0"/>
              <a:t>الصحة السلوكية</a:t>
            </a:r>
            <a:r>
              <a:rPr lang="ar-EG" dirty="0"/>
              <a:t>. </a:t>
            </a:r>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73</a:t>
            </a:fld>
            <a:endParaRPr lang="en-US"/>
          </a:p>
        </p:txBody>
      </p:sp>
    </p:spTree>
    <p:extLst>
      <p:ext uri="{BB962C8B-B14F-4D97-AF65-F5344CB8AC3E}">
        <p14:creationId xmlns:p14="http://schemas.microsoft.com/office/powerpoint/2010/main" val="37485938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dirty="0"/>
              <a:t>DAFNE</a:t>
            </a:r>
            <a:r>
              <a:rPr lang="ar-SA" dirty="0"/>
              <a:t> هو </a:t>
            </a:r>
            <a:r>
              <a:rPr lang="ar-SA" b="0" u="none" baseline="0" dirty="0"/>
              <a:t>برنامج واحد </a:t>
            </a:r>
            <a:r>
              <a:rPr lang="ar-SA" dirty="0"/>
              <a:t>أظهر تراجعًا في الإصابة بنقص السكر في الدم وتحسين جودة حياة مرضى السكريّ</a:t>
            </a:r>
            <a:r>
              <a:rPr lang="ar-EG" dirty="0"/>
              <a:t>. </a:t>
            </a:r>
          </a:p>
          <a:p>
            <a:pPr rtl="1"/>
            <a:endParaRPr lang="ar-EG" baseline="0" dirty="0"/>
          </a:p>
          <a:p>
            <a:pPr algn="r" rtl="1"/>
            <a:r>
              <a:rPr lang="ar-SA" dirty="0"/>
              <a:t>المزيد من المعلومات حول هيكل البرنامج ومحتواه متوفرًا على الإنترنت</a:t>
            </a:r>
            <a:r>
              <a:rPr lang="ar-EG" dirty="0"/>
              <a:t>.</a:t>
            </a:r>
          </a:p>
          <a:p>
            <a:pPr rtl="1"/>
            <a:endParaRPr lang="ar-EG" baseline="0" dirty="0"/>
          </a:p>
          <a:p>
            <a:pPr algn="r" rtl="1"/>
            <a:r>
              <a:rPr lang="ar-IQ" dirty="0"/>
              <a:t>تُ</a:t>
            </a:r>
            <a:r>
              <a:rPr lang="ar-SA" dirty="0"/>
              <a:t>عد التوعية </a:t>
            </a:r>
            <a:r>
              <a:rPr lang="ar-IQ" dirty="0"/>
              <a:t>حول </a:t>
            </a:r>
            <a:r>
              <a:rPr lang="ar-SA" dirty="0"/>
              <a:t>السكريّ </a:t>
            </a:r>
            <a:r>
              <a:rPr lang="ar-IQ" dirty="0"/>
              <a:t>وتقديم الدعم </a:t>
            </a:r>
            <a:r>
              <a:rPr lang="ar-SA" dirty="0"/>
              <a:t>أساسًا </a:t>
            </a:r>
            <a:r>
              <a:rPr lang="ar-IQ" dirty="0"/>
              <a:t>لتدبير السكري بما في ذلك الوقاية من نقص السكر في الدم </a:t>
            </a:r>
            <a:r>
              <a:rPr lang="ar-SA" dirty="0"/>
              <a:t>والسيطرة عليه</a:t>
            </a:r>
            <a:r>
              <a:rPr lang="en-US" dirty="0"/>
              <a:t>.</a:t>
            </a:r>
            <a:r>
              <a:rPr lang="ar-SA" dirty="0"/>
              <a:t> </a:t>
            </a: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74</a:t>
            </a:fld>
            <a:endParaRPr lang="en-US"/>
          </a:p>
        </p:txBody>
      </p:sp>
    </p:spTree>
    <p:extLst>
      <p:ext uri="{BB962C8B-B14F-4D97-AF65-F5344CB8AC3E}">
        <p14:creationId xmlns:p14="http://schemas.microsoft.com/office/powerpoint/2010/main" val="21284592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defTabSz="955189" rtl="1">
              <a:buFont typeface="Arial" panose="020B0604020202020204" pitchFamily="34" charset="0"/>
              <a:buChar char="•"/>
              <a:defRPr/>
            </a:pPr>
            <a:r>
              <a:rPr lang="ar-SA" dirty="0"/>
              <a:t>يت</a:t>
            </a:r>
            <a:r>
              <a:rPr lang="ar-IQ" dirty="0"/>
              <a:t>عدى </a:t>
            </a:r>
            <a:r>
              <a:rPr lang="ar-SA" dirty="0"/>
              <a:t>تأثير نقص السكر في الدم دائرة المريض </a:t>
            </a:r>
          </a:p>
          <a:p>
            <a:pPr marL="179097" indent="-179097" algn="r" defTabSz="955189" rtl="1">
              <a:buFont typeface="Arial" panose="020B0604020202020204" pitchFamily="34" charset="0"/>
              <a:buChar char="•"/>
              <a:defRPr/>
            </a:pPr>
            <a:r>
              <a:rPr lang="ar-SA" dirty="0"/>
              <a:t>يشعر الأزواج أو الشركاء الذين يعت</a:t>
            </a:r>
            <a:r>
              <a:rPr lang="ar-IQ" dirty="0"/>
              <a:t>نون بأحبائهم </a:t>
            </a:r>
            <a:r>
              <a:rPr lang="ar-SA" dirty="0"/>
              <a:t>المصابين بالسكريّ بتوتر وقلق </a:t>
            </a:r>
            <a:r>
              <a:rPr lang="ar-IQ" dirty="0"/>
              <a:t>عند ت</a:t>
            </a:r>
            <a:r>
              <a:rPr lang="ar-SA" dirty="0"/>
              <a:t>دبير نوبات نقص سكر الدم، </a:t>
            </a:r>
            <a:r>
              <a:rPr lang="ar-IQ" dirty="0"/>
              <a:t>لذا</a:t>
            </a:r>
            <a:r>
              <a:rPr lang="ar-IQ" baseline="0" dirty="0"/>
              <a:t> </a:t>
            </a:r>
            <a:r>
              <a:rPr lang="ar-IQ" dirty="0"/>
              <a:t>من الضروري</a:t>
            </a:r>
            <a:r>
              <a:rPr lang="ar-IQ" baseline="0" dirty="0"/>
              <a:t> اشتراكهم </a:t>
            </a:r>
            <a:r>
              <a:rPr lang="ar-SA" dirty="0"/>
              <a:t>في المناقشة</a:t>
            </a:r>
          </a:p>
          <a:p>
            <a:pPr marL="179097" indent="-179097" algn="r" rtl="1">
              <a:buFont typeface="Arial" panose="020B0604020202020204" pitchFamily="34" charset="0"/>
              <a:buChar char="•"/>
            </a:pPr>
            <a:r>
              <a:rPr lang="ar-SA" dirty="0"/>
              <a:t>رغم أن</a:t>
            </a:r>
            <a:r>
              <a:rPr lang="ar-IQ" baseline="0" dirty="0"/>
              <a:t> تدخل</a:t>
            </a:r>
            <a:r>
              <a:rPr lang="ar-SA" dirty="0"/>
              <a:t> الشركاء قد ي</a:t>
            </a:r>
            <a:r>
              <a:rPr lang="ar-IQ" dirty="0"/>
              <a:t>تفاوت إِلا أنهم يحملون</a:t>
            </a:r>
            <a:r>
              <a:rPr lang="ar-IQ" baseline="0" dirty="0"/>
              <a:t> على كاهلهم</a:t>
            </a:r>
            <a:r>
              <a:rPr lang="ar-IQ" dirty="0"/>
              <a:t> </a:t>
            </a:r>
            <a:r>
              <a:rPr lang="ar-SA" dirty="0"/>
              <a:t>قلق كبير </a:t>
            </a:r>
            <a:r>
              <a:rPr lang="ar-EG" dirty="0"/>
              <a:t>(</a:t>
            </a:r>
            <a:r>
              <a:rPr lang="ar-SA" dirty="0"/>
              <a:t>خاصةً حول نقص السكر في الدم</a:t>
            </a:r>
            <a:r>
              <a:rPr lang="ar-EG" dirty="0"/>
              <a:t>) </a:t>
            </a:r>
            <a:r>
              <a:rPr lang="ar-SA" dirty="0"/>
              <a:t>و</a:t>
            </a:r>
            <a:r>
              <a:rPr lang="ar-IQ" dirty="0"/>
              <a:t>ت</a:t>
            </a:r>
            <a:r>
              <a:rPr lang="ar-SA" dirty="0"/>
              <a:t>خوف </a:t>
            </a:r>
            <a:r>
              <a:rPr lang="ar-EG" dirty="0"/>
              <a:t>(</a:t>
            </a:r>
            <a:r>
              <a:rPr lang="ar-SA" dirty="0"/>
              <a:t>خاصةً حول المضاعفات المستقبلية</a:t>
            </a:r>
            <a:r>
              <a:rPr lang="ar-EG" dirty="0"/>
              <a:t>) </a:t>
            </a:r>
            <a:r>
              <a:rPr lang="ar-IQ" dirty="0"/>
              <a:t>مما يؤثر على </a:t>
            </a:r>
            <a:r>
              <a:rPr lang="ar-SA" dirty="0"/>
              <a:t>علاقاتهم</a:t>
            </a:r>
            <a:r>
              <a:rPr lang="ar-EG" dirty="0"/>
              <a:t>.</a:t>
            </a:r>
          </a:p>
          <a:p>
            <a:pPr marL="179097" indent="-179097" algn="r" rtl="1">
              <a:buFont typeface="Arial" panose="020B0604020202020204" pitchFamily="34" charset="0"/>
              <a:buChar char="•"/>
            </a:pPr>
            <a:r>
              <a:rPr lang="ar-SA" dirty="0"/>
              <a:t>العلاقات </a:t>
            </a:r>
            <a:r>
              <a:rPr lang="ar-IQ" dirty="0"/>
              <a:t>فريدة بأنواعها </a:t>
            </a:r>
            <a:r>
              <a:rPr lang="ar-SA" dirty="0"/>
              <a:t>ولا يمكن للفرد أن يفترض أن جميع المرضى يريدون </a:t>
            </a:r>
            <a:r>
              <a:rPr lang="ar-IQ" dirty="0"/>
              <a:t>من </a:t>
            </a:r>
            <a:r>
              <a:rPr lang="ar-SA" dirty="0"/>
              <a:t>شركائهم </a:t>
            </a:r>
            <a:r>
              <a:rPr lang="ar-IQ" dirty="0"/>
              <a:t>التدخل بنحو</a:t>
            </a:r>
            <a:r>
              <a:rPr lang="ar-IQ" baseline="0" dirty="0"/>
              <a:t> فعال، </a:t>
            </a:r>
            <a:r>
              <a:rPr lang="ar-SA" dirty="0"/>
              <a:t>أو أن جميعهم مثقلون بتوتر مرتبط بالسكريّ</a:t>
            </a:r>
          </a:p>
          <a:p>
            <a:pPr marL="179097" indent="-179097" algn="r" rtl="1">
              <a:buFont typeface="Arial" panose="020B0604020202020204" pitchFamily="34" charset="0"/>
              <a:buChar char="•"/>
            </a:pPr>
            <a:r>
              <a:rPr lang="ar-SA" dirty="0"/>
              <a:t>تتغير العلاقات </a:t>
            </a:r>
            <a:r>
              <a:rPr lang="ar-IQ" dirty="0"/>
              <a:t>بحيث أن </a:t>
            </a:r>
            <a:r>
              <a:rPr lang="ar-SA" dirty="0"/>
              <a:t>الاحتياجات عند مرحلة ما أثناء مسار العلاقة والمرض </a:t>
            </a:r>
            <a:r>
              <a:rPr lang="ar-IQ" dirty="0"/>
              <a:t>قد تختلف</a:t>
            </a:r>
            <a:r>
              <a:rPr lang="ar-IQ" baseline="0" dirty="0"/>
              <a:t> كثيرًا </a:t>
            </a:r>
            <a:r>
              <a:rPr lang="ar-SA" dirty="0"/>
              <a:t>مما هي</a:t>
            </a:r>
            <a:r>
              <a:rPr lang="ar-IQ" dirty="0"/>
              <a:t> عليه في مرحلة </a:t>
            </a:r>
            <a:r>
              <a:rPr lang="ar-SA" dirty="0"/>
              <a:t>أخرى</a:t>
            </a:r>
            <a:endParaRPr lang="ar-EG" baseline="0"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76</a:t>
            </a:fld>
            <a:endParaRPr lang="en-US"/>
          </a:p>
        </p:txBody>
      </p:sp>
    </p:spTree>
    <p:extLst>
      <p:ext uri="{BB962C8B-B14F-4D97-AF65-F5344CB8AC3E}">
        <p14:creationId xmlns:p14="http://schemas.microsoft.com/office/powerpoint/2010/main" val="13224249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استخدمت دراسة أجراها جوجانسن وآخرون استبيان استقصائي مقترن </a:t>
            </a:r>
            <a:r>
              <a:rPr lang="ar-IQ" dirty="0"/>
              <a:t>و</a:t>
            </a:r>
            <a:r>
              <a:rPr lang="ar-SA" dirty="0"/>
              <a:t>شامل لعدة قطاعات على نقص السكر في الدم وحالة </a:t>
            </a:r>
            <a:r>
              <a:rPr lang="ar-IQ" dirty="0"/>
              <a:t>إدراكه </a:t>
            </a:r>
            <a:r>
              <a:rPr lang="ar-SA" dirty="0"/>
              <a:t>لمقارن</a:t>
            </a:r>
            <a:r>
              <a:rPr lang="ar-IQ" dirty="0"/>
              <a:t>ة</a:t>
            </a:r>
            <a:r>
              <a:rPr lang="ar-SA" dirty="0"/>
              <a:t> تقييمات المرضى </a:t>
            </a:r>
            <a:r>
              <a:rPr lang="ar-IQ" dirty="0"/>
              <a:t>و</a:t>
            </a:r>
            <a:r>
              <a:rPr lang="ar-SA" dirty="0"/>
              <a:t>الأقارب </a:t>
            </a:r>
            <a:r>
              <a:rPr lang="ar-IQ" dirty="0"/>
              <a:t>بالنسبة </a:t>
            </a:r>
            <a:r>
              <a:rPr lang="ar-SA" dirty="0"/>
              <a:t>لمعدلات </a:t>
            </a:r>
            <a:r>
              <a:rPr lang="ar-IQ" dirty="0"/>
              <a:t>ال</a:t>
            </a:r>
            <a:r>
              <a:rPr lang="ar-SA" dirty="0"/>
              <a:t>نقص </a:t>
            </a:r>
            <a:r>
              <a:rPr lang="ar-IQ" dirty="0"/>
              <a:t>الحاد في </a:t>
            </a:r>
            <a:r>
              <a:rPr lang="ar-SA" dirty="0"/>
              <a:t>سكر الدم وحالة </a:t>
            </a:r>
            <a:r>
              <a:rPr lang="ar-IQ" dirty="0"/>
              <a:t>إدراك الإصابة به</a:t>
            </a:r>
            <a:endParaRPr lang="ar-SA" dirty="0"/>
          </a:p>
          <a:p>
            <a:pPr marL="179097" indent="-179097" algn="r" rtl="1">
              <a:buFont typeface="Arial" panose="020B0604020202020204" pitchFamily="34" charset="0"/>
              <a:buChar char="•"/>
            </a:pPr>
            <a:r>
              <a:rPr lang="ar-SA" dirty="0"/>
              <a:t>قد يرجع الاختلاف في الإبلاغ عن نقص السكر في الدم بين المرضى والأزواج إلى عوامل التصور المختلف لنوبات نقص السكر في الدم بين المجموعات</a:t>
            </a:r>
          </a:p>
          <a:p>
            <a:pPr marL="656692" lvl="1" indent="-179097" algn="r" rtl="1">
              <a:buFont typeface="Arial" panose="020B0604020202020204" pitchFamily="34" charset="0"/>
              <a:buChar char="•"/>
            </a:pPr>
            <a:r>
              <a:rPr lang="ar-SA" dirty="0"/>
              <a:t>على سبيل المثال، قد تُسجل نوبة يقلق فيها أحد الأقارب بشأن نقص سكر الدم الوشيك على أنها حادة ويقدم وجبة خفيفة لمريض السكريّ، في حين قد يراها المريض </a:t>
            </a:r>
            <a:r>
              <a:rPr lang="ar-IQ" dirty="0"/>
              <a:t>ك</a:t>
            </a:r>
            <a:r>
              <a:rPr lang="ar-SA" dirty="0"/>
              <a:t>نوبة طفيفة لأنه مقتنع أنه كان قادرًا على </a:t>
            </a:r>
            <a:r>
              <a:rPr lang="ar-IQ" dirty="0"/>
              <a:t>تدبير </a:t>
            </a:r>
            <a:r>
              <a:rPr lang="ar-SA" dirty="0"/>
              <a:t>الموقف دون تدخل</a:t>
            </a:r>
          </a:p>
          <a:p>
            <a:pPr marL="656692" lvl="1" indent="-179097" algn="r" rtl="1">
              <a:buFont typeface="Arial" panose="020B0604020202020204" pitchFamily="34" charset="0"/>
              <a:buChar char="•"/>
            </a:pPr>
            <a:r>
              <a:rPr lang="ar-SA" dirty="0"/>
              <a:t>قد يستهين المرضى بعدد نوبات نقص السكر في الدم بسبب العجز العقلي المؤقت الذي يمرون به أو ينسون عن قصد النوبات بسبب الإحراج أو الخوف من فقدان رخصة القيادة</a:t>
            </a:r>
          </a:p>
          <a:p>
            <a:pPr marL="179097" indent="-179097" algn="r" rtl="1">
              <a:buFont typeface="Arial" panose="020B0604020202020204" pitchFamily="34" charset="0"/>
              <a:buChar char="•"/>
            </a:pPr>
            <a:r>
              <a:rPr lang="ar-IQ" dirty="0"/>
              <a:t>لأن </a:t>
            </a:r>
            <a:r>
              <a:rPr lang="ar-SA" dirty="0"/>
              <a:t>أولياء الأمور </a:t>
            </a:r>
            <a:r>
              <a:rPr lang="ar-IQ" dirty="0"/>
              <a:t>يأخذون على عاتقهم </a:t>
            </a:r>
            <a:r>
              <a:rPr lang="ar-IQ" baseline="0" dirty="0"/>
              <a:t>رعاية </a:t>
            </a:r>
            <a:r>
              <a:rPr lang="ar-SA" dirty="0"/>
              <a:t>غالبية</a:t>
            </a:r>
            <a:r>
              <a:rPr lang="ar-IQ" baseline="0" dirty="0"/>
              <a:t> </a:t>
            </a:r>
            <a:r>
              <a:rPr lang="ar-SA" dirty="0"/>
              <a:t>إن لم يكن </a:t>
            </a:r>
            <a:r>
              <a:rPr lang="ar-IQ" dirty="0"/>
              <a:t>جميع</a:t>
            </a:r>
            <a:r>
              <a:rPr lang="ar-IQ" baseline="0" dirty="0"/>
              <a:t> ال</a:t>
            </a:r>
            <a:r>
              <a:rPr lang="ar-SA" dirty="0"/>
              <a:t>أطفال</a:t>
            </a:r>
            <a:r>
              <a:rPr lang="ar-IQ" dirty="0"/>
              <a:t> الصغار</a:t>
            </a:r>
            <a:r>
              <a:rPr lang="ar-SA" dirty="0"/>
              <a:t> </a:t>
            </a:r>
            <a:r>
              <a:rPr lang="ar-IQ" dirty="0"/>
              <a:t>المصابين بالسكري </a:t>
            </a:r>
            <a:r>
              <a:rPr lang="ar-SA" dirty="0"/>
              <a:t>قد ي</a:t>
            </a:r>
            <a:r>
              <a:rPr lang="ar-IQ" dirty="0"/>
              <a:t>ؤدي </a:t>
            </a:r>
            <a:r>
              <a:rPr lang="ar-SA" dirty="0"/>
              <a:t>ال</a:t>
            </a:r>
            <a:r>
              <a:rPr lang="ar-IQ" dirty="0"/>
              <a:t>ت</a:t>
            </a:r>
            <a:r>
              <a:rPr lang="ar-SA" dirty="0"/>
              <a:t>خوف من نقص سكر الدم </a:t>
            </a:r>
            <a:r>
              <a:rPr lang="ar-IQ" dirty="0"/>
              <a:t>إِلى </a:t>
            </a:r>
            <a:r>
              <a:rPr lang="ar-SA" dirty="0"/>
              <a:t>زيادة ضغط مسؤولية التربية و</a:t>
            </a:r>
            <a:r>
              <a:rPr lang="ar-IQ" dirty="0"/>
              <a:t>وضوح ال</a:t>
            </a:r>
            <a:r>
              <a:rPr lang="ar-SA" dirty="0"/>
              <a:t>عبء </a:t>
            </a:r>
            <a:r>
              <a:rPr lang="ar-IQ" dirty="0"/>
              <a:t>الأبوي </a:t>
            </a:r>
            <a:r>
              <a:rPr lang="ar-SA" dirty="0"/>
              <a:t>عل</a:t>
            </a:r>
            <a:r>
              <a:rPr lang="ar-IQ" dirty="0"/>
              <a:t>يهم</a:t>
            </a:r>
            <a:r>
              <a:rPr lang="ar-SA" dirty="0"/>
              <a:t> وزيادة تكرار حالات ال</a:t>
            </a:r>
            <a:r>
              <a:rPr lang="ar-IQ" dirty="0"/>
              <a:t>استيقاظ </a:t>
            </a:r>
            <a:r>
              <a:rPr lang="ar-SA" dirty="0"/>
              <a:t>الليلي </a:t>
            </a:r>
            <a:r>
              <a:rPr lang="ar-IQ" dirty="0"/>
              <a:t>لمراقبة </a:t>
            </a:r>
            <a:r>
              <a:rPr lang="ar-SA" dirty="0"/>
              <a:t>مستويات غلوكوز الدم</a:t>
            </a:r>
          </a:p>
          <a:p>
            <a:pPr marL="656692" lvl="1" indent="-179097" algn="r" rtl="1">
              <a:buFont typeface="Arial" panose="020B0604020202020204" pitchFamily="34" charset="0"/>
              <a:buChar char="•"/>
            </a:pPr>
            <a:r>
              <a:rPr lang="ar-IQ" dirty="0"/>
              <a:t>أظهرت</a:t>
            </a:r>
            <a:r>
              <a:rPr lang="ar-SA" dirty="0"/>
              <a:t> أمهات الأطفال المصابين بالسكري </a:t>
            </a:r>
            <a:r>
              <a:rPr lang="ar-IQ" dirty="0"/>
              <a:t>من </a:t>
            </a:r>
            <a:r>
              <a:rPr lang="ar-SA" dirty="0"/>
              <a:t>النمط الأول مستويات </a:t>
            </a:r>
            <a:r>
              <a:rPr lang="ar-IQ" dirty="0"/>
              <a:t>أعلى من ا</a:t>
            </a:r>
            <a:r>
              <a:rPr lang="ar-SA" dirty="0"/>
              <a:t>ل</a:t>
            </a:r>
            <a:r>
              <a:rPr lang="ar-IQ" dirty="0"/>
              <a:t>ت</a:t>
            </a:r>
            <a:r>
              <a:rPr lang="ar-SA" dirty="0"/>
              <a:t>خوف من نقص سكر الدم </a:t>
            </a:r>
            <a:r>
              <a:rPr lang="ar-IQ" dirty="0"/>
              <a:t>مقارنة ب</a:t>
            </a:r>
            <a:r>
              <a:rPr lang="ar-SA" dirty="0"/>
              <a:t>البالغين المصابين بالمرض نفسه</a:t>
            </a:r>
          </a:p>
          <a:p>
            <a:pPr marL="179097" indent="-179097" rtl="1">
              <a:buFont typeface="Arial" panose="020B0604020202020204" pitchFamily="34" charset="0"/>
              <a:buChar char="•"/>
            </a:pPr>
            <a:endParaRPr lang="ar-EG" dirty="0"/>
          </a:p>
          <a:p>
            <a:r>
              <a:rPr lang="en-CA" dirty="0" err="1"/>
              <a:t>Jørgensen</a:t>
            </a:r>
            <a:r>
              <a:rPr lang="en-CA" dirty="0"/>
              <a:t> HV et al</a:t>
            </a:r>
            <a:r>
              <a:rPr lang="en-CA" i="1" dirty="0"/>
              <a:t>. Diabetes Care </a:t>
            </a:r>
            <a:r>
              <a:rPr lang="en-CA" dirty="0"/>
              <a:t>2003;26:1106-9</a:t>
            </a:r>
            <a:endParaRPr lang="en-US"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78</a:t>
            </a:fld>
            <a:endParaRPr lang="en-US"/>
          </a:p>
        </p:txBody>
      </p:sp>
    </p:spTree>
    <p:extLst>
      <p:ext uri="{BB962C8B-B14F-4D97-AF65-F5344CB8AC3E}">
        <p14:creationId xmlns:p14="http://schemas.microsoft.com/office/powerpoint/2010/main" val="379725951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استخدم الكتاب الذي نشره لاوتن وآخرون تصميمًا استكشافيًا نوعيَا بنهاية مفتوحة لتحديد مجموعة </a:t>
            </a:r>
            <a:r>
              <a:rPr lang="ar-IQ" dirty="0"/>
              <a:t>عناية</a:t>
            </a:r>
            <a:r>
              <a:rPr lang="ar-SA" dirty="0"/>
              <a:t> </a:t>
            </a:r>
            <a:r>
              <a:rPr lang="ar-EG" dirty="0"/>
              <a:t>"</a:t>
            </a:r>
            <a:r>
              <a:rPr lang="ar-SA" dirty="0"/>
              <a:t>في ظلال المريض</a:t>
            </a:r>
            <a:r>
              <a:rPr lang="ar-EG" baseline="30000" dirty="0"/>
              <a:t>"</a:t>
            </a:r>
            <a:r>
              <a:rPr lang="ar-SA" dirty="0"/>
              <a:t> التي بحاجة إلى المزيد من الدعم المعرفي وال</a:t>
            </a:r>
            <a:r>
              <a:rPr lang="ar-IQ" dirty="0"/>
              <a:t>نفسي</a:t>
            </a:r>
            <a:endParaRPr lang="ar-SA" dirty="0"/>
          </a:p>
          <a:p>
            <a:pPr marL="179097" indent="-179097" rtl="1">
              <a:buFont typeface="Arial" panose="020B0604020202020204" pitchFamily="34" charset="0"/>
              <a:buChar char="•"/>
            </a:pPr>
            <a:endParaRPr lang="ar-EG" dirty="0"/>
          </a:p>
          <a:p>
            <a:pPr marL="179097" indent="-179097" algn="r" rtl="1">
              <a:buFont typeface="Arial" panose="020B0604020202020204" pitchFamily="34" charset="0"/>
              <a:buChar char="•"/>
            </a:pPr>
            <a:r>
              <a:rPr lang="ar-IQ" dirty="0"/>
              <a:t>إتسع</a:t>
            </a:r>
            <a:r>
              <a:rPr lang="ar-SA" dirty="0"/>
              <a:t> تأثير </a:t>
            </a:r>
            <a:r>
              <a:rPr lang="ar-IQ" dirty="0"/>
              <a:t>عدم إدراك المريض لإصابته </a:t>
            </a:r>
            <a:r>
              <a:rPr lang="ar-SA" dirty="0"/>
              <a:t>بنقص سكر الدم </a:t>
            </a:r>
            <a:r>
              <a:rPr lang="ar-IQ" dirty="0"/>
              <a:t>وبالنتيجة الإصابة ب</a:t>
            </a:r>
            <a:r>
              <a:rPr lang="ar-SA" dirty="0"/>
              <a:t>قص السكر في الدم </a:t>
            </a:r>
            <a:r>
              <a:rPr lang="ar-IQ" dirty="0"/>
              <a:t>ليشمل </a:t>
            </a:r>
            <a:r>
              <a:rPr lang="ar-SA" dirty="0"/>
              <a:t>أفراد العائلة الذين ذكروا الاضطرار إلى تقييد </a:t>
            </a:r>
            <a:r>
              <a:rPr lang="ar-IQ" dirty="0"/>
              <a:t>حياتهم </a:t>
            </a:r>
            <a:r>
              <a:rPr lang="ar-SA" dirty="0"/>
              <a:t>الخاصة من أجل المساعدة </a:t>
            </a:r>
            <a:r>
              <a:rPr lang="ar-IQ" dirty="0"/>
              <a:t>في </a:t>
            </a:r>
            <a:r>
              <a:rPr lang="ar-SA" dirty="0"/>
              <a:t>الكشف عن النوبات وعلاجها والحاجة إلى التأقلم مع التغيرات </a:t>
            </a:r>
            <a:r>
              <a:rPr lang="ar-IQ" dirty="0"/>
              <a:t>أحبائهم </a:t>
            </a:r>
            <a:r>
              <a:rPr lang="ar-SA" dirty="0"/>
              <a:t>السلوكية</a:t>
            </a:r>
            <a:r>
              <a:rPr lang="ar-IQ" baseline="0" dirty="0"/>
              <a:t> التي تكون </a:t>
            </a:r>
            <a:r>
              <a:rPr lang="ar-SA" dirty="0"/>
              <a:t>عنيفة أحيانًا</a:t>
            </a:r>
          </a:p>
          <a:p>
            <a:pPr marL="179097" indent="-179097" rtl="1">
              <a:buFont typeface="Arial" panose="020B0604020202020204" pitchFamily="34" charset="0"/>
              <a:buChar char="•"/>
            </a:pPr>
            <a:endParaRPr lang="ar-EG" dirty="0"/>
          </a:p>
          <a:p>
            <a:pPr marL="179097" indent="-179097" algn="r" rtl="1">
              <a:buFont typeface="Arial" panose="020B0604020202020204" pitchFamily="34" charset="0"/>
              <a:buChar char="•"/>
            </a:pPr>
            <a:r>
              <a:rPr lang="ar-SA" dirty="0"/>
              <a:t>وأشار بعض أفراد العائلة إلى </a:t>
            </a:r>
            <a:r>
              <a:rPr lang="ar-IQ" dirty="0"/>
              <a:t>الاحتياجات الكثيرة </a:t>
            </a:r>
            <a:r>
              <a:rPr lang="ar-SA" dirty="0"/>
              <a:t>التي لم يتم تلبيتها</a:t>
            </a:r>
            <a:r>
              <a:rPr lang="ar-IQ" baseline="0" dirty="0"/>
              <a:t> في مجالي التوعية والدعم،</a:t>
            </a:r>
            <a:r>
              <a:rPr lang="ar-SA" dirty="0"/>
              <a:t> لكن </a:t>
            </a:r>
            <a:r>
              <a:rPr lang="ar-IQ" dirty="0"/>
              <a:t>يناضل </a:t>
            </a:r>
            <a:r>
              <a:rPr lang="ar-SA" dirty="0"/>
              <a:t>آخرون </a:t>
            </a:r>
            <a:r>
              <a:rPr lang="ar-IQ" dirty="0"/>
              <a:t>ل</a:t>
            </a:r>
            <a:r>
              <a:rPr lang="ar-SA" dirty="0"/>
              <a:t>ت</a:t>
            </a:r>
            <a:r>
              <a:rPr lang="ar-IQ" dirty="0"/>
              <a:t>مييز ا</a:t>
            </a:r>
            <a:r>
              <a:rPr lang="ar-SA" dirty="0"/>
              <a:t>ح</a:t>
            </a:r>
            <a:r>
              <a:rPr lang="ar-IQ" dirty="0"/>
              <a:t>تياجاتهم </a:t>
            </a:r>
            <a:r>
              <a:rPr lang="ar-SA" dirty="0"/>
              <a:t>الخاصة وقبول</a:t>
            </a:r>
            <a:r>
              <a:rPr lang="ar-IQ" dirty="0"/>
              <a:t> الحصول على المساعدة</a:t>
            </a:r>
            <a:endParaRPr lang="ar-SA"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79</a:t>
            </a:fld>
            <a:endParaRPr lang="en-US"/>
          </a:p>
        </p:txBody>
      </p:sp>
    </p:spTree>
    <p:extLst>
      <p:ext uri="{BB962C8B-B14F-4D97-AF65-F5344CB8AC3E}">
        <p14:creationId xmlns:p14="http://schemas.microsoft.com/office/powerpoint/2010/main" val="12865273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SA" dirty="0"/>
              <a:t>أظهرت الدراسات أن مجموعة </a:t>
            </a:r>
            <a:r>
              <a:rPr lang="ar-IQ" dirty="0"/>
              <a:t>الأشخاص</a:t>
            </a:r>
            <a:r>
              <a:rPr lang="ar-IQ" baseline="0" dirty="0"/>
              <a:t> المعتنين بمرضى السكري </a:t>
            </a:r>
            <a:r>
              <a:rPr lang="ar-SA" dirty="0"/>
              <a:t>بحاجة إلى ال</a:t>
            </a:r>
            <a:r>
              <a:rPr lang="ar-IQ" dirty="0"/>
              <a:t>معلومات والدعم النفسي</a:t>
            </a:r>
            <a:r>
              <a:rPr lang="ar-EG" dirty="0"/>
              <a:t>. </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80</a:t>
            </a:fld>
            <a:endParaRPr lang="en-US"/>
          </a:p>
        </p:txBody>
      </p:sp>
    </p:spTree>
    <p:extLst>
      <p:ext uri="{BB962C8B-B14F-4D97-AF65-F5344CB8AC3E}">
        <p14:creationId xmlns:p14="http://schemas.microsoft.com/office/powerpoint/2010/main" val="142014604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t>قيّم </a:t>
            </a:r>
            <a:r>
              <a:rPr lang="ar-IQ" dirty="0"/>
              <a:t>بحث </a:t>
            </a:r>
            <a:r>
              <a:rPr lang="ar-SA" dirty="0"/>
              <a:t>لاوتن تأثير </a:t>
            </a:r>
            <a:r>
              <a:rPr lang="ar-IQ" dirty="0"/>
              <a:t>عدم إدراك الإصابة </a:t>
            </a:r>
            <a:r>
              <a:rPr lang="ar-SA" dirty="0"/>
              <a:t>بنقص السكر في الدم على حياة أفراد العائلة و</a:t>
            </a:r>
            <a:r>
              <a:rPr lang="ar-IQ" dirty="0"/>
              <a:t>إشراكهم </a:t>
            </a:r>
            <a:r>
              <a:rPr lang="ar-SA" dirty="0"/>
              <a:t>في الوقاية من نقص السكر في الدم والسيطرة عليه و</a:t>
            </a:r>
            <a:r>
              <a:rPr lang="ar-IQ" dirty="0"/>
              <a:t>آرائهم</a:t>
            </a:r>
            <a:r>
              <a:rPr lang="ar-IQ" baseline="0" dirty="0"/>
              <a:t> حول ما يحتاجونه من ا</a:t>
            </a:r>
            <a:r>
              <a:rPr lang="ar-SA" dirty="0"/>
              <a:t>لدعم والتوعية</a:t>
            </a:r>
            <a:r>
              <a:rPr lang="ar-IQ" dirty="0"/>
              <a:t>. والبحث</a:t>
            </a:r>
            <a:r>
              <a:rPr lang="ar-SA" dirty="0"/>
              <a:t> دراسة صغيرة لكن لا شك أن نقص السكر في الدم </a:t>
            </a:r>
            <a:r>
              <a:rPr lang="ar-IQ" dirty="0"/>
              <a:t>يؤ</a:t>
            </a:r>
            <a:r>
              <a:rPr lang="ar-SA" dirty="0"/>
              <a:t>ثر </a:t>
            </a:r>
            <a:r>
              <a:rPr lang="ar-IQ" dirty="0"/>
              <a:t>على </a:t>
            </a:r>
            <a:r>
              <a:rPr lang="ar-SA" dirty="0"/>
              <a:t>العائلة والآخرين</a:t>
            </a:r>
            <a:r>
              <a:rPr lang="ar-EG" dirty="0"/>
              <a:t>. </a:t>
            </a:r>
          </a:p>
          <a:p>
            <a:pPr rtl="1"/>
            <a:endParaRPr lang="ar-EG" baseline="0" dirty="0"/>
          </a:p>
          <a:p>
            <a:pPr algn="r" rtl="1"/>
            <a:r>
              <a:rPr lang="ar-SA" dirty="0"/>
              <a:t>إن التأثير</a:t>
            </a:r>
            <a:r>
              <a:rPr lang="ar-IQ" dirty="0"/>
              <a:t>ات</a:t>
            </a:r>
            <a:r>
              <a:rPr lang="ar-SA" dirty="0"/>
              <a:t> السلبي</a:t>
            </a:r>
            <a:r>
              <a:rPr lang="ar-IQ" dirty="0"/>
              <a:t>ة</a:t>
            </a:r>
            <a:r>
              <a:rPr lang="ar-SA" dirty="0"/>
              <a:t> للعائلة هو </a:t>
            </a:r>
            <a:r>
              <a:rPr lang="ar-IQ" dirty="0"/>
              <a:t>نتيجة</a:t>
            </a:r>
            <a:r>
              <a:rPr lang="ar-IQ" baseline="0" dirty="0"/>
              <a:t> عدم إدراك الإصابة </a:t>
            </a:r>
            <a:r>
              <a:rPr lang="ar-SA" dirty="0"/>
              <a:t>بنقص السكر في الدم والنقص الحاد في سكر الدم وليس </a:t>
            </a:r>
            <a:r>
              <a:rPr lang="ar-IQ" dirty="0"/>
              <a:t>نتيجة الإصابة ب</a:t>
            </a:r>
            <a:r>
              <a:rPr lang="ar-SA" dirty="0"/>
              <a:t>السكريّ وحده</a:t>
            </a: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81</a:t>
            </a:fld>
            <a:endParaRPr lang="en-US"/>
          </a:p>
        </p:txBody>
      </p:sp>
    </p:spTree>
    <p:extLst>
      <p:ext uri="{BB962C8B-B14F-4D97-AF65-F5344CB8AC3E}">
        <p14:creationId xmlns:p14="http://schemas.microsoft.com/office/powerpoint/2010/main" val="817832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defRPr/>
            </a:pPr>
            <a:r>
              <a:rPr lang="ar-SA" dirty="0"/>
              <a:t>اقرأ </a:t>
            </a:r>
            <a:r>
              <a:rPr lang="ar-IQ" dirty="0"/>
              <a:t>قائمة الفقرات</a:t>
            </a:r>
            <a:r>
              <a:rPr lang="ar-IQ" baseline="0" dirty="0"/>
              <a:t> الهامة </a:t>
            </a:r>
            <a:r>
              <a:rPr lang="ar-SA" dirty="0"/>
              <a:t>لدراسة الحالة</a:t>
            </a:r>
          </a:p>
          <a:p>
            <a:pPr rtl="1"/>
            <a:endParaRPr lang="ar-EG" dirty="0"/>
          </a:p>
          <a:p>
            <a:pPr algn="r" rtl="1"/>
            <a:r>
              <a:rPr lang="ar-SA" dirty="0"/>
              <a:t>حقوق نشر الصورة </a:t>
            </a:r>
            <a:r>
              <a:rPr lang="ar-EG" dirty="0"/>
              <a:t>http://www.istockphoto.com/ca/photo/aged-businessman-with-coat-gm175952873-26221338</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9</a:t>
            </a:fld>
            <a:endParaRPr lang="en-US"/>
          </a:p>
        </p:txBody>
      </p:sp>
    </p:spTree>
    <p:extLst>
      <p:ext uri="{BB962C8B-B14F-4D97-AF65-F5344CB8AC3E}">
        <p14:creationId xmlns:p14="http://schemas.microsoft.com/office/powerpoint/2010/main" val="20021120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للتطرق إلى هذه ال</a:t>
            </a:r>
            <a:r>
              <a:rPr lang="ar-IQ" dirty="0"/>
              <a:t>احتياجات </a:t>
            </a:r>
            <a:r>
              <a:rPr lang="ar-SA" dirty="0"/>
              <a:t>التي لم يتم تلبيتها، </a:t>
            </a:r>
            <a:r>
              <a:rPr lang="ar-IQ" dirty="0"/>
              <a:t>طلب </a:t>
            </a:r>
            <a:r>
              <a:rPr lang="ar-SA" dirty="0"/>
              <a:t>جميع أفراد العائلة </a:t>
            </a:r>
            <a:r>
              <a:rPr lang="ar-IQ" dirty="0"/>
              <a:t>تقريبًا </a:t>
            </a:r>
            <a:r>
              <a:rPr lang="ar-SA" dirty="0"/>
              <a:t>المزيد من المعلومات والتوعية</a:t>
            </a:r>
            <a:r>
              <a:rPr lang="ar-IQ" dirty="0"/>
              <a:t>،</a:t>
            </a:r>
            <a:r>
              <a:rPr lang="ar-SA" dirty="0"/>
              <a:t> وأراد البعض أيضًا </a:t>
            </a:r>
            <a:r>
              <a:rPr lang="ar-IQ" dirty="0"/>
              <a:t>إتاحة</a:t>
            </a:r>
            <a:r>
              <a:rPr lang="ar-IQ" baseline="0" dirty="0"/>
              <a:t> </a:t>
            </a:r>
            <a:r>
              <a:rPr lang="ar-SA" dirty="0"/>
              <a:t>فرصة </a:t>
            </a:r>
            <a:r>
              <a:rPr lang="ar-IQ" dirty="0"/>
              <a:t>مرافقة </a:t>
            </a:r>
            <a:r>
              <a:rPr lang="ar-SA" dirty="0"/>
              <a:t>الشخص المصاب ب</a:t>
            </a:r>
            <a:r>
              <a:rPr lang="ar-IQ" dirty="0"/>
              <a:t>عدم إدراك الإصابة </a:t>
            </a:r>
            <a:r>
              <a:rPr lang="ar-SA" dirty="0"/>
              <a:t>بنقص سكر الدم إلى </a:t>
            </a:r>
            <a:r>
              <a:rPr lang="ar-IQ" dirty="0"/>
              <a:t>جلسات </a:t>
            </a:r>
            <a:r>
              <a:rPr lang="ar-SA" dirty="0"/>
              <a:t>السكريّ</a:t>
            </a:r>
            <a:r>
              <a:rPr lang="ar-IQ" dirty="0"/>
              <a:t> الاستشارية</a:t>
            </a:r>
            <a:r>
              <a:rPr lang="ar-EG" dirty="0"/>
              <a:t>. </a:t>
            </a:r>
          </a:p>
          <a:p>
            <a:pPr marL="179097" indent="-179097" algn="r" rtl="1">
              <a:buFont typeface="Arial" panose="020B0604020202020204" pitchFamily="34" charset="0"/>
              <a:buChar char="•"/>
            </a:pPr>
            <a:r>
              <a:rPr lang="ar-SA" dirty="0"/>
              <a:t>ولم يكن هذا لتلقي الإرشاد والنصيحة من مهنيّ الصحة وحسب</a:t>
            </a:r>
            <a:r>
              <a:rPr lang="ar-IQ" dirty="0"/>
              <a:t>،</a:t>
            </a:r>
            <a:r>
              <a:rPr lang="ar-SA" dirty="0"/>
              <a:t> </a:t>
            </a:r>
            <a:r>
              <a:rPr lang="ar-IQ" dirty="0"/>
              <a:t>و</a:t>
            </a:r>
            <a:r>
              <a:rPr lang="ar-SA" dirty="0"/>
              <a:t>لكن لأنهم كانوا قلقين أنه بسبب </a:t>
            </a:r>
            <a:r>
              <a:rPr lang="ar-IQ" dirty="0"/>
              <a:t>ضعف ال</a:t>
            </a:r>
            <a:r>
              <a:rPr lang="ar-SA" dirty="0"/>
              <a:t>ذاكرة</a:t>
            </a:r>
            <a:r>
              <a:rPr lang="ar-IQ" baseline="0" dirty="0"/>
              <a:t> فمن الممكن ألا يُبلّغ </a:t>
            </a:r>
            <a:r>
              <a:rPr lang="ar-SA" dirty="0"/>
              <a:t>الشخص ال</a:t>
            </a:r>
            <a:r>
              <a:rPr lang="ar-IQ" dirty="0"/>
              <a:t>ذي يُعاني من عدم إدراك الإصابة </a:t>
            </a:r>
            <a:r>
              <a:rPr lang="ar-SA" dirty="0"/>
              <a:t>بنقص سكر الدم </a:t>
            </a:r>
            <a:r>
              <a:rPr lang="ar-IQ" dirty="0"/>
              <a:t>عن </a:t>
            </a:r>
            <a:r>
              <a:rPr lang="ar-SA" dirty="0"/>
              <a:t>نوبات النقص الحاد في سكر الدم</a:t>
            </a:r>
            <a:r>
              <a:rPr lang="ar-IQ" dirty="0"/>
              <a:t> لديه</a:t>
            </a:r>
            <a:r>
              <a:rPr lang="ar-EG" dirty="0"/>
              <a:t>. </a:t>
            </a:r>
          </a:p>
          <a:p>
            <a:pPr marL="179097" indent="-179097" algn="r" rtl="1">
              <a:buFont typeface="Arial" panose="020B0604020202020204" pitchFamily="34" charset="0"/>
              <a:buChar char="•"/>
            </a:pPr>
            <a:r>
              <a:rPr lang="ar-SA" dirty="0"/>
              <a:t>وإلى جانب التوعية </a:t>
            </a:r>
            <a:r>
              <a:rPr lang="ar-IQ" dirty="0"/>
              <a:t>وصف الأغلبية أنهم</a:t>
            </a:r>
            <a:r>
              <a:rPr lang="ar-IQ" baseline="0" dirty="0"/>
              <a:t> بحاجة إِلى ال</a:t>
            </a:r>
            <a:r>
              <a:rPr lang="ar-SA" dirty="0"/>
              <a:t>طمأنة </a:t>
            </a:r>
            <a:r>
              <a:rPr lang="ar-IQ" dirty="0"/>
              <a:t>والتغذية الراجعة والدعم النفسي من مرضى</a:t>
            </a:r>
            <a:r>
              <a:rPr lang="ar-IQ" baseline="0" dirty="0"/>
              <a:t> يمرون بنفس موقفهم ذلك لم</a:t>
            </a:r>
            <a:r>
              <a:rPr lang="ar-SA" dirty="0"/>
              <a:t>ساعدتهم </a:t>
            </a:r>
            <a:r>
              <a:rPr lang="ar-IQ" dirty="0"/>
              <a:t>في</a:t>
            </a:r>
            <a:r>
              <a:rPr lang="ar-IQ" baseline="0" dirty="0"/>
              <a:t> ا</a:t>
            </a:r>
            <a:r>
              <a:rPr lang="ar-SA" dirty="0"/>
              <a:t>لتغلب على مشاعر العزلة والسخط و</a:t>
            </a:r>
            <a:r>
              <a:rPr lang="ar-IQ" dirty="0"/>
              <a:t>الإحساس بالذنب </a:t>
            </a:r>
            <a:r>
              <a:rPr lang="ar-SA" dirty="0"/>
              <a:t>أحيانًا</a:t>
            </a:r>
          </a:p>
          <a:p>
            <a:pPr marL="179097" indent="-179097" algn="r" rtl="1">
              <a:buFont typeface="Arial" panose="020B0604020202020204" pitchFamily="34" charset="0"/>
              <a:buChar char="•"/>
            </a:pPr>
            <a:r>
              <a:rPr lang="ar-SA" dirty="0"/>
              <a:t>من المهم ال</a:t>
            </a:r>
            <a:r>
              <a:rPr lang="ar-IQ" dirty="0"/>
              <a:t>حرص على</a:t>
            </a:r>
            <a:r>
              <a:rPr lang="ar-IQ" baseline="0" dirty="0"/>
              <a:t> عدم نسيان الأشخاص المعتنين بالمريض </a:t>
            </a:r>
            <a:r>
              <a:rPr lang="ar-SA" dirty="0"/>
              <a:t>واطلاع</a:t>
            </a:r>
            <a:r>
              <a:rPr lang="ar-IQ" dirty="0"/>
              <a:t>هم بالمستجدات</a:t>
            </a:r>
            <a:endParaRPr lang="ar-SA" dirty="0"/>
          </a:p>
          <a:p>
            <a:pPr rtl="1"/>
            <a:endParaRPr lang="ar-EG" dirty="0"/>
          </a:p>
          <a:p>
            <a:pPr algn="r" rtl="1"/>
            <a:r>
              <a:rPr lang="ar-SA" dirty="0"/>
              <a:t>مبررات الأسئلة</a:t>
            </a:r>
            <a:r>
              <a:rPr lang="ar-EG" dirty="0"/>
              <a:t>:</a:t>
            </a:r>
          </a:p>
          <a:p>
            <a:pPr algn="r" rtl="1"/>
            <a:r>
              <a:rPr lang="ar-EG" dirty="0"/>
              <a:t>1) </a:t>
            </a:r>
            <a:r>
              <a:rPr lang="ar-SA" dirty="0"/>
              <a:t>قد تؤدي التغيرات المعرفية الناشئة </a:t>
            </a:r>
            <a:r>
              <a:rPr lang="ar-IQ" dirty="0"/>
              <a:t>ع</a:t>
            </a:r>
            <a:r>
              <a:rPr lang="ar-SA" dirty="0"/>
              <a:t>ن نقص السكر في الدم إلى السلوك العدواني والعنيف</a:t>
            </a:r>
          </a:p>
          <a:p>
            <a:pPr algn="r" rtl="1"/>
            <a:r>
              <a:rPr lang="ar-EG" dirty="0"/>
              <a:t>2) </a:t>
            </a:r>
            <a:r>
              <a:rPr lang="ar-SA" dirty="0"/>
              <a:t>يجب أن يع</a:t>
            </a:r>
            <a:r>
              <a:rPr lang="ar-IQ" dirty="0"/>
              <a:t>رف الأشخاص المعتنين بالمريض </a:t>
            </a:r>
            <a:r>
              <a:rPr lang="ar-SA" dirty="0"/>
              <a:t>علامات نقص سكر الدم وأعراضه لأن المريض الذي </a:t>
            </a:r>
            <a:r>
              <a:rPr lang="ar-IQ" dirty="0"/>
              <a:t>يُعاني</a:t>
            </a:r>
            <a:r>
              <a:rPr lang="ar-IQ" baseline="0" dirty="0"/>
              <a:t> من عدم إدراك الإصابة </a:t>
            </a:r>
            <a:r>
              <a:rPr lang="ar-SA" dirty="0"/>
              <a:t>بنقص السكر في الدم قد لا ي</a:t>
            </a:r>
            <a:r>
              <a:rPr lang="ar-IQ" dirty="0"/>
              <a:t>ُميِّز </a:t>
            </a:r>
            <a:r>
              <a:rPr lang="ar-SA" dirty="0"/>
              <a:t>النوبة</a:t>
            </a:r>
          </a:p>
          <a:p>
            <a:pPr algn="r" rtl="1"/>
            <a:r>
              <a:rPr lang="ar-EG" dirty="0"/>
              <a:t>3) </a:t>
            </a:r>
            <a:r>
              <a:rPr lang="ar-SA" dirty="0"/>
              <a:t>يجب أن يكون </a:t>
            </a:r>
            <a:r>
              <a:rPr lang="ar-IQ" dirty="0"/>
              <a:t>الأشخاص المعتنين بالمريض </a:t>
            </a:r>
            <a:r>
              <a:rPr lang="ar-SA" dirty="0"/>
              <a:t>على دراية بكيفية علاج حالات النقص الحاد في سكر الدم</a:t>
            </a: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82</a:t>
            </a:fld>
            <a:endParaRPr lang="en-US"/>
          </a:p>
        </p:txBody>
      </p:sp>
    </p:spTree>
    <p:extLst>
      <p:ext uri="{BB962C8B-B14F-4D97-AF65-F5344CB8AC3E}">
        <p14:creationId xmlns:p14="http://schemas.microsoft.com/office/powerpoint/2010/main" val="21053017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SA" dirty="0"/>
              <a:t>تركز هذه الشريحة على توعية </a:t>
            </a:r>
            <a:r>
              <a:rPr lang="ar-IQ" dirty="0"/>
              <a:t>الأشخاص الذين يعتنون بمريض السكري</a:t>
            </a:r>
            <a:r>
              <a:rPr lang="ar-EG" dirty="0"/>
              <a:t>. </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83</a:t>
            </a:fld>
            <a:endParaRPr lang="en-US"/>
          </a:p>
        </p:txBody>
      </p:sp>
    </p:spTree>
    <p:extLst>
      <p:ext uri="{BB962C8B-B14F-4D97-AF65-F5344CB8AC3E}">
        <p14:creationId xmlns:p14="http://schemas.microsoft.com/office/powerpoint/2010/main" val="413574769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latin typeface="Calibri" charset="0"/>
              </a:rPr>
              <a:t>الجدول </a:t>
            </a:r>
            <a:r>
              <a:rPr lang="ar-EG" dirty="0">
                <a:latin typeface="Calibri" charset="0"/>
              </a:rPr>
              <a:t>3-</a:t>
            </a:r>
            <a:r>
              <a:rPr lang="ar-IQ" dirty="0">
                <a:latin typeface="Calibri" charset="0"/>
              </a:rPr>
              <a:t>ال</a:t>
            </a:r>
            <a:r>
              <a:rPr lang="ar-SA" dirty="0">
                <a:latin typeface="Calibri" charset="0"/>
              </a:rPr>
              <a:t>قائمة </a:t>
            </a:r>
            <a:r>
              <a:rPr lang="ar-IQ" dirty="0">
                <a:latin typeface="Calibri" charset="0"/>
              </a:rPr>
              <a:t>المرجعية ل</a:t>
            </a:r>
            <a:r>
              <a:rPr lang="ar-SA" dirty="0">
                <a:latin typeface="Calibri" charset="0"/>
              </a:rPr>
              <a:t>مقدم الرعاية ال</a:t>
            </a:r>
            <a:r>
              <a:rPr lang="ar-IQ" dirty="0">
                <a:latin typeface="Calibri" charset="0"/>
              </a:rPr>
              <a:t>طبية لمرضى </a:t>
            </a:r>
            <a:r>
              <a:rPr lang="ar-SA" dirty="0">
                <a:latin typeface="Calibri" charset="0"/>
              </a:rPr>
              <a:t>نقص سكر الدم</a:t>
            </a:r>
          </a:p>
          <a:p>
            <a:pPr algn="r" rtl="1"/>
            <a:r>
              <a:rPr lang="ar-SA" dirty="0">
                <a:latin typeface="Calibri" charset="0"/>
              </a:rPr>
              <a:t>أنشأت الجمعية الأمريكية للسكري ومجموعة عمل مجتمع الغدد الصماء هذه القائمة المرجعية عن نقص السكر في الدم</a:t>
            </a:r>
            <a:r>
              <a:rPr lang="ar-EG" dirty="0">
                <a:latin typeface="Calibri" charset="0"/>
              </a:rPr>
              <a:t>. </a:t>
            </a:r>
          </a:p>
          <a:p>
            <a:pPr rtl="1"/>
            <a:endParaRPr lang="ar-EG" dirty="0">
              <a:latin typeface="Calibri" charset="0"/>
            </a:endParaRPr>
          </a:p>
          <a:p>
            <a:pPr defTabSz="955189">
              <a:defRPr/>
            </a:pPr>
            <a:r>
              <a:rPr lang="en-US" dirty="0" err="1"/>
              <a:t>Seaquist</a:t>
            </a:r>
            <a:r>
              <a:rPr lang="en-US" dirty="0"/>
              <a:t> ER, Anderson J, Childs B, et al. </a:t>
            </a:r>
            <a:r>
              <a:rPr lang="en-US" dirty="0">
                <a:hlinkClick r:id="rId3"/>
              </a:rPr>
              <a:t>Hypoglycaemia and diabetes: a report of a workgroup of the American Diabetes Association and the Endocrine Society.</a:t>
            </a:r>
            <a:r>
              <a:rPr lang="en-US" dirty="0"/>
              <a:t> </a:t>
            </a:r>
            <a:r>
              <a:rPr lang="en-US" i="1" dirty="0"/>
              <a:t>Diabetes Care</a:t>
            </a:r>
            <a:r>
              <a:rPr lang="en-US" dirty="0"/>
              <a:t>. 2013;36:1384-1495.</a:t>
            </a:r>
          </a:p>
          <a:p>
            <a:pPr rtl="1"/>
            <a:endParaRPr lang="ar-EG" dirty="0">
              <a:latin typeface="Calibri" charset="0"/>
            </a:endParaRP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85</a:t>
            </a:fld>
            <a:endParaRPr lang="en-US"/>
          </a:p>
        </p:txBody>
      </p:sp>
    </p:spTree>
    <p:extLst>
      <p:ext uri="{BB962C8B-B14F-4D97-AF65-F5344CB8AC3E}">
        <p14:creationId xmlns:p14="http://schemas.microsoft.com/office/powerpoint/2010/main" val="317275753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dirty="0">
                <a:latin typeface="Calibri" charset="0"/>
              </a:rPr>
              <a:t>الجدول </a:t>
            </a:r>
            <a:r>
              <a:rPr lang="ar-EG" dirty="0">
                <a:latin typeface="Calibri" charset="0"/>
              </a:rPr>
              <a:t>2- </a:t>
            </a:r>
            <a:r>
              <a:rPr lang="ar-SA" dirty="0">
                <a:latin typeface="Calibri" charset="0"/>
              </a:rPr>
              <a:t>أنشأت الجمعية الأمريكية للسكري ومجموعة عمل مجتمع الغدد الصماء هذه القائمة المرجعية عن نقص السكر في الدم</a:t>
            </a:r>
            <a:r>
              <a:rPr lang="ar-EG" dirty="0">
                <a:latin typeface="Calibri" charset="0"/>
              </a:rPr>
              <a:t>. </a:t>
            </a:r>
          </a:p>
          <a:p>
            <a:pPr rtl="1"/>
            <a:endParaRPr lang="ar-EG" dirty="0">
              <a:latin typeface="Calibri" charset="0"/>
            </a:endParaRPr>
          </a:p>
          <a:p>
            <a:pPr defTabSz="955189">
              <a:defRPr/>
            </a:pPr>
            <a:r>
              <a:rPr lang="en-US" dirty="0" err="1"/>
              <a:t>Seaquist</a:t>
            </a:r>
            <a:r>
              <a:rPr lang="en-US" dirty="0"/>
              <a:t> ER, Anderson J, Childs B, et al. </a:t>
            </a:r>
            <a:r>
              <a:rPr lang="en-US" dirty="0">
                <a:hlinkClick r:id="rId3"/>
              </a:rPr>
              <a:t>Hypoglycaemia and diabetes: a report of a workgroup of the American Diabetes Association and the Endocrine Society.</a:t>
            </a:r>
            <a:r>
              <a:rPr lang="en-US" dirty="0"/>
              <a:t> </a:t>
            </a:r>
            <a:r>
              <a:rPr lang="en-US" i="1" dirty="0"/>
              <a:t>Diabetes Care</a:t>
            </a:r>
            <a:r>
              <a:rPr lang="en-US" dirty="0"/>
              <a:t>. 2013;36:1384-1495.</a:t>
            </a:r>
          </a:p>
          <a:p>
            <a:pPr rtl="1"/>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86</a:t>
            </a:fld>
            <a:endParaRPr lang="en-US"/>
          </a:p>
        </p:txBody>
      </p:sp>
    </p:spTree>
    <p:extLst>
      <p:ext uri="{BB962C8B-B14F-4D97-AF65-F5344CB8AC3E}">
        <p14:creationId xmlns:p14="http://schemas.microsoft.com/office/powerpoint/2010/main" val="258491518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r>
              <a:rPr lang="ar-EG" dirty="0"/>
              <a:t>[</a:t>
            </a:r>
            <a:r>
              <a:rPr lang="ar-SA" dirty="0"/>
              <a:t>الشريحة بالرسم</a:t>
            </a:r>
            <a:r>
              <a:rPr lang="ar-EG" dirty="0"/>
              <a:t>]</a:t>
            </a:r>
          </a:p>
          <a:p>
            <a:pPr rtl="1"/>
            <a:endParaRPr lang="ar-EG" dirty="0"/>
          </a:p>
          <a:p>
            <a:pPr algn="r" defTabSz="955189" rtl="1">
              <a:defRPr/>
            </a:pPr>
            <a:r>
              <a:rPr lang="ar-SA" dirty="0">
                <a:solidFill>
                  <a:srgbClr val="000000"/>
                </a:solidFill>
                <a:latin typeface="Open Sans"/>
              </a:rPr>
              <a:t>تفرض الطريقة الذهبية </a:t>
            </a:r>
            <a:r>
              <a:rPr lang="ar-IQ" dirty="0">
                <a:solidFill>
                  <a:srgbClr val="000000"/>
                </a:solidFill>
                <a:latin typeface="Open Sans"/>
              </a:rPr>
              <a:t>ال</a:t>
            </a:r>
            <a:r>
              <a:rPr lang="ar-SA" dirty="0">
                <a:solidFill>
                  <a:srgbClr val="000000"/>
                </a:solidFill>
                <a:latin typeface="Open Sans"/>
              </a:rPr>
              <a:t>سؤال </a:t>
            </a:r>
            <a:r>
              <a:rPr lang="ar-EG" dirty="0">
                <a:solidFill>
                  <a:srgbClr val="000000"/>
                </a:solidFill>
                <a:latin typeface="Open Sans"/>
              </a:rPr>
              <a:t>"</a:t>
            </a:r>
            <a:r>
              <a:rPr lang="ar-SA" dirty="0">
                <a:solidFill>
                  <a:srgbClr val="000000"/>
                </a:solidFill>
                <a:latin typeface="Open Sans"/>
              </a:rPr>
              <a:t>هل تعلم متى يبدأ نقص السكر في الدم</a:t>
            </a:r>
            <a:r>
              <a:rPr lang="ar-IQ" dirty="0">
                <a:solidFill>
                  <a:srgbClr val="000000"/>
                </a:solidFill>
                <a:latin typeface="Open Sans"/>
              </a:rPr>
              <a:t> لديك</a:t>
            </a:r>
            <a:r>
              <a:rPr lang="ar-SA" dirty="0">
                <a:solidFill>
                  <a:srgbClr val="000000"/>
                </a:solidFill>
                <a:latin typeface="Open Sans"/>
              </a:rPr>
              <a:t>؟</a:t>
            </a:r>
            <a:r>
              <a:rPr lang="ar-EG" dirty="0">
                <a:solidFill>
                  <a:srgbClr val="000000"/>
                </a:solidFill>
                <a:latin typeface="Open Sans"/>
              </a:rPr>
              <a:t>" </a:t>
            </a:r>
            <a:r>
              <a:rPr lang="ar-SA" dirty="0">
                <a:solidFill>
                  <a:srgbClr val="000000"/>
                </a:solidFill>
                <a:latin typeface="Open Sans"/>
              </a:rPr>
              <a:t>حينها ي</a:t>
            </a:r>
            <a:r>
              <a:rPr lang="ar-IQ" dirty="0">
                <a:solidFill>
                  <a:srgbClr val="000000"/>
                </a:solidFill>
                <a:latin typeface="Open Sans"/>
              </a:rPr>
              <a:t>ُ</a:t>
            </a:r>
            <a:r>
              <a:rPr lang="ar-SA" dirty="0">
                <a:solidFill>
                  <a:srgbClr val="000000"/>
                </a:solidFill>
                <a:latin typeface="Open Sans"/>
              </a:rPr>
              <a:t>كمل المجيب على مقياس ليكرت من سبع نقاط، حيث</a:t>
            </a:r>
            <a:r>
              <a:rPr lang="ar-IQ" dirty="0">
                <a:solidFill>
                  <a:srgbClr val="000000"/>
                </a:solidFill>
                <a:latin typeface="Open Sans"/>
              </a:rPr>
              <a:t> يمثل </a:t>
            </a:r>
            <a:r>
              <a:rPr lang="ar-EG" dirty="0">
                <a:solidFill>
                  <a:srgbClr val="000000"/>
                </a:solidFill>
                <a:latin typeface="Open Sans"/>
              </a:rPr>
              <a:t>1</a:t>
            </a:r>
            <a:r>
              <a:rPr lang="ar-SA" dirty="0">
                <a:solidFill>
                  <a:srgbClr val="000000"/>
                </a:solidFill>
                <a:latin typeface="Open Sans"/>
              </a:rPr>
              <a:t> </a:t>
            </a:r>
            <a:r>
              <a:rPr lang="ar-EG" dirty="0">
                <a:solidFill>
                  <a:srgbClr val="000000"/>
                </a:solidFill>
                <a:latin typeface="Open Sans"/>
              </a:rPr>
              <a:t>"</a:t>
            </a:r>
            <a:r>
              <a:rPr lang="ar-SA" dirty="0">
                <a:solidFill>
                  <a:srgbClr val="000000"/>
                </a:solidFill>
                <a:latin typeface="Open Sans"/>
              </a:rPr>
              <a:t>دائمًا على دراية</a:t>
            </a:r>
            <a:r>
              <a:rPr lang="ar-EG" dirty="0">
                <a:solidFill>
                  <a:srgbClr val="000000"/>
                </a:solidFill>
                <a:latin typeface="Open Sans"/>
              </a:rPr>
              <a:t>" </a:t>
            </a:r>
            <a:r>
              <a:rPr lang="ar-SA" dirty="0">
                <a:solidFill>
                  <a:srgbClr val="000000"/>
                </a:solidFill>
                <a:latin typeface="Open Sans"/>
              </a:rPr>
              <a:t>و</a:t>
            </a:r>
            <a:r>
              <a:rPr lang="ar-EG" dirty="0">
                <a:solidFill>
                  <a:srgbClr val="000000"/>
                </a:solidFill>
                <a:latin typeface="Open Sans"/>
              </a:rPr>
              <a:t>7</a:t>
            </a:r>
            <a:r>
              <a:rPr lang="ar-SA" dirty="0">
                <a:solidFill>
                  <a:srgbClr val="000000"/>
                </a:solidFill>
                <a:latin typeface="Open Sans"/>
              </a:rPr>
              <a:t> </a:t>
            </a:r>
            <a:r>
              <a:rPr lang="ar-EG" dirty="0">
                <a:solidFill>
                  <a:srgbClr val="000000"/>
                </a:solidFill>
                <a:latin typeface="Open Sans"/>
              </a:rPr>
              <a:t>"</a:t>
            </a:r>
            <a:r>
              <a:rPr lang="ar-SA" dirty="0">
                <a:solidFill>
                  <a:srgbClr val="000000"/>
                </a:solidFill>
                <a:latin typeface="Open Sans"/>
              </a:rPr>
              <a:t>لس</a:t>
            </a:r>
            <a:r>
              <a:rPr lang="ar-IQ" dirty="0">
                <a:solidFill>
                  <a:srgbClr val="000000"/>
                </a:solidFill>
                <a:latin typeface="Open Sans"/>
              </a:rPr>
              <a:t>تُ</a:t>
            </a:r>
            <a:r>
              <a:rPr lang="ar-SA" dirty="0">
                <a:solidFill>
                  <a:srgbClr val="000000"/>
                </a:solidFill>
                <a:latin typeface="Open Sans"/>
              </a:rPr>
              <a:t> على دراية </a:t>
            </a:r>
            <a:r>
              <a:rPr lang="ar-IQ" dirty="0">
                <a:solidFill>
                  <a:srgbClr val="000000"/>
                </a:solidFill>
                <a:latin typeface="Open Sans"/>
              </a:rPr>
              <a:t>ا</a:t>
            </a:r>
            <a:r>
              <a:rPr lang="ar-SA" dirty="0">
                <a:solidFill>
                  <a:srgbClr val="000000"/>
                </a:solidFill>
                <a:latin typeface="Open Sans"/>
              </a:rPr>
              <a:t>طل</a:t>
            </a:r>
            <a:r>
              <a:rPr lang="ar-IQ" dirty="0">
                <a:solidFill>
                  <a:srgbClr val="000000"/>
                </a:solidFill>
                <a:latin typeface="Open Sans"/>
              </a:rPr>
              <a:t>ا</a:t>
            </a:r>
            <a:r>
              <a:rPr lang="ar-SA" dirty="0">
                <a:solidFill>
                  <a:srgbClr val="000000"/>
                </a:solidFill>
                <a:latin typeface="Open Sans"/>
              </a:rPr>
              <a:t>قًا</a:t>
            </a:r>
            <a:r>
              <a:rPr lang="ar-EG" dirty="0">
                <a:solidFill>
                  <a:srgbClr val="000000"/>
                </a:solidFill>
                <a:latin typeface="Open Sans"/>
              </a:rPr>
              <a:t>". </a:t>
            </a:r>
            <a:r>
              <a:rPr lang="ar-SA" dirty="0">
                <a:solidFill>
                  <a:srgbClr val="000000"/>
                </a:solidFill>
                <a:latin typeface="Open Sans"/>
              </a:rPr>
              <a:t>تشير النتيجة الأ</a:t>
            </a:r>
            <a:r>
              <a:rPr lang="ar-IQ" dirty="0">
                <a:solidFill>
                  <a:srgbClr val="000000"/>
                </a:solidFill>
                <a:latin typeface="Open Sans"/>
              </a:rPr>
              <a:t>كبر</a:t>
            </a:r>
            <a:r>
              <a:rPr lang="ar-SA" dirty="0">
                <a:solidFill>
                  <a:srgbClr val="000000"/>
                </a:solidFill>
                <a:latin typeface="Open Sans"/>
              </a:rPr>
              <a:t> من أو ت</a:t>
            </a:r>
            <a:r>
              <a:rPr lang="ar-IQ" dirty="0">
                <a:solidFill>
                  <a:srgbClr val="000000"/>
                </a:solidFill>
                <a:latin typeface="Open Sans"/>
              </a:rPr>
              <a:t>ُعادل </a:t>
            </a:r>
            <a:r>
              <a:rPr lang="ar-EG" dirty="0">
                <a:solidFill>
                  <a:srgbClr val="000000"/>
                </a:solidFill>
                <a:latin typeface="Open Sans"/>
              </a:rPr>
              <a:t>4</a:t>
            </a:r>
            <a:r>
              <a:rPr lang="ar-SA" dirty="0">
                <a:solidFill>
                  <a:srgbClr val="000000"/>
                </a:solidFill>
                <a:latin typeface="Open Sans"/>
              </a:rPr>
              <a:t> إلى </a:t>
            </a:r>
            <a:r>
              <a:rPr lang="ar-IQ" dirty="0">
                <a:solidFill>
                  <a:srgbClr val="000000"/>
                </a:solidFill>
                <a:latin typeface="Open Sans"/>
              </a:rPr>
              <a:t>عدم إدراك الإصابة </a:t>
            </a:r>
            <a:r>
              <a:rPr lang="ar-SA" dirty="0">
                <a:solidFill>
                  <a:srgbClr val="000000"/>
                </a:solidFill>
                <a:latin typeface="Open Sans"/>
              </a:rPr>
              <a:t>بنقص السكر في الدم وزيادة خطر الإصابة بنقص حاد في سكر الدم </a:t>
            </a:r>
            <a:r>
              <a:rPr lang="ar-EG" dirty="0">
                <a:solidFill>
                  <a:srgbClr val="000000"/>
                </a:solidFill>
                <a:latin typeface="Open Sans"/>
              </a:rPr>
              <a:t>- </a:t>
            </a:r>
            <a:r>
              <a:rPr lang="ar-SA" dirty="0">
                <a:solidFill>
                  <a:srgbClr val="000000"/>
                </a:solidFill>
                <a:latin typeface="Open Sans"/>
              </a:rPr>
              <a:t>بمعدل </a:t>
            </a:r>
            <a:r>
              <a:rPr lang="ar-EG" dirty="0">
                <a:solidFill>
                  <a:srgbClr val="000000"/>
                </a:solidFill>
                <a:latin typeface="Open Sans"/>
              </a:rPr>
              <a:t>6</a:t>
            </a:r>
            <a:r>
              <a:rPr lang="ar-SA" dirty="0">
                <a:solidFill>
                  <a:srgbClr val="000000"/>
                </a:solidFill>
                <a:latin typeface="Open Sans"/>
              </a:rPr>
              <a:t> أضعاف </a:t>
            </a:r>
            <a:r>
              <a:rPr lang="ar-IQ" dirty="0">
                <a:solidFill>
                  <a:srgbClr val="000000"/>
                </a:solidFill>
                <a:latin typeface="Open Sans"/>
              </a:rPr>
              <a:t>لدى </a:t>
            </a:r>
            <a:r>
              <a:rPr lang="ar-SA" dirty="0">
                <a:solidFill>
                  <a:srgbClr val="000000"/>
                </a:solidFill>
                <a:latin typeface="Open Sans"/>
              </a:rPr>
              <a:t>مرضى السكري </a:t>
            </a:r>
            <a:r>
              <a:rPr lang="ar-IQ" dirty="0">
                <a:solidFill>
                  <a:srgbClr val="000000"/>
                </a:solidFill>
                <a:latin typeface="Open Sans"/>
              </a:rPr>
              <a:t>من </a:t>
            </a:r>
            <a:r>
              <a:rPr lang="ar-SA" dirty="0">
                <a:solidFill>
                  <a:srgbClr val="000000"/>
                </a:solidFill>
                <a:latin typeface="Open Sans"/>
              </a:rPr>
              <a:t>النمط الأول و</a:t>
            </a:r>
            <a:r>
              <a:rPr lang="ar-EG" dirty="0">
                <a:solidFill>
                  <a:srgbClr val="000000"/>
                </a:solidFill>
                <a:latin typeface="Open Sans"/>
              </a:rPr>
              <a:t>17</a:t>
            </a:r>
            <a:r>
              <a:rPr lang="ar-SA" dirty="0">
                <a:solidFill>
                  <a:srgbClr val="000000"/>
                </a:solidFill>
                <a:latin typeface="Open Sans"/>
              </a:rPr>
              <a:t> ضعفًا </a:t>
            </a:r>
            <a:r>
              <a:rPr lang="ar-IQ" dirty="0">
                <a:solidFill>
                  <a:srgbClr val="000000"/>
                </a:solidFill>
                <a:latin typeface="Open Sans"/>
              </a:rPr>
              <a:t>لدى </a:t>
            </a:r>
            <a:r>
              <a:rPr lang="ar-SA" dirty="0">
                <a:solidFill>
                  <a:srgbClr val="000000"/>
                </a:solidFill>
                <a:latin typeface="Open Sans"/>
              </a:rPr>
              <a:t>مرضى </a:t>
            </a:r>
            <a:r>
              <a:rPr lang="ar-IQ" dirty="0">
                <a:solidFill>
                  <a:srgbClr val="000000"/>
                </a:solidFill>
                <a:latin typeface="Open Sans"/>
              </a:rPr>
              <a:t>السكري من </a:t>
            </a:r>
            <a:r>
              <a:rPr lang="ar-SA" dirty="0">
                <a:solidFill>
                  <a:srgbClr val="000000"/>
                </a:solidFill>
                <a:latin typeface="Open Sans"/>
              </a:rPr>
              <a:t>النمط الثاني الذي</a:t>
            </a:r>
            <a:r>
              <a:rPr lang="ar-IQ" dirty="0">
                <a:solidFill>
                  <a:srgbClr val="000000"/>
                </a:solidFill>
                <a:latin typeface="Open Sans"/>
              </a:rPr>
              <a:t>ن</a:t>
            </a:r>
            <a:r>
              <a:rPr lang="ar-SA" dirty="0">
                <a:solidFill>
                  <a:srgbClr val="000000"/>
                </a:solidFill>
                <a:latin typeface="Open Sans"/>
              </a:rPr>
              <a:t> يخضعون للعلاج بالأنسولين</a:t>
            </a:r>
          </a:p>
          <a:p>
            <a:pPr defTabSz="955189" rtl="1">
              <a:defRPr/>
            </a:pPr>
            <a:endParaRPr lang="ar-EG" dirty="0">
              <a:solidFill>
                <a:srgbClr val="000000"/>
              </a:solidFill>
              <a:latin typeface="Open Sans"/>
            </a:endParaRPr>
          </a:p>
          <a:p>
            <a:pPr defTabSz="955189">
              <a:defRPr/>
            </a:pPr>
            <a:r>
              <a:rPr lang="en-US" dirty="0"/>
              <a:t>Gold AE et al. </a:t>
            </a:r>
            <a:r>
              <a:rPr lang="en-US" i="1" dirty="0"/>
              <a:t>Diabetes Care</a:t>
            </a:r>
            <a:r>
              <a:rPr lang="en-US" dirty="0"/>
              <a:t> 1994 17:697–703.</a:t>
            </a:r>
          </a:p>
          <a:p>
            <a:pPr defTabSz="955189" rtl="1">
              <a:defRPr/>
            </a:pP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87</a:t>
            </a:fld>
            <a:endParaRPr lang="en-US"/>
          </a:p>
        </p:txBody>
      </p:sp>
    </p:spTree>
    <p:extLst>
      <p:ext uri="{BB962C8B-B14F-4D97-AF65-F5344CB8AC3E}">
        <p14:creationId xmlns:p14="http://schemas.microsoft.com/office/powerpoint/2010/main" val="256511903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r>
              <a:rPr lang="ar-EG" dirty="0"/>
              <a:t>[</a:t>
            </a:r>
            <a:r>
              <a:rPr lang="ar-SA" dirty="0"/>
              <a:t>الشريحة بالرسم</a:t>
            </a:r>
            <a:r>
              <a:rPr lang="ar-EG" dirty="0"/>
              <a:t>]</a:t>
            </a:r>
          </a:p>
          <a:p>
            <a:pPr rtl="1"/>
            <a:endParaRPr lang="ar-EG" dirty="0"/>
          </a:p>
          <a:p>
            <a:pPr algn="r" defTabSz="955189" rtl="1">
              <a:defRPr/>
            </a:pPr>
            <a:r>
              <a:rPr lang="ar-SA" dirty="0">
                <a:solidFill>
                  <a:srgbClr val="000000"/>
                </a:solidFill>
                <a:latin typeface="Open Sans"/>
              </a:rPr>
              <a:t>تفرض الطريقة الذهبية </a:t>
            </a:r>
            <a:r>
              <a:rPr lang="ar-IQ" dirty="0">
                <a:solidFill>
                  <a:srgbClr val="000000"/>
                </a:solidFill>
                <a:latin typeface="Open Sans"/>
              </a:rPr>
              <a:t>ال</a:t>
            </a:r>
            <a:r>
              <a:rPr lang="ar-SA" dirty="0">
                <a:solidFill>
                  <a:srgbClr val="000000"/>
                </a:solidFill>
                <a:latin typeface="Open Sans"/>
              </a:rPr>
              <a:t>سؤال </a:t>
            </a:r>
            <a:r>
              <a:rPr lang="ar-EG" dirty="0">
                <a:solidFill>
                  <a:srgbClr val="000000"/>
                </a:solidFill>
                <a:latin typeface="Open Sans"/>
              </a:rPr>
              <a:t>"</a:t>
            </a:r>
            <a:r>
              <a:rPr lang="ar-SA" dirty="0">
                <a:solidFill>
                  <a:srgbClr val="000000"/>
                </a:solidFill>
                <a:latin typeface="Open Sans"/>
              </a:rPr>
              <a:t>هل تعلم متى يبدأ نقص السكر في الدم</a:t>
            </a:r>
            <a:r>
              <a:rPr lang="ar-IQ" dirty="0">
                <a:solidFill>
                  <a:srgbClr val="000000"/>
                </a:solidFill>
                <a:latin typeface="Open Sans"/>
              </a:rPr>
              <a:t> لديك</a:t>
            </a:r>
            <a:r>
              <a:rPr lang="ar-SA" dirty="0">
                <a:solidFill>
                  <a:srgbClr val="000000"/>
                </a:solidFill>
                <a:latin typeface="Open Sans"/>
              </a:rPr>
              <a:t>؟</a:t>
            </a:r>
            <a:r>
              <a:rPr lang="ar-EG" dirty="0">
                <a:solidFill>
                  <a:srgbClr val="000000"/>
                </a:solidFill>
                <a:latin typeface="Open Sans"/>
              </a:rPr>
              <a:t>" </a:t>
            </a:r>
            <a:r>
              <a:rPr lang="ar-SA" dirty="0">
                <a:solidFill>
                  <a:srgbClr val="000000"/>
                </a:solidFill>
                <a:latin typeface="Open Sans"/>
              </a:rPr>
              <a:t>حينها ي</a:t>
            </a:r>
            <a:r>
              <a:rPr lang="ar-IQ" dirty="0">
                <a:solidFill>
                  <a:srgbClr val="000000"/>
                </a:solidFill>
                <a:latin typeface="Open Sans"/>
              </a:rPr>
              <a:t>ُ</a:t>
            </a:r>
            <a:r>
              <a:rPr lang="ar-SA" dirty="0">
                <a:solidFill>
                  <a:srgbClr val="000000"/>
                </a:solidFill>
                <a:latin typeface="Open Sans"/>
              </a:rPr>
              <a:t>كمل المجيب على مقياس ليكرت من سبع نقاط، حيث</a:t>
            </a:r>
            <a:r>
              <a:rPr lang="ar-IQ" dirty="0">
                <a:solidFill>
                  <a:srgbClr val="000000"/>
                </a:solidFill>
                <a:latin typeface="Open Sans"/>
              </a:rPr>
              <a:t> يمثل </a:t>
            </a:r>
            <a:r>
              <a:rPr lang="ar-EG" dirty="0">
                <a:solidFill>
                  <a:srgbClr val="000000"/>
                </a:solidFill>
                <a:latin typeface="Open Sans"/>
              </a:rPr>
              <a:t>1</a:t>
            </a:r>
            <a:r>
              <a:rPr lang="ar-SA" dirty="0">
                <a:solidFill>
                  <a:srgbClr val="000000"/>
                </a:solidFill>
                <a:latin typeface="Open Sans"/>
              </a:rPr>
              <a:t> </a:t>
            </a:r>
            <a:r>
              <a:rPr lang="ar-EG" dirty="0">
                <a:solidFill>
                  <a:srgbClr val="000000"/>
                </a:solidFill>
                <a:latin typeface="Open Sans"/>
              </a:rPr>
              <a:t>"</a:t>
            </a:r>
            <a:r>
              <a:rPr lang="ar-SA" dirty="0">
                <a:solidFill>
                  <a:srgbClr val="000000"/>
                </a:solidFill>
                <a:latin typeface="Open Sans"/>
              </a:rPr>
              <a:t>دائمًا على دراية</a:t>
            </a:r>
            <a:r>
              <a:rPr lang="ar-EG" dirty="0">
                <a:solidFill>
                  <a:srgbClr val="000000"/>
                </a:solidFill>
                <a:latin typeface="Open Sans"/>
              </a:rPr>
              <a:t>" </a:t>
            </a:r>
            <a:r>
              <a:rPr lang="ar-SA" dirty="0">
                <a:solidFill>
                  <a:srgbClr val="000000"/>
                </a:solidFill>
                <a:latin typeface="Open Sans"/>
              </a:rPr>
              <a:t>و</a:t>
            </a:r>
            <a:r>
              <a:rPr lang="ar-EG" dirty="0">
                <a:solidFill>
                  <a:srgbClr val="000000"/>
                </a:solidFill>
                <a:latin typeface="Open Sans"/>
              </a:rPr>
              <a:t>7</a:t>
            </a:r>
            <a:r>
              <a:rPr lang="ar-SA" dirty="0">
                <a:solidFill>
                  <a:srgbClr val="000000"/>
                </a:solidFill>
                <a:latin typeface="Open Sans"/>
              </a:rPr>
              <a:t> </a:t>
            </a:r>
            <a:r>
              <a:rPr lang="ar-EG" dirty="0">
                <a:solidFill>
                  <a:srgbClr val="000000"/>
                </a:solidFill>
                <a:latin typeface="Open Sans"/>
              </a:rPr>
              <a:t>"</a:t>
            </a:r>
            <a:r>
              <a:rPr lang="ar-SA" dirty="0">
                <a:solidFill>
                  <a:srgbClr val="000000"/>
                </a:solidFill>
                <a:latin typeface="Open Sans"/>
              </a:rPr>
              <a:t>لس</a:t>
            </a:r>
            <a:r>
              <a:rPr lang="ar-IQ" dirty="0">
                <a:solidFill>
                  <a:srgbClr val="000000"/>
                </a:solidFill>
                <a:latin typeface="Open Sans"/>
              </a:rPr>
              <a:t>تُ</a:t>
            </a:r>
            <a:r>
              <a:rPr lang="ar-SA" dirty="0">
                <a:solidFill>
                  <a:srgbClr val="000000"/>
                </a:solidFill>
                <a:latin typeface="Open Sans"/>
              </a:rPr>
              <a:t> على دراية </a:t>
            </a:r>
            <a:r>
              <a:rPr lang="ar-IQ" dirty="0">
                <a:solidFill>
                  <a:srgbClr val="000000"/>
                </a:solidFill>
                <a:latin typeface="Open Sans"/>
              </a:rPr>
              <a:t>ا</a:t>
            </a:r>
            <a:r>
              <a:rPr lang="ar-SA" dirty="0">
                <a:solidFill>
                  <a:srgbClr val="000000"/>
                </a:solidFill>
                <a:latin typeface="Open Sans"/>
              </a:rPr>
              <a:t>طل</a:t>
            </a:r>
            <a:r>
              <a:rPr lang="ar-IQ" dirty="0">
                <a:solidFill>
                  <a:srgbClr val="000000"/>
                </a:solidFill>
                <a:latin typeface="Open Sans"/>
              </a:rPr>
              <a:t>ا</a:t>
            </a:r>
            <a:r>
              <a:rPr lang="ar-SA" dirty="0">
                <a:solidFill>
                  <a:srgbClr val="000000"/>
                </a:solidFill>
                <a:latin typeface="Open Sans"/>
              </a:rPr>
              <a:t>قًا</a:t>
            </a:r>
            <a:r>
              <a:rPr lang="ar-EG" dirty="0">
                <a:solidFill>
                  <a:srgbClr val="000000"/>
                </a:solidFill>
                <a:latin typeface="Open Sans"/>
              </a:rPr>
              <a:t>". </a:t>
            </a:r>
            <a:r>
              <a:rPr lang="ar-SA" dirty="0">
                <a:solidFill>
                  <a:srgbClr val="000000"/>
                </a:solidFill>
                <a:latin typeface="Open Sans"/>
              </a:rPr>
              <a:t>تشير النتيجة الأ</a:t>
            </a:r>
            <a:r>
              <a:rPr lang="ar-IQ" dirty="0">
                <a:solidFill>
                  <a:srgbClr val="000000"/>
                </a:solidFill>
                <a:latin typeface="Open Sans"/>
              </a:rPr>
              <a:t>كبر</a:t>
            </a:r>
            <a:r>
              <a:rPr lang="ar-SA" dirty="0">
                <a:solidFill>
                  <a:srgbClr val="000000"/>
                </a:solidFill>
                <a:latin typeface="Open Sans"/>
              </a:rPr>
              <a:t> من أو ت</a:t>
            </a:r>
            <a:r>
              <a:rPr lang="ar-IQ" dirty="0">
                <a:solidFill>
                  <a:srgbClr val="000000"/>
                </a:solidFill>
                <a:latin typeface="Open Sans"/>
              </a:rPr>
              <a:t>ُعادل </a:t>
            </a:r>
            <a:r>
              <a:rPr lang="ar-EG" dirty="0">
                <a:solidFill>
                  <a:srgbClr val="000000"/>
                </a:solidFill>
                <a:latin typeface="Open Sans"/>
              </a:rPr>
              <a:t>4</a:t>
            </a:r>
            <a:r>
              <a:rPr lang="ar-SA" dirty="0">
                <a:solidFill>
                  <a:srgbClr val="000000"/>
                </a:solidFill>
                <a:latin typeface="Open Sans"/>
              </a:rPr>
              <a:t> إلى </a:t>
            </a:r>
            <a:r>
              <a:rPr lang="ar-IQ" dirty="0">
                <a:solidFill>
                  <a:srgbClr val="000000"/>
                </a:solidFill>
                <a:latin typeface="Open Sans"/>
              </a:rPr>
              <a:t>عدم إدراك الإصابة </a:t>
            </a:r>
            <a:r>
              <a:rPr lang="ar-SA" dirty="0">
                <a:solidFill>
                  <a:srgbClr val="000000"/>
                </a:solidFill>
                <a:latin typeface="Open Sans"/>
              </a:rPr>
              <a:t>بنقص السكر في الدم وزيادة خطر الإصابة بنقص حاد في سكر الدم </a:t>
            </a:r>
            <a:r>
              <a:rPr lang="ar-EG" dirty="0">
                <a:solidFill>
                  <a:srgbClr val="000000"/>
                </a:solidFill>
                <a:latin typeface="Open Sans"/>
              </a:rPr>
              <a:t>- </a:t>
            </a:r>
            <a:r>
              <a:rPr lang="ar-SA" dirty="0">
                <a:solidFill>
                  <a:srgbClr val="000000"/>
                </a:solidFill>
                <a:latin typeface="Open Sans"/>
              </a:rPr>
              <a:t>بمعدل </a:t>
            </a:r>
            <a:r>
              <a:rPr lang="ar-EG" dirty="0">
                <a:solidFill>
                  <a:srgbClr val="000000"/>
                </a:solidFill>
                <a:latin typeface="Open Sans"/>
              </a:rPr>
              <a:t>6</a:t>
            </a:r>
            <a:r>
              <a:rPr lang="ar-SA" dirty="0">
                <a:solidFill>
                  <a:srgbClr val="000000"/>
                </a:solidFill>
                <a:latin typeface="Open Sans"/>
              </a:rPr>
              <a:t> أضعاف </a:t>
            </a:r>
            <a:r>
              <a:rPr lang="ar-IQ" dirty="0">
                <a:solidFill>
                  <a:srgbClr val="000000"/>
                </a:solidFill>
                <a:latin typeface="Open Sans"/>
              </a:rPr>
              <a:t>لدى </a:t>
            </a:r>
            <a:r>
              <a:rPr lang="ar-SA" dirty="0">
                <a:solidFill>
                  <a:srgbClr val="000000"/>
                </a:solidFill>
                <a:latin typeface="Open Sans"/>
              </a:rPr>
              <a:t>مرضى السكري </a:t>
            </a:r>
            <a:r>
              <a:rPr lang="ar-IQ" dirty="0">
                <a:solidFill>
                  <a:srgbClr val="000000"/>
                </a:solidFill>
                <a:latin typeface="Open Sans"/>
              </a:rPr>
              <a:t>من </a:t>
            </a:r>
            <a:r>
              <a:rPr lang="ar-SA" dirty="0">
                <a:solidFill>
                  <a:srgbClr val="000000"/>
                </a:solidFill>
                <a:latin typeface="Open Sans"/>
              </a:rPr>
              <a:t>النمط الأول و</a:t>
            </a:r>
            <a:r>
              <a:rPr lang="ar-EG" dirty="0">
                <a:solidFill>
                  <a:srgbClr val="000000"/>
                </a:solidFill>
                <a:latin typeface="Open Sans"/>
              </a:rPr>
              <a:t>17</a:t>
            </a:r>
            <a:r>
              <a:rPr lang="ar-SA" dirty="0">
                <a:solidFill>
                  <a:srgbClr val="000000"/>
                </a:solidFill>
                <a:latin typeface="Open Sans"/>
              </a:rPr>
              <a:t> ضعفًا </a:t>
            </a:r>
            <a:r>
              <a:rPr lang="ar-IQ" dirty="0">
                <a:solidFill>
                  <a:srgbClr val="000000"/>
                </a:solidFill>
                <a:latin typeface="Open Sans"/>
              </a:rPr>
              <a:t>لدى </a:t>
            </a:r>
            <a:r>
              <a:rPr lang="ar-SA" dirty="0">
                <a:solidFill>
                  <a:srgbClr val="000000"/>
                </a:solidFill>
                <a:latin typeface="Open Sans"/>
              </a:rPr>
              <a:t>مرضى </a:t>
            </a:r>
            <a:r>
              <a:rPr lang="ar-IQ" dirty="0">
                <a:solidFill>
                  <a:srgbClr val="000000"/>
                </a:solidFill>
                <a:latin typeface="Open Sans"/>
              </a:rPr>
              <a:t>السكري من </a:t>
            </a:r>
            <a:r>
              <a:rPr lang="ar-SA" dirty="0">
                <a:solidFill>
                  <a:srgbClr val="000000"/>
                </a:solidFill>
                <a:latin typeface="Open Sans"/>
              </a:rPr>
              <a:t>النمط الثاني الذي</a:t>
            </a:r>
            <a:r>
              <a:rPr lang="ar-IQ" dirty="0">
                <a:solidFill>
                  <a:srgbClr val="000000"/>
                </a:solidFill>
                <a:latin typeface="Open Sans"/>
              </a:rPr>
              <a:t>ن</a:t>
            </a:r>
            <a:r>
              <a:rPr lang="ar-SA" dirty="0">
                <a:solidFill>
                  <a:srgbClr val="000000"/>
                </a:solidFill>
                <a:latin typeface="Open Sans"/>
              </a:rPr>
              <a:t> يخضعون للعلاج بالأنسولين</a:t>
            </a:r>
          </a:p>
          <a:p>
            <a:pPr defTabSz="955189" rtl="1">
              <a:defRPr/>
            </a:pPr>
            <a:endParaRPr lang="ar-EG" dirty="0">
              <a:solidFill>
                <a:srgbClr val="000000"/>
              </a:solidFill>
              <a:latin typeface="Open Sans"/>
            </a:endParaRPr>
          </a:p>
          <a:p>
            <a:pPr defTabSz="955189">
              <a:defRPr/>
            </a:pPr>
            <a:r>
              <a:rPr lang="en-US" dirty="0"/>
              <a:t>Gold AE et al. </a:t>
            </a:r>
            <a:r>
              <a:rPr lang="en-US" i="1" dirty="0"/>
              <a:t>Diabetes Care</a:t>
            </a:r>
            <a:r>
              <a:rPr lang="en-US" dirty="0"/>
              <a:t> 1994 17:697–703.</a:t>
            </a:r>
          </a:p>
          <a:p>
            <a:pPr defTabSz="955189" rtl="1">
              <a:defRPr/>
            </a:pP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88</a:t>
            </a:fld>
            <a:endParaRPr lang="en-US"/>
          </a:p>
        </p:txBody>
      </p:sp>
    </p:spTree>
    <p:extLst>
      <p:ext uri="{BB962C8B-B14F-4D97-AF65-F5344CB8AC3E}">
        <p14:creationId xmlns:p14="http://schemas.microsoft.com/office/powerpoint/2010/main" val="382888645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fontAlgn="base"/>
            <a:r>
              <a:rPr lang="ar-EG" dirty="0"/>
              <a:t>[</a:t>
            </a:r>
            <a:r>
              <a:rPr lang="ar-SA" dirty="0"/>
              <a:t>الشريحة بالرسم</a:t>
            </a:r>
            <a:r>
              <a:rPr lang="ar-EG" dirty="0"/>
              <a:t>]</a:t>
            </a:r>
          </a:p>
          <a:p>
            <a:pPr rtl="1"/>
            <a:endParaRPr lang="ar-EG" dirty="0"/>
          </a:p>
          <a:p>
            <a:pPr algn="r" defTabSz="955189" rtl="1">
              <a:defRPr/>
            </a:pPr>
            <a:r>
              <a:rPr lang="ar-SA" dirty="0">
                <a:solidFill>
                  <a:srgbClr val="000000"/>
                </a:solidFill>
                <a:latin typeface="Open Sans"/>
              </a:rPr>
              <a:t>تفرض الطريقة الذهبية </a:t>
            </a:r>
            <a:r>
              <a:rPr lang="ar-IQ" dirty="0">
                <a:solidFill>
                  <a:srgbClr val="000000"/>
                </a:solidFill>
                <a:latin typeface="Open Sans"/>
              </a:rPr>
              <a:t>ال</a:t>
            </a:r>
            <a:r>
              <a:rPr lang="ar-SA" dirty="0">
                <a:solidFill>
                  <a:srgbClr val="000000"/>
                </a:solidFill>
                <a:latin typeface="Open Sans"/>
              </a:rPr>
              <a:t>سؤال </a:t>
            </a:r>
            <a:r>
              <a:rPr lang="ar-EG" dirty="0">
                <a:solidFill>
                  <a:srgbClr val="000000"/>
                </a:solidFill>
                <a:latin typeface="Open Sans"/>
              </a:rPr>
              <a:t>"</a:t>
            </a:r>
            <a:r>
              <a:rPr lang="ar-SA" dirty="0">
                <a:solidFill>
                  <a:srgbClr val="000000"/>
                </a:solidFill>
                <a:latin typeface="Open Sans"/>
              </a:rPr>
              <a:t>هل تعلم متى يبدأ نقص السكر في الدم</a:t>
            </a:r>
            <a:r>
              <a:rPr lang="ar-IQ" dirty="0">
                <a:solidFill>
                  <a:srgbClr val="000000"/>
                </a:solidFill>
                <a:latin typeface="Open Sans"/>
              </a:rPr>
              <a:t> لديك</a:t>
            </a:r>
            <a:r>
              <a:rPr lang="ar-SA" dirty="0">
                <a:solidFill>
                  <a:srgbClr val="000000"/>
                </a:solidFill>
                <a:latin typeface="Open Sans"/>
              </a:rPr>
              <a:t>؟</a:t>
            </a:r>
            <a:r>
              <a:rPr lang="ar-EG" dirty="0">
                <a:solidFill>
                  <a:srgbClr val="000000"/>
                </a:solidFill>
                <a:latin typeface="Open Sans"/>
              </a:rPr>
              <a:t>" </a:t>
            </a:r>
            <a:r>
              <a:rPr lang="ar-SA" dirty="0">
                <a:solidFill>
                  <a:srgbClr val="000000"/>
                </a:solidFill>
                <a:latin typeface="Open Sans"/>
              </a:rPr>
              <a:t>حينها ي</a:t>
            </a:r>
            <a:r>
              <a:rPr lang="ar-IQ" dirty="0">
                <a:solidFill>
                  <a:srgbClr val="000000"/>
                </a:solidFill>
                <a:latin typeface="Open Sans"/>
              </a:rPr>
              <a:t>ُ</a:t>
            </a:r>
            <a:r>
              <a:rPr lang="ar-SA" dirty="0">
                <a:solidFill>
                  <a:srgbClr val="000000"/>
                </a:solidFill>
                <a:latin typeface="Open Sans"/>
              </a:rPr>
              <a:t>كمل المجيب على مقياس ليكرت من سبع نقاط، حيث</a:t>
            </a:r>
            <a:r>
              <a:rPr lang="ar-IQ" dirty="0">
                <a:solidFill>
                  <a:srgbClr val="000000"/>
                </a:solidFill>
                <a:latin typeface="Open Sans"/>
              </a:rPr>
              <a:t> يمثل </a:t>
            </a:r>
            <a:r>
              <a:rPr lang="ar-EG" dirty="0">
                <a:solidFill>
                  <a:srgbClr val="000000"/>
                </a:solidFill>
                <a:latin typeface="Open Sans"/>
              </a:rPr>
              <a:t>1</a:t>
            </a:r>
            <a:r>
              <a:rPr lang="ar-SA" dirty="0">
                <a:solidFill>
                  <a:srgbClr val="000000"/>
                </a:solidFill>
                <a:latin typeface="Open Sans"/>
              </a:rPr>
              <a:t> </a:t>
            </a:r>
            <a:r>
              <a:rPr lang="ar-EG" dirty="0">
                <a:solidFill>
                  <a:srgbClr val="000000"/>
                </a:solidFill>
                <a:latin typeface="Open Sans"/>
              </a:rPr>
              <a:t>"</a:t>
            </a:r>
            <a:r>
              <a:rPr lang="ar-SA" dirty="0">
                <a:solidFill>
                  <a:srgbClr val="000000"/>
                </a:solidFill>
                <a:latin typeface="Open Sans"/>
              </a:rPr>
              <a:t>دائمًا على دراية</a:t>
            </a:r>
            <a:r>
              <a:rPr lang="ar-EG" dirty="0">
                <a:solidFill>
                  <a:srgbClr val="000000"/>
                </a:solidFill>
                <a:latin typeface="Open Sans"/>
              </a:rPr>
              <a:t>" </a:t>
            </a:r>
            <a:r>
              <a:rPr lang="ar-SA" dirty="0">
                <a:solidFill>
                  <a:srgbClr val="000000"/>
                </a:solidFill>
                <a:latin typeface="Open Sans"/>
              </a:rPr>
              <a:t>و</a:t>
            </a:r>
            <a:r>
              <a:rPr lang="ar-EG" dirty="0">
                <a:solidFill>
                  <a:srgbClr val="000000"/>
                </a:solidFill>
                <a:latin typeface="Open Sans"/>
              </a:rPr>
              <a:t>7</a:t>
            </a:r>
            <a:r>
              <a:rPr lang="ar-SA" dirty="0">
                <a:solidFill>
                  <a:srgbClr val="000000"/>
                </a:solidFill>
                <a:latin typeface="Open Sans"/>
              </a:rPr>
              <a:t> </a:t>
            </a:r>
            <a:r>
              <a:rPr lang="ar-EG" dirty="0">
                <a:solidFill>
                  <a:srgbClr val="000000"/>
                </a:solidFill>
                <a:latin typeface="Open Sans"/>
              </a:rPr>
              <a:t>"</a:t>
            </a:r>
            <a:r>
              <a:rPr lang="ar-SA" dirty="0">
                <a:solidFill>
                  <a:srgbClr val="000000"/>
                </a:solidFill>
                <a:latin typeface="Open Sans"/>
              </a:rPr>
              <a:t>لس</a:t>
            </a:r>
            <a:r>
              <a:rPr lang="ar-IQ" dirty="0">
                <a:solidFill>
                  <a:srgbClr val="000000"/>
                </a:solidFill>
                <a:latin typeface="Open Sans"/>
              </a:rPr>
              <a:t>تُ</a:t>
            </a:r>
            <a:r>
              <a:rPr lang="ar-SA" dirty="0">
                <a:solidFill>
                  <a:srgbClr val="000000"/>
                </a:solidFill>
                <a:latin typeface="Open Sans"/>
              </a:rPr>
              <a:t> على دراية </a:t>
            </a:r>
            <a:r>
              <a:rPr lang="ar-IQ" dirty="0">
                <a:solidFill>
                  <a:srgbClr val="000000"/>
                </a:solidFill>
                <a:latin typeface="Open Sans"/>
              </a:rPr>
              <a:t>ا</a:t>
            </a:r>
            <a:r>
              <a:rPr lang="ar-SA" dirty="0">
                <a:solidFill>
                  <a:srgbClr val="000000"/>
                </a:solidFill>
                <a:latin typeface="Open Sans"/>
              </a:rPr>
              <a:t>طل</a:t>
            </a:r>
            <a:r>
              <a:rPr lang="ar-IQ" dirty="0">
                <a:solidFill>
                  <a:srgbClr val="000000"/>
                </a:solidFill>
                <a:latin typeface="Open Sans"/>
              </a:rPr>
              <a:t>ا</a:t>
            </a:r>
            <a:r>
              <a:rPr lang="ar-SA" dirty="0">
                <a:solidFill>
                  <a:srgbClr val="000000"/>
                </a:solidFill>
                <a:latin typeface="Open Sans"/>
              </a:rPr>
              <a:t>قًا</a:t>
            </a:r>
            <a:r>
              <a:rPr lang="ar-EG" dirty="0">
                <a:solidFill>
                  <a:srgbClr val="000000"/>
                </a:solidFill>
                <a:latin typeface="Open Sans"/>
              </a:rPr>
              <a:t>". </a:t>
            </a:r>
            <a:r>
              <a:rPr lang="ar-SA" dirty="0">
                <a:solidFill>
                  <a:srgbClr val="000000"/>
                </a:solidFill>
                <a:latin typeface="Open Sans"/>
              </a:rPr>
              <a:t>تشير النتيجة الأ</a:t>
            </a:r>
            <a:r>
              <a:rPr lang="ar-IQ" dirty="0">
                <a:solidFill>
                  <a:srgbClr val="000000"/>
                </a:solidFill>
                <a:latin typeface="Open Sans"/>
              </a:rPr>
              <a:t>كبر</a:t>
            </a:r>
            <a:r>
              <a:rPr lang="ar-SA" dirty="0">
                <a:solidFill>
                  <a:srgbClr val="000000"/>
                </a:solidFill>
                <a:latin typeface="Open Sans"/>
              </a:rPr>
              <a:t> من أو ت</a:t>
            </a:r>
            <a:r>
              <a:rPr lang="ar-IQ" dirty="0">
                <a:solidFill>
                  <a:srgbClr val="000000"/>
                </a:solidFill>
                <a:latin typeface="Open Sans"/>
              </a:rPr>
              <a:t>ُعادل </a:t>
            </a:r>
            <a:r>
              <a:rPr lang="ar-EG" dirty="0">
                <a:solidFill>
                  <a:srgbClr val="000000"/>
                </a:solidFill>
                <a:latin typeface="Open Sans"/>
              </a:rPr>
              <a:t>4</a:t>
            </a:r>
            <a:r>
              <a:rPr lang="ar-SA" dirty="0">
                <a:solidFill>
                  <a:srgbClr val="000000"/>
                </a:solidFill>
                <a:latin typeface="Open Sans"/>
              </a:rPr>
              <a:t> إلى </a:t>
            </a:r>
            <a:r>
              <a:rPr lang="ar-IQ" dirty="0">
                <a:solidFill>
                  <a:srgbClr val="000000"/>
                </a:solidFill>
                <a:latin typeface="Open Sans"/>
              </a:rPr>
              <a:t>عدم إدراك الإصابة </a:t>
            </a:r>
            <a:r>
              <a:rPr lang="ar-SA" dirty="0">
                <a:solidFill>
                  <a:srgbClr val="000000"/>
                </a:solidFill>
                <a:latin typeface="Open Sans"/>
              </a:rPr>
              <a:t>بنقص السكر في الدم وزيادة خطر الإصابة بنقص حاد في سكر الدم </a:t>
            </a:r>
            <a:r>
              <a:rPr lang="ar-EG" dirty="0">
                <a:solidFill>
                  <a:srgbClr val="000000"/>
                </a:solidFill>
                <a:latin typeface="Open Sans"/>
              </a:rPr>
              <a:t>- </a:t>
            </a:r>
            <a:r>
              <a:rPr lang="ar-SA" dirty="0">
                <a:solidFill>
                  <a:srgbClr val="000000"/>
                </a:solidFill>
                <a:latin typeface="Open Sans"/>
              </a:rPr>
              <a:t>بمعدل </a:t>
            </a:r>
            <a:r>
              <a:rPr lang="ar-EG" dirty="0">
                <a:solidFill>
                  <a:srgbClr val="000000"/>
                </a:solidFill>
                <a:latin typeface="Open Sans"/>
              </a:rPr>
              <a:t>6</a:t>
            </a:r>
            <a:r>
              <a:rPr lang="ar-SA" dirty="0">
                <a:solidFill>
                  <a:srgbClr val="000000"/>
                </a:solidFill>
                <a:latin typeface="Open Sans"/>
              </a:rPr>
              <a:t> أضعاف </a:t>
            </a:r>
            <a:r>
              <a:rPr lang="ar-IQ" dirty="0">
                <a:solidFill>
                  <a:srgbClr val="000000"/>
                </a:solidFill>
                <a:latin typeface="Open Sans"/>
              </a:rPr>
              <a:t>لدى </a:t>
            </a:r>
            <a:r>
              <a:rPr lang="ar-SA" dirty="0">
                <a:solidFill>
                  <a:srgbClr val="000000"/>
                </a:solidFill>
                <a:latin typeface="Open Sans"/>
              </a:rPr>
              <a:t>مرضى السكري </a:t>
            </a:r>
            <a:r>
              <a:rPr lang="ar-IQ" dirty="0">
                <a:solidFill>
                  <a:srgbClr val="000000"/>
                </a:solidFill>
                <a:latin typeface="Open Sans"/>
              </a:rPr>
              <a:t>من </a:t>
            </a:r>
            <a:r>
              <a:rPr lang="ar-SA" dirty="0">
                <a:solidFill>
                  <a:srgbClr val="000000"/>
                </a:solidFill>
                <a:latin typeface="Open Sans"/>
              </a:rPr>
              <a:t>النمط الأول و</a:t>
            </a:r>
            <a:r>
              <a:rPr lang="ar-EG" dirty="0">
                <a:solidFill>
                  <a:srgbClr val="000000"/>
                </a:solidFill>
                <a:latin typeface="Open Sans"/>
              </a:rPr>
              <a:t>17</a:t>
            </a:r>
            <a:r>
              <a:rPr lang="ar-SA" dirty="0">
                <a:solidFill>
                  <a:srgbClr val="000000"/>
                </a:solidFill>
                <a:latin typeface="Open Sans"/>
              </a:rPr>
              <a:t> ضعفًا </a:t>
            </a:r>
            <a:r>
              <a:rPr lang="ar-IQ" dirty="0">
                <a:solidFill>
                  <a:srgbClr val="000000"/>
                </a:solidFill>
                <a:latin typeface="Open Sans"/>
              </a:rPr>
              <a:t>لدى </a:t>
            </a:r>
            <a:r>
              <a:rPr lang="ar-SA" dirty="0">
                <a:solidFill>
                  <a:srgbClr val="000000"/>
                </a:solidFill>
                <a:latin typeface="Open Sans"/>
              </a:rPr>
              <a:t>مرضى </a:t>
            </a:r>
            <a:r>
              <a:rPr lang="ar-IQ" dirty="0">
                <a:solidFill>
                  <a:srgbClr val="000000"/>
                </a:solidFill>
                <a:latin typeface="Open Sans"/>
              </a:rPr>
              <a:t>السكري من </a:t>
            </a:r>
            <a:r>
              <a:rPr lang="ar-SA" dirty="0">
                <a:solidFill>
                  <a:srgbClr val="000000"/>
                </a:solidFill>
                <a:latin typeface="Open Sans"/>
              </a:rPr>
              <a:t>النمط الثاني الذي</a:t>
            </a:r>
            <a:r>
              <a:rPr lang="ar-IQ" dirty="0">
                <a:solidFill>
                  <a:srgbClr val="000000"/>
                </a:solidFill>
                <a:latin typeface="Open Sans"/>
              </a:rPr>
              <a:t>ن</a:t>
            </a:r>
            <a:r>
              <a:rPr lang="ar-SA" dirty="0">
                <a:solidFill>
                  <a:srgbClr val="000000"/>
                </a:solidFill>
                <a:latin typeface="Open Sans"/>
              </a:rPr>
              <a:t> يخضعون للعلاج بالأنسولين</a:t>
            </a:r>
          </a:p>
          <a:p>
            <a:pPr defTabSz="955189" rtl="1">
              <a:defRPr/>
            </a:pPr>
            <a:endParaRPr lang="ar-EG" dirty="0">
              <a:solidFill>
                <a:srgbClr val="000000"/>
              </a:solidFill>
              <a:latin typeface="Open Sans"/>
            </a:endParaRPr>
          </a:p>
          <a:p>
            <a:pPr defTabSz="955189">
              <a:defRPr/>
            </a:pPr>
            <a:r>
              <a:rPr lang="en-US" dirty="0"/>
              <a:t>Gold AE et al. </a:t>
            </a:r>
            <a:r>
              <a:rPr lang="en-US" i="1" dirty="0"/>
              <a:t>Diabetes Care</a:t>
            </a:r>
            <a:r>
              <a:rPr lang="en-US" dirty="0"/>
              <a:t> 1994 17:697–703.</a:t>
            </a:r>
          </a:p>
          <a:p>
            <a:pPr defTabSz="955189" rtl="1">
              <a:defRPr/>
            </a:pPr>
            <a:endParaRPr lang="ar-EG" dirty="0"/>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89</a:t>
            </a:fld>
            <a:endParaRPr lang="en-US"/>
          </a:p>
        </p:txBody>
      </p:sp>
    </p:spTree>
    <p:extLst>
      <p:ext uri="{BB962C8B-B14F-4D97-AF65-F5344CB8AC3E}">
        <p14:creationId xmlns:p14="http://schemas.microsoft.com/office/powerpoint/2010/main" val="1250792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IQ" dirty="0"/>
              <a:t>تمثل </a:t>
            </a:r>
            <a:r>
              <a:rPr lang="ar-SA" dirty="0"/>
              <a:t>هذه النتيجة تقييم نقص السكر في الدم المكون من ثلاثة أسئلة والمستخدم في </a:t>
            </a:r>
            <a:r>
              <a:rPr lang="ar-IQ" dirty="0"/>
              <a:t>ال</a:t>
            </a:r>
            <a:r>
              <a:rPr lang="ar-SA" dirty="0"/>
              <a:t>قاعدة </a:t>
            </a:r>
            <a:r>
              <a:rPr lang="ar-IQ" dirty="0"/>
              <a:t>الوطنية ل</a:t>
            </a:r>
            <a:r>
              <a:rPr lang="ar-SA" dirty="0"/>
              <a:t>بيانات </a:t>
            </a:r>
            <a:r>
              <a:rPr lang="ar-EG" dirty="0"/>
              <a:t>DAFNE</a:t>
            </a:r>
            <a:r>
              <a:rPr lang="ar-IQ" dirty="0"/>
              <a:t>،</a:t>
            </a:r>
            <a:r>
              <a:rPr lang="ar-IQ" baseline="0" dirty="0"/>
              <a:t> </a:t>
            </a:r>
            <a:r>
              <a:rPr lang="ar-SA" dirty="0"/>
              <a:t>حيث ي</a:t>
            </a:r>
            <a:r>
              <a:rPr lang="ar-IQ" dirty="0"/>
              <a:t>ُطلب من ا</a:t>
            </a:r>
            <a:r>
              <a:rPr lang="ar-SA" dirty="0"/>
              <a:t>لمرضى </a:t>
            </a:r>
            <a:r>
              <a:rPr lang="ar-IQ" dirty="0"/>
              <a:t>تقييم مستوى إدراكهم </a:t>
            </a:r>
            <a:r>
              <a:rPr lang="ar-SA" dirty="0"/>
              <a:t>بنقص السكر في الدم عن طريق ذكر</a:t>
            </a:r>
            <a:r>
              <a:rPr lang="ar-IQ" baseline="0" dirty="0"/>
              <a:t> ما إِذا</a:t>
            </a:r>
            <a:r>
              <a:rPr lang="ar-SA" dirty="0"/>
              <a:t> </a:t>
            </a:r>
            <a:r>
              <a:rPr lang="ar-IQ" dirty="0"/>
              <a:t>كانوا </a:t>
            </a:r>
            <a:r>
              <a:rPr lang="ar-SA" dirty="0"/>
              <a:t>يدركون </a:t>
            </a:r>
            <a:r>
              <a:rPr lang="ar-IQ" dirty="0"/>
              <a:t>إ</a:t>
            </a:r>
            <a:r>
              <a:rPr lang="ar-SA" dirty="0"/>
              <a:t>صاب</a:t>
            </a:r>
            <a:r>
              <a:rPr lang="ar-IQ" dirty="0"/>
              <a:t>تهم </a:t>
            </a:r>
            <a:r>
              <a:rPr lang="ar-SA" dirty="0"/>
              <a:t>بنقص السكر في الدم عند تركيز الغلوكوز من</a:t>
            </a:r>
            <a:r>
              <a:rPr lang="ar-EG" dirty="0"/>
              <a:t>:</a:t>
            </a:r>
          </a:p>
          <a:p>
            <a:pPr marL="179097" indent="-179097" algn="r" rtl="1">
              <a:buFont typeface="Arial" panose="020B0604020202020204" pitchFamily="34" charset="0"/>
              <a:buChar char="•"/>
            </a:pPr>
            <a:r>
              <a:rPr lang="ar-SA" dirty="0"/>
              <a:t>أك</a:t>
            </a:r>
            <a:r>
              <a:rPr lang="ar-IQ" dirty="0"/>
              <a:t>بر </a:t>
            </a:r>
            <a:r>
              <a:rPr lang="ar-SA" dirty="0"/>
              <a:t>من أو ي</a:t>
            </a:r>
            <a:r>
              <a:rPr lang="ar-IQ" dirty="0"/>
              <a:t>ُعادل </a:t>
            </a:r>
            <a:r>
              <a:rPr lang="ar-EG" dirty="0"/>
              <a:t>3</a:t>
            </a:r>
            <a:r>
              <a:rPr lang="ar-SA" dirty="0"/>
              <a:t> مليمول</a:t>
            </a:r>
            <a:r>
              <a:rPr lang="ar-EG" dirty="0"/>
              <a:t>/</a:t>
            </a:r>
            <a:r>
              <a:rPr lang="ar-SA" dirty="0"/>
              <a:t>ل</a:t>
            </a:r>
          </a:p>
          <a:p>
            <a:pPr marL="179097" indent="-179097" algn="r" rtl="1">
              <a:buFont typeface="Arial" panose="020B0604020202020204" pitchFamily="34" charset="0"/>
              <a:buChar char="•"/>
            </a:pPr>
            <a:r>
              <a:rPr lang="ar-SA" dirty="0"/>
              <a:t>أقل من </a:t>
            </a:r>
            <a:r>
              <a:rPr lang="ar-EG" dirty="0"/>
              <a:t>3</a:t>
            </a:r>
            <a:r>
              <a:rPr lang="ar-SA" dirty="0"/>
              <a:t> مليمول</a:t>
            </a:r>
            <a:r>
              <a:rPr lang="ar-EG" dirty="0"/>
              <a:t>/</a:t>
            </a:r>
            <a:r>
              <a:rPr lang="ar-SA" dirty="0"/>
              <a:t>ل</a:t>
            </a:r>
          </a:p>
          <a:p>
            <a:pPr marL="179097" indent="-179097" algn="r" rtl="1">
              <a:buFont typeface="Arial" panose="020B0604020202020204" pitchFamily="34" charset="0"/>
              <a:buChar char="•"/>
            </a:pPr>
            <a:r>
              <a:rPr lang="ar-SA" dirty="0"/>
              <a:t>إطلاقاً</a:t>
            </a:r>
          </a:p>
          <a:p>
            <a:pPr rtl="1"/>
            <a:endParaRPr lang="ar-EG" dirty="0"/>
          </a:p>
          <a:p>
            <a:pPr algn="r" rtl="1"/>
            <a:r>
              <a:rPr lang="ar-IQ" dirty="0"/>
              <a:t>عُرف</a:t>
            </a:r>
            <a:r>
              <a:rPr lang="ar-IQ" baseline="0" dirty="0"/>
              <a:t> </a:t>
            </a:r>
            <a:r>
              <a:rPr lang="ar-SA" dirty="0"/>
              <a:t>المرضى الذين يقيمون أنفسهم في الفئتين </a:t>
            </a:r>
            <a:r>
              <a:rPr lang="ar-EG" dirty="0"/>
              <a:t>2</a:t>
            </a:r>
            <a:r>
              <a:rPr lang="ar-SA" dirty="0"/>
              <a:t> و</a:t>
            </a:r>
            <a:r>
              <a:rPr lang="ar-IQ" dirty="0"/>
              <a:t> </a:t>
            </a:r>
            <a:r>
              <a:rPr lang="ar-EG" dirty="0"/>
              <a:t>3</a:t>
            </a:r>
            <a:r>
              <a:rPr lang="ar-SA" dirty="0"/>
              <a:t> على أنهم </a:t>
            </a:r>
            <a:r>
              <a:rPr lang="ar-IQ" dirty="0"/>
              <a:t>يعانون من عدم إدراك إصابتهم </a:t>
            </a:r>
            <a:r>
              <a:rPr lang="ar-SA" dirty="0"/>
              <a:t>بنقص السكر في الدم وأبلغوا عن متوسط </a:t>
            </a:r>
            <a:r>
              <a:rPr lang="ar-EG" dirty="0"/>
              <a:t>3.6</a:t>
            </a:r>
            <a:r>
              <a:rPr lang="ar-SA" dirty="0"/>
              <a:t> من نوبات النقص الحاد في سكر الدم أثناء العام الماضي، مقارنةً بمعدل </a:t>
            </a:r>
            <a:r>
              <a:rPr lang="ar-EG" dirty="0"/>
              <a:t>0.87</a:t>
            </a:r>
            <a:r>
              <a:rPr lang="ar-SA" dirty="0"/>
              <a:t> </a:t>
            </a:r>
            <a:r>
              <a:rPr lang="ar-IQ" dirty="0"/>
              <a:t>لدى</a:t>
            </a:r>
            <a:r>
              <a:rPr lang="ar-SA" dirty="0"/>
              <a:t> المرضى الذين قيّموا أنفسهم </a:t>
            </a:r>
            <a:r>
              <a:rPr lang="ar-IQ" dirty="0"/>
              <a:t>مدركين </a:t>
            </a:r>
            <a:r>
              <a:rPr lang="ar-SA" dirty="0"/>
              <a:t>بتركيزات غلوكوز الدم </a:t>
            </a:r>
            <a:r>
              <a:rPr lang="ar-EG" dirty="0"/>
              <a:t>3</a:t>
            </a:r>
            <a:r>
              <a:rPr lang="ar-SA" dirty="0"/>
              <a:t> مليمول</a:t>
            </a:r>
            <a:r>
              <a:rPr lang="ar-EG" dirty="0"/>
              <a:t>/</a:t>
            </a:r>
            <a:r>
              <a:rPr lang="ar-SA" dirty="0"/>
              <a:t>ل أو أعلى</a:t>
            </a:r>
          </a:p>
          <a:p>
            <a:pPr rtl="1"/>
            <a:endParaRPr lang="ar-EG" dirty="0"/>
          </a:p>
          <a:p>
            <a:r>
              <a:rPr lang="en-CA" dirty="0"/>
              <a:t>Hopkins D et al. </a:t>
            </a:r>
            <a:r>
              <a:rPr lang="en-CA" i="1" dirty="0"/>
              <a:t>Diabetes Care </a:t>
            </a:r>
            <a:r>
              <a:rPr lang="en-CA" dirty="0"/>
              <a:t>2012;35:1638–42.</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90</a:t>
            </a:fld>
            <a:endParaRPr lang="en-US"/>
          </a:p>
        </p:txBody>
      </p:sp>
    </p:spTree>
    <p:extLst>
      <p:ext uri="{BB962C8B-B14F-4D97-AF65-F5344CB8AC3E}">
        <p14:creationId xmlns:p14="http://schemas.microsoft.com/office/powerpoint/2010/main" val="358444582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IQ" dirty="0"/>
              <a:t>تمثل </a:t>
            </a:r>
            <a:r>
              <a:rPr lang="ar-SA" dirty="0"/>
              <a:t>هذه النتيجة تقييم نقص السكر في الدم المكون من ثلاثة أسئلة والمستخدم في </a:t>
            </a:r>
            <a:r>
              <a:rPr lang="ar-IQ" dirty="0"/>
              <a:t>ال</a:t>
            </a:r>
            <a:r>
              <a:rPr lang="ar-SA" dirty="0"/>
              <a:t>قاعدة </a:t>
            </a:r>
            <a:r>
              <a:rPr lang="ar-IQ" dirty="0"/>
              <a:t>الوطنية ل</a:t>
            </a:r>
            <a:r>
              <a:rPr lang="ar-SA" dirty="0"/>
              <a:t>بيانات </a:t>
            </a:r>
            <a:r>
              <a:rPr lang="ar-EG" dirty="0"/>
              <a:t>DAFNE</a:t>
            </a:r>
            <a:r>
              <a:rPr lang="ar-IQ" dirty="0"/>
              <a:t>،</a:t>
            </a:r>
            <a:r>
              <a:rPr lang="ar-IQ" baseline="0" dirty="0"/>
              <a:t> </a:t>
            </a:r>
            <a:r>
              <a:rPr lang="ar-SA" dirty="0"/>
              <a:t>حيث ي</a:t>
            </a:r>
            <a:r>
              <a:rPr lang="ar-IQ" dirty="0"/>
              <a:t>ُطلب من ا</a:t>
            </a:r>
            <a:r>
              <a:rPr lang="ar-SA" dirty="0"/>
              <a:t>لمرضى </a:t>
            </a:r>
            <a:r>
              <a:rPr lang="ar-IQ" dirty="0"/>
              <a:t>تقييم مستوى إدراكهم </a:t>
            </a:r>
            <a:r>
              <a:rPr lang="ar-SA" dirty="0"/>
              <a:t>بنقص السكر في الدم عن طريق ذكر</a:t>
            </a:r>
            <a:r>
              <a:rPr lang="ar-IQ" baseline="0" dirty="0"/>
              <a:t> ما إِذا</a:t>
            </a:r>
            <a:r>
              <a:rPr lang="ar-SA" dirty="0"/>
              <a:t> </a:t>
            </a:r>
            <a:r>
              <a:rPr lang="ar-IQ" dirty="0"/>
              <a:t>كانوا </a:t>
            </a:r>
            <a:r>
              <a:rPr lang="ar-SA" dirty="0"/>
              <a:t>يدركون </a:t>
            </a:r>
            <a:r>
              <a:rPr lang="ar-IQ" dirty="0"/>
              <a:t>إ</a:t>
            </a:r>
            <a:r>
              <a:rPr lang="ar-SA" dirty="0"/>
              <a:t>صاب</a:t>
            </a:r>
            <a:r>
              <a:rPr lang="ar-IQ" dirty="0"/>
              <a:t>تهم </a:t>
            </a:r>
            <a:r>
              <a:rPr lang="ar-SA" dirty="0"/>
              <a:t>بنقص السكر في الدم عند تركيز الغلوكوز من</a:t>
            </a:r>
            <a:r>
              <a:rPr lang="ar-EG" dirty="0"/>
              <a:t>:</a:t>
            </a:r>
          </a:p>
          <a:p>
            <a:pPr marL="179097" indent="-179097" algn="r" rtl="1">
              <a:buFont typeface="Arial" panose="020B0604020202020204" pitchFamily="34" charset="0"/>
              <a:buChar char="•"/>
            </a:pPr>
            <a:r>
              <a:rPr lang="ar-SA" dirty="0"/>
              <a:t>أك</a:t>
            </a:r>
            <a:r>
              <a:rPr lang="ar-IQ" dirty="0"/>
              <a:t>بر </a:t>
            </a:r>
            <a:r>
              <a:rPr lang="ar-SA" dirty="0"/>
              <a:t>من أو ي</a:t>
            </a:r>
            <a:r>
              <a:rPr lang="ar-IQ" dirty="0"/>
              <a:t>ُعادل </a:t>
            </a:r>
            <a:r>
              <a:rPr lang="ar-EG" dirty="0"/>
              <a:t>3</a:t>
            </a:r>
            <a:r>
              <a:rPr lang="ar-SA" dirty="0"/>
              <a:t> مليمول</a:t>
            </a:r>
            <a:r>
              <a:rPr lang="ar-EG" dirty="0"/>
              <a:t>/</a:t>
            </a:r>
            <a:r>
              <a:rPr lang="ar-SA" dirty="0"/>
              <a:t>ل</a:t>
            </a:r>
          </a:p>
          <a:p>
            <a:pPr marL="179097" indent="-179097" algn="r" rtl="1">
              <a:buFont typeface="Arial" panose="020B0604020202020204" pitchFamily="34" charset="0"/>
              <a:buChar char="•"/>
            </a:pPr>
            <a:r>
              <a:rPr lang="ar-SA" dirty="0"/>
              <a:t>أقل من </a:t>
            </a:r>
            <a:r>
              <a:rPr lang="ar-EG" dirty="0"/>
              <a:t>3</a:t>
            </a:r>
            <a:r>
              <a:rPr lang="ar-SA" dirty="0"/>
              <a:t> مليمول</a:t>
            </a:r>
            <a:r>
              <a:rPr lang="ar-EG" dirty="0"/>
              <a:t>/</a:t>
            </a:r>
            <a:r>
              <a:rPr lang="ar-SA" dirty="0"/>
              <a:t>ل</a:t>
            </a:r>
          </a:p>
          <a:p>
            <a:pPr marL="179097" indent="-179097" algn="r" rtl="1">
              <a:buFont typeface="Arial" panose="020B0604020202020204" pitchFamily="34" charset="0"/>
              <a:buChar char="•"/>
            </a:pPr>
            <a:r>
              <a:rPr lang="ar-SA" dirty="0"/>
              <a:t>إطلاقاً</a:t>
            </a:r>
          </a:p>
          <a:p>
            <a:pPr rtl="1"/>
            <a:endParaRPr lang="ar-EG" dirty="0"/>
          </a:p>
          <a:p>
            <a:pPr algn="r" rtl="1"/>
            <a:r>
              <a:rPr lang="ar-IQ" dirty="0"/>
              <a:t>عُرف</a:t>
            </a:r>
            <a:r>
              <a:rPr lang="ar-IQ" baseline="0" dirty="0"/>
              <a:t> </a:t>
            </a:r>
            <a:r>
              <a:rPr lang="ar-SA" dirty="0"/>
              <a:t>المرضى الذين يقيمون أنفسهم في الفئتين </a:t>
            </a:r>
            <a:r>
              <a:rPr lang="ar-EG" dirty="0"/>
              <a:t>2</a:t>
            </a:r>
            <a:r>
              <a:rPr lang="ar-SA" dirty="0"/>
              <a:t> و</a:t>
            </a:r>
            <a:r>
              <a:rPr lang="ar-IQ" dirty="0"/>
              <a:t> </a:t>
            </a:r>
            <a:r>
              <a:rPr lang="ar-EG" dirty="0"/>
              <a:t>3</a:t>
            </a:r>
            <a:r>
              <a:rPr lang="ar-SA" dirty="0"/>
              <a:t> على أنهم </a:t>
            </a:r>
            <a:r>
              <a:rPr lang="ar-IQ" dirty="0"/>
              <a:t>يعانون من عدم إدراك إصابتهم </a:t>
            </a:r>
            <a:r>
              <a:rPr lang="ar-SA" dirty="0"/>
              <a:t>بنقص السكر في الدم وأبلغوا عن متوسط </a:t>
            </a:r>
            <a:r>
              <a:rPr lang="ar-EG" dirty="0"/>
              <a:t>3.6</a:t>
            </a:r>
            <a:r>
              <a:rPr lang="ar-SA" dirty="0"/>
              <a:t> من نوبات النقص الحاد في سكر الدم أثناء العام الماضي، مقارنةً بمعدل </a:t>
            </a:r>
            <a:r>
              <a:rPr lang="ar-EG" dirty="0"/>
              <a:t>0.87</a:t>
            </a:r>
            <a:r>
              <a:rPr lang="ar-SA" dirty="0"/>
              <a:t> </a:t>
            </a:r>
            <a:r>
              <a:rPr lang="ar-IQ" dirty="0"/>
              <a:t>لدى</a:t>
            </a:r>
            <a:r>
              <a:rPr lang="ar-SA" dirty="0"/>
              <a:t> المرضى الذين قيّموا أنفسهم </a:t>
            </a:r>
            <a:r>
              <a:rPr lang="ar-IQ" dirty="0"/>
              <a:t>مدركين </a:t>
            </a:r>
            <a:r>
              <a:rPr lang="ar-SA" dirty="0"/>
              <a:t>بتركيزات غلوكوز الدم </a:t>
            </a:r>
            <a:r>
              <a:rPr lang="ar-EG" dirty="0"/>
              <a:t>3</a:t>
            </a:r>
            <a:r>
              <a:rPr lang="ar-SA" dirty="0"/>
              <a:t> مليمول</a:t>
            </a:r>
            <a:r>
              <a:rPr lang="ar-EG" dirty="0"/>
              <a:t>/</a:t>
            </a:r>
            <a:r>
              <a:rPr lang="ar-SA" dirty="0"/>
              <a:t>ل أو أعلى</a:t>
            </a:r>
          </a:p>
          <a:p>
            <a:pPr rtl="1"/>
            <a:endParaRPr lang="ar-EG" dirty="0"/>
          </a:p>
          <a:p>
            <a:r>
              <a:rPr lang="en-CA" dirty="0"/>
              <a:t>Hopkins D et al. </a:t>
            </a:r>
            <a:r>
              <a:rPr lang="en-CA" i="1" dirty="0"/>
              <a:t>Diabetes Care </a:t>
            </a:r>
            <a:r>
              <a:rPr lang="en-CA" dirty="0"/>
              <a:t>2012;35:1638–42.</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91</a:t>
            </a:fld>
            <a:endParaRPr lang="en-US"/>
          </a:p>
        </p:txBody>
      </p:sp>
    </p:spTree>
    <p:extLst>
      <p:ext uri="{BB962C8B-B14F-4D97-AF65-F5344CB8AC3E}">
        <p14:creationId xmlns:p14="http://schemas.microsoft.com/office/powerpoint/2010/main" val="51166819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rtl="1">
              <a:buFont typeface="Arial" panose="020B0604020202020204" pitchFamily="34" charset="0"/>
              <a:buChar char="•"/>
            </a:pPr>
            <a:r>
              <a:rPr lang="ar-SA" dirty="0"/>
              <a:t>عام </a:t>
            </a:r>
            <a:r>
              <a:rPr lang="ar-EG" dirty="0"/>
              <a:t>2018</a:t>
            </a:r>
            <a:r>
              <a:rPr lang="ar-SA" dirty="0"/>
              <a:t>، طورت المجموعة الدولية لدراسة نقص السكر في الدم مخططات تقييم الخطورة للأطباء والمرضى على حدٍ سواء كأداة توع</a:t>
            </a:r>
            <a:r>
              <a:rPr lang="ar-IQ" dirty="0"/>
              <a:t>و</a:t>
            </a:r>
            <a:r>
              <a:rPr lang="ar-SA" dirty="0"/>
              <a:t>ية</a:t>
            </a:r>
          </a:p>
          <a:p>
            <a:pPr marL="179097" indent="-179097" rtl="1">
              <a:buFont typeface="Arial" panose="020B0604020202020204" pitchFamily="34" charset="0"/>
              <a:buChar char="•"/>
            </a:pPr>
            <a:endParaRPr lang="ar-EG" dirty="0"/>
          </a:p>
          <a:p>
            <a:pPr marL="179097" indent="-179097" algn="r" rtl="1">
              <a:buFont typeface="Arial" panose="020B0604020202020204" pitchFamily="34" charset="0"/>
              <a:buChar char="•"/>
            </a:pPr>
            <a:r>
              <a:rPr lang="ar-SA" dirty="0"/>
              <a:t>تصف المعلومات المصورة خصائص المرضى المعرضين لخطورة منخفضة ومتوسطة وعالية للإصابة بنقص السكر في الدم</a:t>
            </a:r>
            <a:r>
              <a:rPr lang="ar-IQ" dirty="0"/>
              <a:t>،</a:t>
            </a:r>
            <a:r>
              <a:rPr lang="ar-SA" dirty="0"/>
              <a:t> وتوصيات حول كيفية السيطرة على خطورة إصابة المرضى بنقص السكر في الدم أو كيفية تقليل المخاطر</a:t>
            </a:r>
          </a:p>
          <a:p>
            <a:pPr marL="179097" indent="-179097" rtl="1">
              <a:buFont typeface="Arial" panose="020B0604020202020204" pitchFamily="34" charset="0"/>
              <a:buChar char="•"/>
            </a:pPr>
            <a:endParaRPr lang="ar-EG" dirty="0"/>
          </a:p>
          <a:p>
            <a:pPr marL="179097" indent="-179097" algn="r" rtl="1">
              <a:buFont typeface="Arial" panose="020B0604020202020204" pitchFamily="34" charset="0"/>
              <a:buChar char="•"/>
            </a:pPr>
            <a:r>
              <a:rPr lang="ar-SA" dirty="0"/>
              <a:t>وتتوفر على موقع </a:t>
            </a:r>
            <a:r>
              <a:rPr lang="ar-EG" dirty="0"/>
              <a:t>IHSG</a:t>
            </a:r>
            <a:r>
              <a:rPr lang="ar-SA" dirty="0"/>
              <a:t> الإلكتروني </a:t>
            </a:r>
            <a:r>
              <a:rPr lang="ar-EG" dirty="0"/>
              <a:t>(www.ihsgonline.com) </a:t>
            </a:r>
            <a:r>
              <a:rPr lang="ar-SA"/>
              <a:t>تحت نافذة تبويب الموارد</a:t>
            </a:r>
          </a:p>
          <a:p>
            <a:endParaRPr lang="en-US"/>
          </a:p>
        </p:txBody>
      </p:sp>
      <p:sp>
        <p:nvSpPr>
          <p:cNvPr id="4" name="Slide Number Placeholder 3"/>
          <p:cNvSpPr>
            <a:spLocks noGrp="1"/>
          </p:cNvSpPr>
          <p:nvPr>
            <p:ph type="sldNum" sz="quarter" idx="5"/>
          </p:nvPr>
        </p:nvSpPr>
        <p:spPr/>
        <p:txBody>
          <a:bodyPr/>
          <a:lstStyle/>
          <a:p>
            <a:fld id="{5F56B2AC-6054-461F-87F6-6B95EFF04818}" type="slidenum">
              <a:rPr lang="en-US" smtClean="0"/>
              <a:t>92</a:t>
            </a:fld>
            <a:endParaRPr lang="en-US"/>
          </a:p>
        </p:txBody>
      </p:sp>
    </p:spTree>
    <p:extLst>
      <p:ext uri="{BB962C8B-B14F-4D97-AF65-F5344CB8AC3E}">
        <p14:creationId xmlns:p14="http://schemas.microsoft.com/office/powerpoint/2010/main" val="1252149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097" indent="-179097" algn="r" defTabSz="955189" rtl="1">
              <a:buFont typeface="Arial" panose="020B0604020202020204" pitchFamily="34" charset="0"/>
              <a:buChar char="•"/>
              <a:defRPr/>
            </a:pPr>
            <a:r>
              <a:rPr lang="ar-SA" dirty="0"/>
              <a:t>لا نفترض أنه يخضع ل</a:t>
            </a:r>
            <a:r>
              <a:rPr lang="ar-IQ" dirty="0"/>
              <a:t>لعلاج</a:t>
            </a:r>
            <a:r>
              <a:rPr lang="ar-SA" dirty="0"/>
              <a:t> بأدوية السترويد</a:t>
            </a:r>
            <a:r>
              <a:rPr lang="ar-IQ" dirty="0"/>
              <a:t> طويل الأمد</a:t>
            </a:r>
            <a:r>
              <a:rPr lang="ar-EG" dirty="0"/>
              <a:t>. </a:t>
            </a:r>
          </a:p>
          <a:p>
            <a:pPr marL="179097" indent="-179097" defTabSz="955189" rtl="1">
              <a:buFont typeface="Arial" panose="020B0604020202020204" pitchFamily="34" charset="0"/>
              <a:buChar char="•"/>
              <a:defRPr/>
            </a:pPr>
            <a:endParaRPr lang="ar-EG" baseline="0" dirty="0"/>
          </a:p>
          <a:p>
            <a:pPr marL="179097" indent="-179097" algn="r" defTabSz="955189" rtl="1">
              <a:buFont typeface="Arial" panose="020B0604020202020204" pitchFamily="34" charset="0"/>
              <a:buChar char="•"/>
              <a:defRPr/>
            </a:pPr>
            <a:r>
              <a:rPr lang="ar-SA" dirty="0"/>
              <a:t>عندما يتناول المرضى السترويد</a:t>
            </a:r>
            <a:r>
              <a:rPr lang="ar-IQ" dirty="0"/>
              <a:t> </a:t>
            </a:r>
            <a:r>
              <a:rPr lang="ar-SA" dirty="0"/>
              <a:t>على وجه الخصوص </a:t>
            </a:r>
            <a:r>
              <a:rPr lang="ar-IQ" dirty="0"/>
              <a:t>فإنهم </a:t>
            </a:r>
            <a:r>
              <a:rPr lang="ar-SA" dirty="0"/>
              <a:t>سيتناولون أيضًا جرعة </a:t>
            </a:r>
            <a:r>
              <a:rPr lang="ar-SA" b="1" dirty="0">
                <a:solidFill>
                  <a:srgbClr val="FF0000"/>
                </a:solidFill>
              </a:rPr>
              <a:t>أعلى</a:t>
            </a:r>
            <a:r>
              <a:rPr lang="ar-SA" dirty="0"/>
              <a:t> من ال</a:t>
            </a:r>
            <a:r>
              <a:rPr lang="ar-IQ" dirty="0"/>
              <a:t>أ</a:t>
            </a:r>
            <a:r>
              <a:rPr lang="ar-SA" dirty="0"/>
              <a:t>نسولين</a:t>
            </a:r>
            <a:r>
              <a:rPr lang="ar-EG" dirty="0"/>
              <a:t>. </a:t>
            </a:r>
            <a:r>
              <a:rPr lang="ar-SA" dirty="0"/>
              <a:t>وهذا يعني </a:t>
            </a:r>
            <a:r>
              <a:rPr lang="ar-IQ" dirty="0"/>
              <a:t>أيضًا </a:t>
            </a:r>
            <a:r>
              <a:rPr lang="ar-SA" dirty="0"/>
              <a:t>أنه بمجرد توقف المريض عن تناول أدوية السترويد يجب تعديل جرعة ال</a:t>
            </a:r>
            <a:r>
              <a:rPr lang="ar-IQ" dirty="0"/>
              <a:t>أ</a:t>
            </a:r>
            <a:r>
              <a:rPr lang="ar-SA" dirty="0"/>
              <a:t>نسولين وفقًا لذلك أيضًا</a:t>
            </a:r>
            <a:r>
              <a:rPr lang="ar-EG" dirty="0"/>
              <a:t>.</a:t>
            </a:r>
          </a:p>
          <a:p>
            <a:pPr rtl="1">
              <a:defRPr/>
            </a:pPr>
            <a:endParaRPr lang="ar-EG" dirty="0"/>
          </a:p>
          <a:p>
            <a:pPr algn="r" rtl="1">
              <a:defRPr/>
            </a:pPr>
            <a:r>
              <a:rPr lang="ar-SA" dirty="0"/>
              <a:t>الحلول المحتملة</a:t>
            </a:r>
          </a:p>
          <a:p>
            <a:pPr marL="177440" indent="-177440" algn="r" rtl="1">
              <a:buFont typeface="Arial" panose="020B0604020202020204" pitchFamily="34" charset="0"/>
              <a:buChar char="•"/>
            </a:pPr>
            <a:r>
              <a:rPr lang="ar-IQ" dirty="0"/>
              <a:t>تقليل</a:t>
            </a:r>
            <a:r>
              <a:rPr lang="ar-IQ" baseline="0" dirty="0"/>
              <a:t> </a:t>
            </a:r>
            <a:r>
              <a:rPr lang="ar-SA" dirty="0"/>
              <a:t>جرعة</a:t>
            </a:r>
            <a:r>
              <a:rPr lang="ar-IQ" dirty="0"/>
              <a:t> </a:t>
            </a:r>
            <a:r>
              <a:rPr lang="ar-SA" dirty="0"/>
              <a:t>ال</a:t>
            </a:r>
            <a:r>
              <a:rPr lang="ar-IQ" dirty="0"/>
              <a:t>أ</a:t>
            </a:r>
            <a:r>
              <a:rPr lang="ar-SA" dirty="0"/>
              <a:t>نسولين</a:t>
            </a:r>
            <a:endParaRPr lang="ar-EG" dirty="0"/>
          </a:p>
          <a:p>
            <a:pPr marL="177440" indent="-177440" algn="r" rtl="1">
              <a:buFont typeface="Arial" panose="020B0604020202020204" pitchFamily="34" charset="0"/>
              <a:buChar char="•"/>
            </a:pPr>
            <a:r>
              <a:rPr lang="ar-SA" dirty="0">
                <a:solidFill>
                  <a:schemeClr val="dk1"/>
                </a:solidFill>
              </a:rPr>
              <a:t>تقليل جرعة السلفانيل يوريا</a:t>
            </a:r>
            <a:r>
              <a:rPr lang="ar-EG" dirty="0"/>
              <a:t> </a:t>
            </a:r>
            <a:r>
              <a:rPr lang="en-US" dirty="0"/>
              <a:t>(SU)</a:t>
            </a:r>
            <a:endParaRPr lang="ar-EG" dirty="0"/>
          </a:p>
          <a:p>
            <a:pPr marL="177440" indent="-177440" algn="r" rtl="1">
              <a:buFont typeface="Arial" panose="020B0604020202020204" pitchFamily="34" charset="0"/>
              <a:buChar char="•"/>
            </a:pPr>
            <a:r>
              <a:rPr lang="ar-SA" dirty="0"/>
              <a:t>بعد </a:t>
            </a:r>
            <a:r>
              <a:rPr lang="ar-IQ" dirty="0"/>
              <a:t>الشفاء</a:t>
            </a:r>
            <a:r>
              <a:rPr lang="ar-IQ" baseline="0" dirty="0"/>
              <a:t> من </a:t>
            </a:r>
            <a:r>
              <a:rPr lang="ar-SA" dirty="0"/>
              <a:t>مرض حاد</a:t>
            </a:r>
            <a:r>
              <a:rPr lang="ar-IQ" baseline="0" dirty="0"/>
              <a:t> عليك أن تضع بعين الاعتبار </a:t>
            </a:r>
            <a:r>
              <a:rPr lang="ar-SA" dirty="0"/>
              <a:t>بدائل للسلفانيل يوريا </a:t>
            </a:r>
            <a:r>
              <a:rPr lang="ar-EG" dirty="0"/>
              <a:t>(</a:t>
            </a:r>
            <a:r>
              <a:rPr lang="ar-SA" dirty="0"/>
              <a:t>مثل </a:t>
            </a:r>
            <a:r>
              <a:rPr lang="ar-IQ" dirty="0"/>
              <a:t>مثبط </a:t>
            </a:r>
            <a:r>
              <a:rPr lang="ar-IQ" sz="1050" dirty="0">
                <a:latin typeface="+mn-lt"/>
                <a:cs typeface="+mn-cs"/>
              </a:rPr>
              <a:t>بيبتيداز ثنائي البيبتيديل</a:t>
            </a:r>
            <a:r>
              <a:rPr lang="en-US" dirty="0">
                <a:solidFill>
                  <a:schemeClr val="dk1"/>
                </a:solidFill>
              </a:rPr>
              <a:t>DPP-4</a:t>
            </a:r>
            <a:r>
              <a:rPr lang="ar-IQ" dirty="0">
                <a:solidFill>
                  <a:schemeClr val="dk1"/>
                </a:solidFill>
              </a:rPr>
              <a:t>،</a:t>
            </a:r>
            <a:r>
              <a:rPr lang="ar-IQ" baseline="0" dirty="0">
                <a:solidFill>
                  <a:schemeClr val="dk1"/>
                </a:solidFill>
              </a:rPr>
              <a:t> </a:t>
            </a:r>
            <a:r>
              <a:rPr lang="ar-IQ" dirty="0">
                <a:solidFill>
                  <a:schemeClr val="dk1"/>
                </a:solidFill>
              </a:rPr>
              <a:t>و</a:t>
            </a:r>
            <a:r>
              <a:rPr lang="ar-SA" dirty="0">
                <a:solidFill>
                  <a:schemeClr val="dk1"/>
                </a:solidFill>
              </a:rPr>
              <a:t>مثبطات ناقل </a:t>
            </a:r>
            <a:r>
              <a:rPr lang="ar-IQ" dirty="0">
                <a:solidFill>
                  <a:schemeClr val="dk1"/>
                </a:solidFill>
              </a:rPr>
              <a:t>غ</a:t>
            </a:r>
            <a:r>
              <a:rPr lang="ar-SA" dirty="0">
                <a:solidFill>
                  <a:schemeClr val="dk1"/>
                </a:solidFill>
              </a:rPr>
              <a:t>لوكوز الصوديوم </a:t>
            </a:r>
            <a:r>
              <a:rPr lang="en-US" dirty="0">
                <a:solidFill>
                  <a:schemeClr val="dk1"/>
                </a:solidFill>
              </a:rPr>
              <a:t>SGLT-2</a:t>
            </a:r>
            <a:r>
              <a:rPr lang="ar-SA" dirty="0">
                <a:solidFill>
                  <a:schemeClr val="dk1"/>
                </a:solidFill>
              </a:rPr>
              <a:t>، </a:t>
            </a:r>
            <a:r>
              <a:rPr lang="ar-IQ" dirty="0">
                <a:solidFill>
                  <a:schemeClr val="dk1"/>
                </a:solidFill>
              </a:rPr>
              <a:t>و</a:t>
            </a:r>
            <a:r>
              <a:rPr lang="ar-SA" dirty="0">
                <a:solidFill>
                  <a:schemeClr val="dk1"/>
                </a:solidFill>
              </a:rPr>
              <a:t>تقليد الإنكريتين </a:t>
            </a:r>
            <a:r>
              <a:rPr lang="en-US" dirty="0">
                <a:solidFill>
                  <a:schemeClr val="dk1"/>
                </a:solidFill>
              </a:rPr>
              <a:t>GLP-1</a:t>
            </a:r>
            <a:r>
              <a:rPr lang="ar-EG" dirty="0">
                <a:solidFill>
                  <a:schemeClr val="dk1"/>
                </a:solidFill>
              </a:rPr>
              <a:t>)</a:t>
            </a:r>
          </a:p>
          <a:p>
            <a:pPr marL="177440" indent="-177440" algn="r" rtl="1">
              <a:buFont typeface="Arial" panose="020B0604020202020204" pitchFamily="34" charset="0"/>
              <a:buChar char="•"/>
            </a:pPr>
            <a:r>
              <a:rPr lang="ar-SA" dirty="0">
                <a:solidFill>
                  <a:schemeClr val="dk1"/>
                </a:solidFill>
              </a:rPr>
              <a:t>التشجيع على مراقبة مستوى الغلوكوز في الدم قبل </a:t>
            </a:r>
            <a:r>
              <a:rPr lang="ar-IQ" dirty="0">
                <a:solidFill>
                  <a:schemeClr val="dk1"/>
                </a:solidFill>
              </a:rPr>
              <a:t>واثناء </a:t>
            </a:r>
            <a:r>
              <a:rPr lang="ar-SA" dirty="0">
                <a:solidFill>
                  <a:schemeClr val="dk1"/>
                </a:solidFill>
              </a:rPr>
              <a:t>النشاط البدني</a:t>
            </a:r>
          </a:p>
          <a:p>
            <a:pPr marL="177440" indent="-177440" algn="r" rtl="1">
              <a:buFont typeface="Arial" panose="020B0604020202020204" pitchFamily="34" charset="0"/>
              <a:buChar char="•"/>
            </a:pPr>
            <a:r>
              <a:rPr lang="ar-SA" dirty="0">
                <a:solidFill>
                  <a:schemeClr val="dk1"/>
                </a:solidFill>
              </a:rPr>
              <a:t>التأكد من أن المريض تلقى توعية حول الوقاية من نقص السكر في الدم وعلاجه</a:t>
            </a:r>
            <a:r>
              <a:rPr lang="ar-IQ" dirty="0">
                <a:solidFill>
                  <a:schemeClr val="dk1"/>
                </a:solidFill>
              </a:rPr>
              <a:t> </a:t>
            </a:r>
            <a:endParaRPr lang="ar-EG" dirty="0">
              <a:solidFill>
                <a:schemeClr val="dk1"/>
              </a:solidFill>
            </a:endParaRPr>
          </a:p>
          <a:p>
            <a:pPr rtl="1">
              <a:defRPr/>
            </a:pPr>
            <a:endParaRPr lang="ar-EG" dirty="0"/>
          </a:p>
          <a:p>
            <a:pPr rtl="1"/>
            <a:endParaRPr lang="ar-EG" dirty="0"/>
          </a:p>
          <a:p>
            <a:pPr algn="r" rtl="1"/>
            <a:r>
              <a:rPr lang="ar-SA" dirty="0"/>
              <a:t>حقوق نشر الصورة </a:t>
            </a:r>
            <a:r>
              <a:rPr lang="ar-EG" dirty="0"/>
              <a:t>http://www.istockphoto.com/ca/photo/aged-businessman-with-coat-gm175952873-26221338</a:t>
            </a:r>
          </a:p>
          <a:p>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10</a:t>
            </a:fld>
            <a:endParaRPr lang="en-US"/>
          </a:p>
        </p:txBody>
      </p:sp>
    </p:spTree>
    <p:extLst>
      <p:ext uri="{BB962C8B-B14F-4D97-AF65-F5344CB8AC3E}">
        <p14:creationId xmlns:p14="http://schemas.microsoft.com/office/powerpoint/2010/main" val="3295872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SA" dirty="0"/>
              <a:t>في هذه الحالة، لم تظهر أعراض على السيد </a:t>
            </a:r>
            <a:r>
              <a:rPr lang="ar-IQ" dirty="0"/>
              <a:t>أ</a:t>
            </a:r>
            <a:r>
              <a:rPr lang="ar-SA" dirty="0"/>
              <a:t>ل</a:t>
            </a:r>
            <a:r>
              <a:rPr lang="ar-IQ" dirty="0"/>
              <a:t>،</a:t>
            </a:r>
            <a:r>
              <a:rPr lang="ar-EG" dirty="0"/>
              <a:t> </a:t>
            </a:r>
            <a:r>
              <a:rPr lang="ar-SA" dirty="0"/>
              <a:t>بل لاحظت زوجته العلامات وشجعته على </a:t>
            </a:r>
            <a:r>
              <a:rPr lang="ar-IQ" dirty="0"/>
              <a:t>أخذ</a:t>
            </a:r>
            <a:r>
              <a:rPr lang="ar-SA" dirty="0"/>
              <a:t> العلاج</a:t>
            </a:r>
            <a:endParaRPr lang="ar-EG" dirty="0"/>
          </a:p>
          <a:p>
            <a:pPr algn="r"/>
            <a:endParaRPr lang="en-US" dirty="0"/>
          </a:p>
        </p:txBody>
      </p:sp>
      <p:sp>
        <p:nvSpPr>
          <p:cNvPr id="4" name="Slide Number Placeholder 3"/>
          <p:cNvSpPr>
            <a:spLocks noGrp="1"/>
          </p:cNvSpPr>
          <p:nvPr>
            <p:ph type="sldNum" sz="quarter" idx="5"/>
          </p:nvPr>
        </p:nvSpPr>
        <p:spPr/>
        <p:txBody>
          <a:bodyPr/>
          <a:lstStyle/>
          <a:p>
            <a:fld id="{5F56B2AC-6054-461F-87F6-6B95EFF04818}" type="slidenum">
              <a:rPr lang="en-US" smtClean="0"/>
              <a:t>11</a:t>
            </a:fld>
            <a:endParaRPr lang="en-US"/>
          </a:p>
        </p:txBody>
      </p:sp>
    </p:spTree>
    <p:extLst>
      <p:ext uri="{BB962C8B-B14F-4D97-AF65-F5344CB8AC3E}">
        <p14:creationId xmlns:p14="http://schemas.microsoft.com/office/powerpoint/2010/main" val="3493387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D0703-C971-40E8-9EE6-B2722885296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14599E4-C386-4BD3-9E8C-89EE63BEC4B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19CE79F-6AD6-49D3-BD53-10FA9A65175A}"/>
              </a:ext>
            </a:extLst>
          </p:cNvPr>
          <p:cNvSpPr>
            <a:spLocks noGrp="1"/>
          </p:cNvSpPr>
          <p:nvPr>
            <p:ph type="dt" sz="half" idx="10"/>
          </p:nvPr>
        </p:nvSpPr>
        <p:spPr/>
        <p:txBody>
          <a:bodyPr/>
          <a:lstStyle/>
          <a:p>
            <a:fld id="{874DA49B-7497-431E-91CA-F4ED5E58FC19}" type="datetimeFigureOut">
              <a:rPr lang="en-US" smtClean="0"/>
              <a:t>8/2/2019</a:t>
            </a:fld>
            <a:endParaRPr lang="en-US"/>
          </a:p>
        </p:txBody>
      </p:sp>
      <p:sp>
        <p:nvSpPr>
          <p:cNvPr id="5" name="Footer Placeholder 4">
            <a:extLst>
              <a:ext uri="{FF2B5EF4-FFF2-40B4-BE49-F238E27FC236}">
                <a16:creationId xmlns:a16="http://schemas.microsoft.com/office/drawing/2014/main" id="{CFAA3960-23E2-444E-9DEC-3F43224393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701F59-60CC-4A6D-BBF1-AABB3720ABCF}"/>
              </a:ext>
            </a:extLst>
          </p:cNvPr>
          <p:cNvSpPr>
            <a:spLocks noGrp="1"/>
          </p:cNvSpPr>
          <p:nvPr>
            <p:ph type="sldNum" sz="quarter" idx="12"/>
          </p:nvPr>
        </p:nvSpPr>
        <p:spPr/>
        <p:txBody>
          <a:bodyPr/>
          <a:lstStyle/>
          <a:p>
            <a:fld id="{EA4C97D2-9E06-480B-A313-279BDB607393}" type="slidenum">
              <a:rPr lang="en-US" smtClean="0"/>
              <a:t>‹#›</a:t>
            </a:fld>
            <a:endParaRPr lang="en-US"/>
          </a:p>
        </p:txBody>
      </p:sp>
    </p:spTree>
    <p:extLst>
      <p:ext uri="{BB962C8B-B14F-4D97-AF65-F5344CB8AC3E}">
        <p14:creationId xmlns:p14="http://schemas.microsoft.com/office/powerpoint/2010/main" val="204191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7AB74-331A-4FB6-935B-ACAAF4C6072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CD1F18B-DE0F-4F59-8EE5-59AE075536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3E5217-AC92-40C8-9A65-CC6F2C9CDAFE}"/>
              </a:ext>
            </a:extLst>
          </p:cNvPr>
          <p:cNvSpPr>
            <a:spLocks noGrp="1"/>
          </p:cNvSpPr>
          <p:nvPr>
            <p:ph type="dt" sz="half" idx="10"/>
          </p:nvPr>
        </p:nvSpPr>
        <p:spPr/>
        <p:txBody>
          <a:bodyPr/>
          <a:lstStyle/>
          <a:p>
            <a:fld id="{874DA49B-7497-431E-91CA-F4ED5E58FC19}" type="datetimeFigureOut">
              <a:rPr lang="en-US" smtClean="0"/>
              <a:t>8/2/2019</a:t>
            </a:fld>
            <a:endParaRPr lang="en-US"/>
          </a:p>
        </p:txBody>
      </p:sp>
      <p:sp>
        <p:nvSpPr>
          <p:cNvPr id="5" name="Footer Placeholder 4">
            <a:extLst>
              <a:ext uri="{FF2B5EF4-FFF2-40B4-BE49-F238E27FC236}">
                <a16:creationId xmlns:a16="http://schemas.microsoft.com/office/drawing/2014/main" id="{577FA7C7-3B8A-4C38-82E6-A86E740048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6346EC-72A7-4AFE-AE95-67F276B54743}"/>
              </a:ext>
            </a:extLst>
          </p:cNvPr>
          <p:cNvSpPr>
            <a:spLocks noGrp="1"/>
          </p:cNvSpPr>
          <p:nvPr>
            <p:ph type="sldNum" sz="quarter" idx="12"/>
          </p:nvPr>
        </p:nvSpPr>
        <p:spPr/>
        <p:txBody>
          <a:bodyPr/>
          <a:lstStyle/>
          <a:p>
            <a:fld id="{EA4C97D2-9E06-480B-A313-279BDB607393}" type="slidenum">
              <a:rPr lang="en-US" smtClean="0"/>
              <a:t>‹#›</a:t>
            </a:fld>
            <a:endParaRPr lang="en-US"/>
          </a:p>
        </p:txBody>
      </p:sp>
    </p:spTree>
    <p:extLst>
      <p:ext uri="{BB962C8B-B14F-4D97-AF65-F5344CB8AC3E}">
        <p14:creationId xmlns:p14="http://schemas.microsoft.com/office/powerpoint/2010/main" val="1597051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4B8025-1439-4248-9EB4-79569DBD14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F12179-7EF8-4B48-9492-97B3290BD57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55388B-DA7D-46C9-9F03-57C8D4C055DD}"/>
              </a:ext>
            </a:extLst>
          </p:cNvPr>
          <p:cNvSpPr>
            <a:spLocks noGrp="1"/>
          </p:cNvSpPr>
          <p:nvPr>
            <p:ph type="dt" sz="half" idx="10"/>
          </p:nvPr>
        </p:nvSpPr>
        <p:spPr/>
        <p:txBody>
          <a:bodyPr/>
          <a:lstStyle/>
          <a:p>
            <a:fld id="{874DA49B-7497-431E-91CA-F4ED5E58FC19}" type="datetimeFigureOut">
              <a:rPr lang="en-US" smtClean="0"/>
              <a:t>8/2/2019</a:t>
            </a:fld>
            <a:endParaRPr lang="en-US"/>
          </a:p>
        </p:txBody>
      </p:sp>
      <p:sp>
        <p:nvSpPr>
          <p:cNvPr id="5" name="Footer Placeholder 4">
            <a:extLst>
              <a:ext uri="{FF2B5EF4-FFF2-40B4-BE49-F238E27FC236}">
                <a16:creationId xmlns:a16="http://schemas.microsoft.com/office/drawing/2014/main" id="{1F03ED6F-5063-4A20-BB71-07A55BF24B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29FD8F-0F6E-4E61-8B7F-828D7FDCEBB8}"/>
              </a:ext>
            </a:extLst>
          </p:cNvPr>
          <p:cNvSpPr>
            <a:spLocks noGrp="1"/>
          </p:cNvSpPr>
          <p:nvPr>
            <p:ph type="sldNum" sz="quarter" idx="12"/>
          </p:nvPr>
        </p:nvSpPr>
        <p:spPr/>
        <p:txBody>
          <a:bodyPr/>
          <a:lstStyle/>
          <a:p>
            <a:fld id="{EA4C97D2-9E06-480B-A313-279BDB607393}" type="slidenum">
              <a:rPr lang="en-US" smtClean="0"/>
              <a:t>‹#›</a:t>
            </a:fld>
            <a:endParaRPr lang="en-US"/>
          </a:p>
        </p:txBody>
      </p:sp>
    </p:spTree>
    <p:extLst>
      <p:ext uri="{BB962C8B-B14F-4D97-AF65-F5344CB8AC3E}">
        <p14:creationId xmlns:p14="http://schemas.microsoft.com/office/powerpoint/2010/main" val="3335285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B4771-1026-4A63-A1DE-5769A7C1F9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A6A6BD-B489-4DB9-BCAA-AA6CF990D07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E40926-2EA0-4310-A121-215728D3A80F}"/>
              </a:ext>
            </a:extLst>
          </p:cNvPr>
          <p:cNvSpPr>
            <a:spLocks noGrp="1"/>
          </p:cNvSpPr>
          <p:nvPr>
            <p:ph type="dt" sz="half" idx="10"/>
          </p:nvPr>
        </p:nvSpPr>
        <p:spPr/>
        <p:txBody>
          <a:bodyPr/>
          <a:lstStyle/>
          <a:p>
            <a:fld id="{874DA49B-7497-431E-91CA-F4ED5E58FC19}" type="datetimeFigureOut">
              <a:rPr lang="en-US" smtClean="0"/>
              <a:t>8/2/2019</a:t>
            </a:fld>
            <a:endParaRPr lang="en-US"/>
          </a:p>
        </p:txBody>
      </p:sp>
      <p:sp>
        <p:nvSpPr>
          <p:cNvPr id="5" name="Footer Placeholder 4">
            <a:extLst>
              <a:ext uri="{FF2B5EF4-FFF2-40B4-BE49-F238E27FC236}">
                <a16:creationId xmlns:a16="http://schemas.microsoft.com/office/drawing/2014/main" id="{9FD5AF4F-1B71-44E6-BEAF-C1527342B8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F9CA4A-80FF-470E-B5AE-9F80AE47752B}"/>
              </a:ext>
            </a:extLst>
          </p:cNvPr>
          <p:cNvSpPr>
            <a:spLocks noGrp="1"/>
          </p:cNvSpPr>
          <p:nvPr>
            <p:ph type="sldNum" sz="quarter" idx="12"/>
          </p:nvPr>
        </p:nvSpPr>
        <p:spPr/>
        <p:txBody>
          <a:bodyPr/>
          <a:lstStyle/>
          <a:p>
            <a:fld id="{EA4C97D2-9E06-480B-A313-279BDB607393}" type="slidenum">
              <a:rPr lang="en-US" smtClean="0"/>
              <a:t>‹#›</a:t>
            </a:fld>
            <a:endParaRPr lang="en-US"/>
          </a:p>
        </p:txBody>
      </p:sp>
    </p:spTree>
    <p:extLst>
      <p:ext uri="{BB962C8B-B14F-4D97-AF65-F5344CB8AC3E}">
        <p14:creationId xmlns:p14="http://schemas.microsoft.com/office/powerpoint/2010/main" val="1370084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65D88-8845-42E1-A72E-B9C671EB5C0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E012977-1779-46FD-9CED-725F3EF37C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2118C8B-2F8D-40C0-A9DA-B90AB6B44754}"/>
              </a:ext>
            </a:extLst>
          </p:cNvPr>
          <p:cNvSpPr>
            <a:spLocks noGrp="1"/>
          </p:cNvSpPr>
          <p:nvPr>
            <p:ph type="dt" sz="half" idx="10"/>
          </p:nvPr>
        </p:nvSpPr>
        <p:spPr/>
        <p:txBody>
          <a:bodyPr/>
          <a:lstStyle/>
          <a:p>
            <a:fld id="{874DA49B-7497-431E-91CA-F4ED5E58FC19}" type="datetimeFigureOut">
              <a:rPr lang="en-US" smtClean="0"/>
              <a:t>8/2/2019</a:t>
            </a:fld>
            <a:endParaRPr lang="en-US"/>
          </a:p>
        </p:txBody>
      </p:sp>
      <p:sp>
        <p:nvSpPr>
          <p:cNvPr id="5" name="Footer Placeholder 4">
            <a:extLst>
              <a:ext uri="{FF2B5EF4-FFF2-40B4-BE49-F238E27FC236}">
                <a16:creationId xmlns:a16="http://schemas.microsoft.com/office/drawing/2014/main" id="{F026B74B-7D58-4776-ADDF-DEE306C8C6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B170F3-4522-4C1D-8A9A-641AE82C5DC5}"/>
              </a:ext>
            </a:extLst>
          </p:cNvPr>
          <p:cNvSpPr>
            <a:spLocks noGrp="1"/>
          </p:cNvSpPr>
          <p:nvPr>
            <p:ph type="sldNum" sz="quarter" idx="12"/>
          </p:nvPr>
        </p:nvSpPr>
        <p:spPr/>
        <p:txBody>
          <a:bodyPr/>
          <a:lstStyle/>
          <a:p>
            <a:fld id="{EA4C97D2-9E06-480B-A313-279BDB607393}" type="slidenum">
              <a:rPr lang="en-US" smtClean="0"/>
              <a:t>‹#›</a:t>
            </a:fld>
            <a:endParaRPr lang="en-US"/>
          </a:p>
        </p:txBody>
      </p:sp>
    </p:spTree>
    <p:extLst>
      <p:ext uri="{BB962C8B-B14F-4D97-AF65-F5344CB8AC3E}">
        <p14:creationId xmlns:p14="http://schemas.microsoft.com/office/powerpoint/2010/main" val="1436854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3D6B4-0EE6-4E88-A051-5DDAAD8C5E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2A6E453-B428-4798-851C-E5F86ED1BA4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008848F-CFFA-4241-91CE-1E082FA366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8DAB4B-CAC7-4EA7-A91E-B7A6D26AE878}"/>
              </a:ext>
            </a:extLst>
          </p:cNvPr>
          <p:cNvSpPr>
            <a:spLocks noGrp="1"/>
          </p:cNvSpPr>
          <p:nvPr>
            <p:ph type="dt" sz="half" idx="10"/>
          </p:nvPr>
        </p:nvSpPr>
        <p:spPr/>
        <p:txBody>
          <a:bodyPr/>
          <a:lstStyle/>
          <a:p>
            <a:fld id="{874DA49B-7497-431E-91CA-F4ED5E58FC19}" type="datetimeFigureOut">
              <a:rPr lang="en-US" smtClean="0"/>
              <a:t>8/2/2019</a:t>
            </a:fld>
            <a:endParaRPr lang="en-US"/>
          </a:p>
        </p:txBody>
      </p:sp>
      <p:sp>
        <p:nvSpPr>
          <p:cNvPr id="6" name="Footer Placeholder 5">
            <a:extLst>
              <a:ext uri="{FF2B5EF4-FFF2-40B4-BE49-F238E27FC236}">
                <a16:creationId xmlns:a16="http://schemas.microsoft.com/office/drawing/2014/main" id="{BF945FF6-4242-495A-ADBF-72AC7F1CC6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E77EAA-E2A2-4A29-8832-73CEB6BFC69F}"/>
              </a:ext>
            </a:extLst>
          </p:cNvPr>
          <p:cNvSpPr>
            <a:spLocks noGrp="1"/>
          </p:cNvSpPr>
          <p:nvPr>
            <p:ph type="sldNum" sz="quarter" idx="12"/>
          </p:nvPr>
        </p:nvSpPr>
        <p:spPr/>
        <p:txBody>
          <a:bodyPr/>
          <a:lstStyle/>
          <a:p>
            <a:fld id="{EA4C97D2-9E06-480B-A313-279BDB607393}" type="slidenum">
              <a:rPr lang="en-US" smtClean="0"/>
              <a:t>‹#›</a:t>
            </a:fld>
            <a:endParaRPr lang="en-US"/>
          </a:p>
        </p:txBody>
      </p:sp>
    </p:spTree>
    <p:extLst>
      <p:ext uri="{BB962C8B-B14F-4D97-AF65-F5344CB8AC3E}">
        <p14:creationId xmlns:p14="http://schemas.microsoft.com/office/powerpoint/2010/main" val="48237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34BFE-4DB5-41B9-99D9-0793EDA47FE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BC55257-83B9-4BF5-902D-9F6CD9565C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57520A0-59BB-47EF-95B6-ACD92BA9691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29DFDA-CF64-4FA2-A65A-011D20E685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B909D54-E9D6-4F8C-96D2-7B219B1254E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F2FB1C4-5674-45BD-A442-0F39BEB68029}"/>
              </a:ext>
            </a:extLst>
          </p:cNvPr>
          <p:cNvSpPr>
            <a:spLocks noGrp="1"/>
          </p:cNvSpPr>
          <p:nvPr>
            <p:ph type="dt" sz="half" idx="10"/>
          </p:nvPr>
        </p:nvSpPr>
        <p:spPr/>
        <p:txBody>
          <a:bodyPr/>
          <a:lstStyle/>
          <a:p>
            <a:fld id="{874DA49B-7497-431E-91CA-F4ED5E58FC19}" type="datetimeFigureOut">
              <a:rPr lang="en-US" smtClean="0"/>
              <a:t>8/2/2019</a:t>
            </a:fld>
            <a:endParaRPr lang="en-US"/>
          </a:p>
        </p:txBody>
      </p:sp>
      <p:sp>
        <p:nvSpPr>
          <p:cNvPr id="8" name="Footer Placeholder 7">
            <a:extLst>
              <a:ext uri="{FF2B5EF4-FFF2-40B4-BE49-F238E27FC236}">
                <a16:creationId xmlns:a16="http://schemas.microsoft.com/office/drawing/2014/main" id="{39573C54-585B-4714-B50A-EEF8AC83DD0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C9D868-718C-43C9-87EE-0E22F8BF62A8}"/>
              </a:ext>
            </a:extLst>
          </p:cNvPr>
          <p:cNvSpPr>
            <a:spLocks noGrp="1"/>
          </p:cNvSpPr>
          <p:nvPr>
            <p:ph type="sldNum" sz="quarter" idx="12"/>
          </p:nvPr>
        </p:nvSpPr>
        <p:spPr/>
        <p:txBody>
          <a:bodyPr/>
          <a:lstStyle/>
          <a:p>
            <a:fld id="{EA4C97D2-9E06-480B-A313-279BDB607393}" type="slidenum">
              <a:rPr lang="en-US" smtClean="0"/>
              <a:t>‹#›</a:t>
            </a:fld>
            <a:endParaRPr lang="en-US"/>
          </a:p>
        </p:txBody>
      </p:sp>
    </p:spTree>
    <p:extLst>
      <p:ext uri="{BB962C8B-B14F-4D97-AF65-F5344CB8AC3E}">
        <p14:creationId xmlns:p14="http://schemas.microsoft.com/office/powerpoint/2010/main" val="1359249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BAD91-D915-4823-8452-EB5A2476747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649B89A-F7EB-425B-82CB-81218695A8BF}"/>
              </a:ext>
            </a:extLst>
          </p:cNvPr>
          <p:cNvSpPr>
            <a:spLocks noGrp="1"/>
          </p:cNvSpPr>
          <p:nvPr>
            <p:ph type="dt" sz="half" idx="10"/>
          </p:nvPr>
        </p:nvSpPr>
        <p:spPr/>
        <p:txBody>
          <a:bodyPr/>
          <a:lstStyle/>
          <a:p>
            <a:fld id="{874DA49B-7497-431E-91CA-F4ED5E58FC19}" type="datetimeFigureOut">
              <a:rPr lang="en-US" smtClean="0"/>
              <a:t>8/2/2019</a:t>
            </a:fld>
            <a:endParaRPr lang="en-US"/>
          </a:p>
        </p:txBody>
      </p:sp>
      <p:sp>
        <p:nvSpPr>
          <p:cNvPr id="4" name="Footer Placeholder 3">
            <a:extLst>
              <a:ext uri="{FF2B5EF4-FFF2-40B4-BE49-F238E27FC236}">
                <a16:creationId xmlns:a16="http://schemas.microsoft.com/office/drawing/2014/main" id="{79E1E2EC-DF1B-451A-B18C-A9E05430FDD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3F3E47-7AC2-45B6-8643-82CFE3373D28}"/>
              </a:ext>
            </a:extLst>
          </p:cNvPr>
          <p:cNvSpPr>
            <a:spLocks noGrp="1"/>
          </p:cNvSpPr>
          <p:nvPr>
            <p:ph type="sldNum" sz="quarter" idx="12"/>
          </p:nvPr>
        </p:nvSpPr>
        <p:spPr/>
        <p:txBody>
          <a:bodyPr/>
          <a:lstStyle/>
          <a:p>
            <a:fld id="{EA4C97D2-9E06-480B-A313-279BDB607393}" type="slidenum">
              <a:rPr lang="en-US" smtClean="0"/>
              <a:t>‹#›</a:t>
            </a:fld>
            <a:endParaRPr lang="en-US"/>
          </a:p>
        </p:txBody>
      </p:sp>
    </p:spTree>
    <p:extLst>
      <p:ext uri="{BB962C8B-B14F-4D97-AF65-F5344CB8AC3E}">
        <p14:creationId xmlns:p14="http://schemas.microsoft.com/office/powerpoint/2010/main" val="3692531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7F0C66-F274-4595-B6F9-5CE5C07F5EC1}"/>
              </a:ext>
            </a:extLst>
          </p:cNvPr>
          <p:cNvSpPr>
            <a:spLocks noGrp="1"/>
          </p:cNvSpPr>
          <p:nvPr>
            <p:ph type="dt" sz="half" idx="10"/>
          </p:nvPr>
        </p:nvSpPr>
        <p:spPr/>
        <p:txBody>
          <a:bodyPr/>
          <a:lstStyle/>
          <a:p>
            <a:fld id="{874DA49B-7497-431E-91CA-F4ED5E58FC19}" type="datetimeFigureOut">
              <a:rPr lang="en-US" smtClean="0"/>
              <a:t>8/2/2019</a:t>
            </a:fld>
            <a:endParaRPr lang="en-US"/>
          </a:p>
        </p:txBody>
      </p:sp>
      <p:sp>
        <p:nvSpPr>
          <p:cNvPr id="3" name="Footer Placeholder 2">
            <a:extLst>
              <a:ext uri="{FF2B5EF4-FFF2-40B4-BE49-F238E27FC236}">
                <a16:creationId xmlns:a16="http://schemas.microsoft.com/office/drawing/2014/main" id="{AD233F0D-ED3D-4EBB-9E23-20FA07D68A8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22513C4-8312-4912-A281-1F35F7A837A9}"/>
              </a:ext>
            </a:extLst>
          </p:cNvPr>
          <p:cNvSpPr>
            <a:spLocks noGrp="1"/>
          </p:cNvSpPr>
          <p:nvPr>
            <p:ph type="sldNum" sz="quarter" idx="12"/>
          </p:nvPr>
        </p:nvSpPr>
        <p:spPr/>
        <p:txBody>
          <a:bodyPr/>
          <a:lstStyle/>
          <a:p>
            <a:fld id="{EA4C97D2-9E06-480B-A313-279BDB607393}" type="slidenum">
              <a:rPr lang="en-US" smtClean="0"/>
              <a:t>‹#›</a:t>
            </a:fld>
            <a:endParaRPr lang="en-US"/>
          </a:p>
        </p:txBody>
      </p:sp>
    </p:spTree>
    <p:extLst>
      <p:ext uri="{BB962C8B-B14F-4D97-AF65-F5344CB8AC3E}">
        <p14:creationId xmlns:p14="http://schemas.microsoft.com/office/powerpoint/2010/main" val="2065200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D246A-9C61-48E3-BA23-41C506E3FB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5D2E31E-2519-477B-8A66-CCE280A738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2179CC1-5590-47BB-848B-B1F089AFD4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4EDBE7-17AB-4E25-9D94-8BACA313C544}"/>
              </a:ext>
            </a:extLst>
          </p:cNvPr>
          <p:cNvSpPr>
            <a:spLocks noGrp="1"/>
          </p:cNvSpPr>
          <p:nvPr>
            <p:ph type="dt" sz="half" idx="10"/>
          </p:nvPr>
        </p:nvSpPr>
        <p:spPr/>
        <p:txBody>
          <a:bodyPr/>
          <a:lstStyle/>
          <a:p>
            <a:fld id="{874DA49B-7497-431E-91CA-F4ED5E58FC19}" type="datetimeFigureOut">
              <a:rPr lang="en-US" smtClean="0"/>
              <a:t>8/2/2019</a:t>
            </a:fld>
            <a:endParaRPr lang="en-US"/>
          </a:p>
        </p:txBody>
      </p:sp>
      <p:sp>
        <p:nvSpPr>
          <p:cNvPr id="6" name="Footer Placeholder 5">
            <a:extLst>
              <a:ext uri="{FF2B5EF4-FFF2-40B4-BE49-F238E27FC236}">
                <a16:creationId xmlns:a16="http://schemas.microsoft.com/office/drawing/2014/main" id="{286F5A15-767B-487F-83A2-8BE2672734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89FA96-9296-4BE8-A43B-2BE297B41742}"/>
              </a:ext>
            </a:extLst>
          </p:cNvPr>
          <p:cNvSpPr>
            <a:spLocks noGrp="1"/>
          </p:cNvSpPr>
          <p:nvPr>
            <p:ph type="sldNum" sz="quarter" idx="12"/>
          </p:nvPr>
        </p:nvSpPr>
        <p:spPr/>
        <p:txBody>
          <a:bodyPr/>
          <a:lstStyle/>
          <a:p>
            <a:fld id="{EA4C97D2-9E06-480B-A313-279BDB607393}" type="slidenum">
              <a:rPr lang="en-US" smtClean="0"/>
              <a:t>‹#›</a:t>
            </a:fld>
            <a:endParaRPr lang="en-US"/>
          </a:p>
        </p:txBody>
      </p:sp>
    </p:spTree>
    <p:extLst>
      <p:ext uri="{BB962C8B-B14F-4D97-AF65-F5344CB8AC3E}">
        <p14:creationId xmlns:p14="http://schemas.microsoft.com/office/powerpoint/2010/main" val="1510395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8B636-9427-4E4C-B95B-D85209117E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6E42AD1-BDEC-45DE-B34A-EA589A2C62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2645506-7B91-4023-A31D-283C4739D7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BDB00A-7E53-4866-879D-73E37F07A6B3}"/>
              </a:ext>
            </a:extLst>
          </p:cNvPr>
          <p:cNvSpPr>
            <a:spLocks noGrp="1"/>
          </p:cNvSpPr>
          <p:nvPr>
            <p:ph type="dt" sz="half" idx="10"/>
          </p:nvPr>
        </p:nvSpPr>
        <p:spPr/>
        <p:txBody>
          <a:bodyPr/>
          <a:lstStyle/>
          <a:p>
            <a:fld id="{874DA49B-7497-431E-91CA-F4ED5E58FC19}" type="datetimeFigureOut">
              <a:rPr lang="en-US" smtClean="0"/>
              <a:t>8/2/2019</a:t>
            </a:fld>
            <a:endParaRPr lang="en-US"/>
          </a:p>
        </p:txBody>
      </p:sp>
      <p:sp>
        <p:nvSpPr>
          <p:cNvPr id="6" name="Footer Placeholder 5">
            <a:extLst>
              <a:ext uri="{FF2B5EF4-FFF2-40B4-BE49-F238E27FC236}">
                <a16:creationId xmlns:a16="http://schemas.microsoft.com/office/drawing/2014/main" id="{656827E2-5D09-4126-B173-1E6610FA93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C2AF24-5158-4F67-A02A-2BF03E664084}"/>
              </a:ext>
            </a:extLst>
          </p:cNvPr>
          <p:cNvSpPr>
            <a:spLocks noGrp="1"/>
          </p:cNvSpPr>
          <p:nvPr>
            <p:ph type="sldNum" sz="quarter" idx="12"/>
          </p:nvPr>
        </p:nvSpPr>
        <p:spPr/>
        <p:txBody>
          <a:bodyPr/>
          <a:lstStyle/>
          <a:p>
            <a:fld id="{EA4C97D2-9E06-480B-A313-279BDB607393}" type="slidenum">
              <a:rPr lang="en-US" smtClean="0"/>
              <a:t>‹#›</a:t>
            </a:fld>
            <a:endParaRPr lang="en-US"/>
          </a:p>
        </p:txBody>
      </p:sp>
    </p:spTree>
    <p:extLst>
      <p:ext uri="{BB962C8B-B14F-4D97-AF65-F5344CB8AC3E}">
        <p14:creationId xmlns:p14="http://schemas.microsoft.com/office/powerpoint/2010/main" val="11765223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726EAD1-C4D1-48FE-8462-68B96787B3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6DD59B4-BD96-4C25-8E69-B5DF0FE9F4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CF06D1-04F9-4600-9B83-E8B3C9CA08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4DA49B-7497-431E-91CA-F4ED5E58FC19}" type="datetimeFigureOut">
              <a:rPr lang="en-US" smtClean="0"/>
              <a:t>8/2/2019</a:t>
            </a:fld>
            <a:endParaRPr lang="en-US"/>
          </a:p>
        </p:txBody>
      </p:sp>
      <p:sp>
        <p:nvSpPr>
          <p:cNvPr id="5" name="Footer Placeholder 4">
            <a:extLst>
              <a:ext uri="{FF2B5EF4-FFF2-40B4-BE49-F238E27FC236}">
                <a16:creationId xmlns:a16="http://schemas.microsoft.com/office/drawing/2014/main" id="{1DCD519C-BB74-4EA7-8E1D-52682DA4CA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01EF778-FA1E-4064-B6A5-967ECB7066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4C97D2-9E06-480B-A313-279BDB607393}" type="slidenum">
              <a:rPr lang="en-US" smtClean="0"/>
              <a:t>‹#›</a:t>
            </a:fld>
            <a:endParaRPr lang="en-US"/>
          </a:p>
        </p:txBody>
      </p:sp>
    </p:spTree>
    <p:extLst>
      <p:ext uri="{BB962C8B-B14F-4D97-AF65-F5344CB8AC3E}">
        <p14:creationId xmlns:p14="http://schemas.microsoft.com/office/powerpoint/2010/main" val="3429643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EC770E-353B-45C0-886C-E65E5E91ED6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469674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2BA373-B7B2-4185-B677-E2AD61C8F67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791711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FC33CF-9DD4-4357-ABA8-87A69E03C83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8702745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8315E6-B40E-4592-AE5D-051220A589E2}"/>
              </a:ext>
            </a:extLst>
          </p:cNvPr>
          <p:cNvPicPr>
            <a:picLocks noChangeAspect="1"/>
          </p:cNvPicPr>
          <p:nvPr/>
        </p:nvPicPr>
        <p:blipFill rotWithShape="1">
          <a:blip r:embed="rId3">
            <a:extLst>
              <a:ext uri="{28A0092B-C50C-407E-A947-70E740481C1C}">
                <a14:useLocalDpi xmlns:a14="http://schemas.microsoft.com/office/drawing/2010/main" val="0"/>
              </a:ext>
            </a:extLst>
          </a:blip>
          <a:srcRect r="-1" b="4333"/>
          <a:stretch/>
        </p:blipFill>
        <p:spPr>
          <a:xfrm>
            <a:off x="321733" y="321733"/>
            <a:ext cx="11548534" cy="6214534"/>
          </a:xfrm>
          <a:prstGeom prst="rect">
            <a:avLst/>
          </a:prstGeom>
        </p:spPr>
      </p:pic>
    </p:spTree>
    <p:extLst>
      <p:ext uri="{BB962C8B-B14F-4D97-AF65-F5344CB8AC3E}">
        <p14:creationId xmlns:p14="http://schemas.microsoft.com/office/powerpoint/2010/main" val="3401747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962FB5-7EED-4612-907E-A88B782152B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784497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6BDC7E-F790-429D-94CF-33770366BD7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619533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7800B5-853E-46EE-AB75-F6284FD476E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090107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479579-1E71-4C0F-95D6-7FF9FC154A8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4737350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EE98AB-D492-4159-86F0-7A7B63332A1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3769181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031879-8FFE-4385-A794-B811439B6F4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802259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667E7B-1304-4B8C-A645-1DE511347C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404650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24656AE-CEC2-4BAF-85B3-1859BFC9833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3568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983A327-C459-458A-8261-FE7DB1D650B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4212247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C09A62-E912-4BA6-BC07-BB2ADD7FA1C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7728890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7B0E7E-5132-46A5-B3EA-645FB2AA5EB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371805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F0B1AF-D975-4352-B09A-104F8CBE61F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4654406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660CB6-0F32-4076-8B54-2639001252C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8164682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FDB08FC-AF97-447D-BC7E-8B2AED0C143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1107716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BCB49B-C6B5-4112-B710-05F78EF51EE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6441827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B62BC5-AC90-4FF7-8FDC-9B1CA4B9186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155691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8AABE0-A727-4EE8-90E5-02D6A453CF6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9987658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36C5F1-53F3-4BA8-8D19-73F4BF230DC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898904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CE8C2F-B502-427A-9FFA-27AF05DB820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6971371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4E4A2C-981A-4B8A-A799-56B0BAB250B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4328001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33105E-1330-4AED-A6BA-F0713AD5406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3424817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B35A188-BF68-4FB4-8C6E-E40475AB3AC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2540394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762E3C-126C-4911-A025-0B359CD33AB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9469855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6AF5BB-4315-41C9-83CC-65827783B96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5507718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DAA010-7AF5-40DE-96B4-79BC072ED33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592234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0A7090-3533-4D51-8EA9-EECF4B56781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0661043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B5C697-CA3A-4CA1-ADDB-71F1214DEA4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5207325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AD1CAB-E46F-45F8-AB30-477E4CAA469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2838260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6AE45E-ADD1-4145-8FBF-AB3A66DC4E6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893309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86D545A-6CD5-4B8A-B561-5EB3953B37CC}"/>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8770351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493144-2687-4334-B819-5694EAB7FF8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7455951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C0BDA5-88D3-4281-9A55-DEB359B88F8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7087026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825B957-CCD4-4D3A-92F5-61ED7368720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5919946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9CA0E9-AA6D-43E2-99AF-A29F05924D1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7682648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A79531-B284-420E-9130-A065FCE71C71}"/>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40471627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543F44-F436-4BE4-882E-3F1B505BEED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5580904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2B5D989-1BFC-46DF-8D39-0EBFAA1099A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8744382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9A85338-27CB-4179-8A77-44ADF09B109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4116688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53A654-20A6-458B-A27D-50105D71F38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9819706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E9C405F-C1B5-499E-8392-7B421432BA1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457793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567860-B42F-4F27-A189-CBE140B7E5A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6675769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0CBB7D-55F8-4240-BF31-79518021541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9117761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B2B940-977A-40B0-ABA0-5C1E9FF004E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40593934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490C48-F12D-41CE-8AA1-86D4B6E9CE6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6291773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6FA24D-4506-4D1A-AAE5-DA319EF489C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5081982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FA5874-3FB5-40F8-9430-5890E56DCE3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2468615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EAD9EB-8684-40A0-B192-C614900450A7}"/>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41412280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0D77DE4-5C7E-46A0-B6EE-AE1939553C0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40871983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631413-E56F-4885-AD44-067D75A91C2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975744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CC3FCC-6F02-4A60-9BFA-5C066E7F59A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6387188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E6FA5A-6B81-42B3-8D40-C62A7800DA7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205377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F080AF-E55B-41BD-B604-CA8C1116B1E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3477859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17BBF9-C655-43D1-89E6-37D7CBE4582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8020353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FC67BE-C77A-4816-8563-DE711D74FF3F}"/>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8875012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7DB3D1-5381-49DE-B458-8CF48A59594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8899557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84FEA3-1700-4B91-997A-46BAF5E04B4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4886345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16692F-C211-44FB-93EE-88F4256F974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4653414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A1D52B-28C3-49E3-9672-20DFDEEEE15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7211340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757EE1-2440-4043-AA7D-58EEB5E8F17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1768408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18E67F5-A320-4998-BA94-64C08C2C7B5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21513450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F7BD6C0-7929-47CC-B6CC-D1E4FDAFE2E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44877804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418C25-A8EA-413B-AA69-E389B83E6536}"/>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999665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6E3D2E-18C8-4880-A837-3C3CDD17CEF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2859155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26C2E5-0D3C-438E-9792-02B78584122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5034734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3E21E98-47D2-46EA-B6F4-4758E60EF71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6074504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9F56F6-CA52-480F-B137-8929AC71EFE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7984938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C53872-4979-49CB-BA67-91148B2F029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9379819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63C0AB-A072-42F3-ABDC-7DE38ED1692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61875914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F081D3-616D-47D9-B57E-2D3C9AE32999}"/>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61703691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B666F0-52ED-49DB-B97C-0768E019CF6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9581654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40EABB-F6F3-4EB9-8788-EFAC320B5077}"/>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425172439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D72E3BF-B02A-47A4-A790-ACEEA415BF6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60422353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5E3BD70-2051-41F0-9762-E6E70C36CD6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722841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9623A7-8204-43A2-8CA3-7E583BEE97FF}"/>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9317297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A706CB-6D75-459B-A1F2-53F19D2F765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0966032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580E00-371B-4E00-90F2-D62CA38D587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2429207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967A19-14B2-4457-81D9-D0B79170E61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5863860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A04A0D-EEFE-499A-969D-04C0A43FDF8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04996423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87E299-341F-4E8F-9C52-6F7A107B5579}"/>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36601598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697301-D19D-4A8E-B29C-F3B49730004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65260449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FEA352-357E-4A56-BC2C-1BA50EA57A4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2558100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98D496-30F2-4FDB-94D0-A909835F79E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60588678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CC1192-5AB3-4B88-8225-B4345F5F9D0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7763743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1E800D-112B-49B5-AB83-1450CAC4E6A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459712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0C3D58-2175-4003-8746-A946C69AA09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95088744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D041C0-2408-4DAE-B515-4D07AD434E0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4099443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36027E-CF43-4629-838B-586442F481E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45068284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C80604-4AA8-4054-BAE8-6D6DF1A325D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135694405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AF0EC5-D869-4CF5-AE6C-6E9C2916036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24439203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373C673-DDB4-4649-9AFA-65AEEEA1B5D7}"/>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Tree>
    <p:extLst>
      <p:ext uri="{BB962C8B-B14F-4D97-AF65-F5344CB8AC3E}">
        <p14:creationId xmlns:p14="http://schemas.microsoft.com/office/powerpoint/2010/main" val="8425736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9098</Words>
  <Application>Microsoft Office PowerPoint</Application>
  <PresentationFormat>Widescreen</PresentationFormat>
  <Paragraphs>558</Paragraphs>
  <Slides>94</Slides>
  <Notes>79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94</vt:i4>
      </vt:variant>
    </vt:vector>
  </HeadingPairs>
  <TitlesOfParts>
    <vt:vector size="100" baseType="lpstr">
      <vt:lpstr>Arial</vt:lpstr>
      <vt:lpstr>Calibri</vt:lpstr>
      <vt:lpstr>Calibri Light</vt:lpstr>
      <vt:lpstr>Open 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Rasmussen</dc:creator>
  <cp:lastModifiedBy>Matthew Rasmussen</cp:lastModifiedBy>
  <cp:revision>4</cp:revision>
  <dcterms:created xsi:type="dcterms:W3CDTF">2019-08-02T13:17:21Z</dcterms:created>
  <dcterms:modified xsi:type="dcterms:W3CDTF">2019-08-02T14:16:54Z</dcterms:modified>
</cp:coreProperties>
</file>