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 id="2147483674" r:id="rId5"/>
  </p:sldMasterIdLst>
  <p:notesMasterIdLst>
    <p:notesMasterId r:id="rId65"/>
  </p:notesMasterIdLst>
  <p:handoutMasterIdLst>
    <p:handoutMasterId r:id="rId66"/>
  </p:handoutMasterIdLst>
  <p:sldIdLst>
    <p:sldId id="262" r:id="rId6"/>
    <p:sldId id="263" r:id="rId7"/>
    <p:sldId id="524" r:id="rId8"/>
    <p:sldId id="265" r:id="rId9"/>
    <p:sldId id="312" r:id="rId10"/>
    <p:sldId id="502" r:id="rId11"/>
    <p:sldId id="268" r:id="rId12"/>
    <p:sldId id="270" r:id="rId13"/>
    <p:sldId id="271" r:id="rId14"/>
    <p:sldId id="514" r:id="rId15"/>
    <p:sldId id="273" r:id="rId16"/>
    <p:sldId id="525" r:id="rId17"/>
    <p:sldId id="520" r:id="rId18"/>
    <p:sldId id="505" r:id="rId19"/>
    <p:sldId id="342" r:id="rId20"/>
    <p:sldId id="278" r:id="rId21"/>
    <p:sldId id="511" r:id="rId22"/>
    <p:sldId id="313" r:id="rId23"/>
    <p:sldId id="280" r:id="rId24"/>
    <p:sldId id="337" r:id="rId25"/>
    <p:sldId id="281" r:id="rId26"/>
    <p:sldId id="522" r:id="rId27"/>
    <p:sldId id="338" r:id="rId28"/>
    <p:sldId id="314" r:id="rId29"/>
    <p:sldId id="526" r:id="rId30"/>
    <p:sldId id="523" r:id="rId31"/>
    <p:sldId id="315" r:id="rId32"/>
    <p:sldId id="286" r:id="rId33"/>
    <p:sldId id="518" r:id="rId34"/>
    <p:sldId id="339" r:id="rId35"/>
    <p:sldId id="346" r:id="rId36"/>
    <p:sldId id="341" r:id="rId37"/>
    <p:sldId id="292" r:id="rId38"/>
    <p:sldId id="348" r:id="rId39"/>
    <p:sldId id="349" r:id="rId40"/>
    <p:sldId id="316" r:id="rId41"/>
    <p:sldId id="294" r:id="rId42"/>
    <p:sldId id="295" r:id="rId43"/>
    <p:sldId id="296" r:id="rId44"/>
    <p:sldId id="298" r:id="rId45"/>
    <p:sldId id="350" r:id="rId46"/>
    <p:sldId id="317" r:id="rId47"/>
    <p:sldId id="300" r:id="rId48"/>
    <p:sldId id="301" r:id="rId49"/>
    <p:sldId id="302" r:id="rId50"/>
    <p:sldId id="318" r:id="rId51"/>
    <p:sldId id="305" r:id="rId52"/>
    <p:sldId id="352" r:id="rId53"/>
    <p:sldId id="304" r:id="rId54"/>
    <p:sldId id="306" r:id="rId55"/>
    <p:sldId id="336" r:id="rId56"/>
    <p:sldId id="307" r:id="rId57"/>
    <p:sldId id="308" r:id="rId58"/>
    <p:sldId id="508" r:id="rId59"/>
    <p:sldId id="517" r:id="rId60"/>
    <p:sldId id="516" r:id="rId61"/>
    <p:sldId id="509" r:id="rId62"/>
    <p:sldId id="510" r:id="rId63"/>
    <p:sldId id="319" r:id="rId64"/>
  </p:sldIdLst>
  <p:sldSz cx="9144000" cy="5143500" type="screen16x9"/>
  <p:notesSz cx="6900863" cy="9291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050362BF-F799-4095-8AF9-20007C93E675}">
          <p14:sldIdLst>
            <p14:sldId id="262"/>
            <p14:sldId id="263"/>
            <p14:sldId id="524"/>
            <p14:sldId id="265"/>
            <p14:sldId id="312"/>
            <p14:sldId id="502"/>
            <p14:sldId id="268"/>
            <p14:sldId id="270"/>
            <p14:sldId id="271"/>
            <p14:sldId id="514"/>
            <p14:sldId id="273"/>
            <p14:sldId id="525"/>
            <p14:sldId id="520"/>
            <p14:sldId id="505"/>
            <p14:sldId id="342"/>
            <p14:sldId id="278"/>
            <p14:sldId id="511"/>
            <p14:sldId id="313"/>
            <p14:sldId id="280"/>
            <p14:sldId id="337"/>
            <p14:sldId id="281"/>
            <p14:sldId id="522"/>
            <p14:sldId id="338"/>
            <p14:sldId id="314"/>
            <p14:sldId id="526"/>
            <p14:sldId id="523"/>
            <p14:sldId id="315"/>
            <p14:sldId id="286"/>
            <p14:sldId id="518"/>
            <p14:sldId id="339"/>
            <p14:sldId id="346"/>
            <p14:sldId id="341"/>
            <p14:sldId id="292"/>
            <p14:sldId id="348"/>
            <p14:sldId id="349"/>
            <p14:sldId id="316"/>
            <p14:sldId id="294"/>
            <p14:sldId id="295"/>
            <p14:sldId id="296"/>
            <p14:sldId id="298"/>
            <p14:sldId id="350"/>
            <p14:sldId id="317"/>
            <p14:sldId id="300"/>
            <p14:sldId id="301"/>
            <p14:sldId id="302"/>
            <p14:sldId id="318"/>
            <p14:sldId id="305"/>
            <p14:sldId id="352"/>
            <p14:sldId id="304"/>
            <p14:sldId id="306"/>
            <p14:sldId id="336"/>
            <p14:sldId id="307"/>
            <p14:sldId id="308"/>
            <p14:sldId id="508"/>
            <p14:sldId id="517"/>
            <p14:sldId id="516"/>
            <p14:sldId id="509"/>
            <p14:sldId id="510"/>
            <p14:sldId id="319"/>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ohn Campbell" initials="JC" lastIdx="1" clrIdx="0"/>
  <p:cmAuthor id="1" name="Melissa Dempsey" initials="MD" lastIdx="11" clrIdx="1"/>
  <p:cmAuthor id="2" name="Erica Stevenson" initials="ES" lastIdx="16" clrIdx="2"/>
  <p:cmAuthor id="3" name="Colin Buchanan" initials="" lastIdx="4" clrIdx="3"/>
  <p:cmAuthor id="4" name="Pinay Kainth" initials="PK" lastIdx="11" clrIdx="4"/>
  <p:cmAuthor id="5" name="Carolyn Whiting" initials="CW" lastIdx="1" clrIdx="5"/>
  <p:cmAuthor id="6" name="Frances Dawson" initials="FD" lastIdx="13" clrIdx="6">
    <p:extLst>
      <p:ext uri="{19B8F6BF-5375-455C-9EA6-DF929625EA0E}">
        <p15:presenceInfo xmlns:p15="http://schemas.microsoft.com/office/powerpoint/2012/main" userId="Frances Dawson" providerId="None"/>
      </p:ext>
    </p:extLst>
  </p:cmAuthor>
  <p:cmAuthor id="7" name="Julia Herdman" initials="JH" lastIdx="1" clrIdx="7">
    <p:extLst>
      <p:ext uri="{19B8F6BF-5375-455C-9EA6-DF929625EA0E}">
        <p15:presenceInfo xmlns:p15="http://schemas.microsoft.com/office/powerpoint/2012/main" userId="S-1-5-21-2480263122-2608635698-3635218416-1168" providerId="AD"/>
      </p:ext>
    </p:extLst>
  </p:cmAuthor>
  <p:cmAuthor id="8" name="Ulrik Pedersen-Bjergaard" initials="UP" lastIdx="69" clrIdx="8">
    <p:extLst>
      <p:ext uri="{19B8F6BF-5375-455C-9EA6-DF929625EA0E}">
        <p15:presenceInfo xmlns:p15="http://schemas.microsoft.com/office/powerpoint/2012/main" userId="S-1-5-21-2733926068-2665908773-2768584-714564" providerId="AD"/>
      </p:ext>
    </p:extLst>
  </p:cmAuthor>
  <p:cmAuthor id="9" name="Ryan Buensuceso" initials="RB" lastIdx="61" clrIdx="9">
    <p:extLst>
      <p:ext uri="{19B8F6BF-5375-455C-9EA6-DF929625EA0E}">
        <p15:presenceInfo xmlns:p15="http://schemas.microsoft.com/office/powerpoint/2012/main" userId="Ryan Buensuceso" providerId="None"/>
      </p:ext>
    </p:extLst>
  </p:cmAuthor>
  <p:cmAuthor id="10" name="Ulrik Pedersen-Bjergaard" initials="UP [2]" lastIdx="24" clrIdx="10">
    <p:extLst>
      <p:ext uri="{19B8F6BF-5375-455C-9EA6-DF929625EA0E}">
        <p15:presenceInfo xmlns:p15="http://schemas.microsoft.com/office/powerpoint/2012/main" userId="6b3645a2d12b05df" providerId="Windows Live"/>
      </p:ext>
    </p:extLst>
  </p:cmAuthor>
  <p:cmAuthor id="11" name="SAAmiel" initials="S" lastIdx="29" clrIdx="11">
    <p:extLst>
      <p:ext uri="{19B8F6BF-5375-455C-9EA6-DF929625EA0E}">
        <p15:presenceInfo xmlns:p15="http://schemas.microsoft.com/office/powerpoint/2012/main" userId="SAAmiel" providerId="None"/>
      </p:ext>
    </p:extLst>
  </p:cmAuthor>
  <p:cmAuthor id="12" name="Brian Frier" initials="BF" lastIdx="45" clrIdx="12">
    <p:extLst>
      <p:ext uri="{19B8F6BF-5375-455C-9EA6-DF929625EA0E}">
        <p15:presenceInfo xmlns:p15="http://schemas.microsoft.com/office/powerpoint/2012/main" userId="2ed8242db78f0fea" providerId="Windows Live"/>
      </p:ext>
    </p:extLst>
  </p:cmAuthor>
  <p:cmAuthor id="13" name="Ryan Buensuceso" initials="RB [2]" lastIdx="146" clrIdx="13">
    <p:extLst>
      <p:ext uri="{19B8F6BF-5375-455C-9EA6-DF929625EA0E}">
        <p15:presenceInfo xmlns:p15="http://schemas.microsoft.com/office/powerpoint/2012/main" userId="S-1-5-21-2480263122-2608635698-3635218416-2150" providerId="AD"/>
      </p:ext>
    </p:extLst>
  </p:cmAuthor>
  <p:cmAuthor id="14" name="Isabelle" initials="I" lastIdx="4" clrIdx="13">
    <p:extLst>
      <p:ext uri="{19B8F6BF-5375-455C-9EA6-DF929625EA0E}">
        <p15:presenceInfo xmlns:p15="http://schemas.microsoft.com/office/powerpoint/2012/main" userId="Isabelle" providerId="None"/>
      </p:ext>
    </p:extLst>
  </p:cmAuthor>
  <p:cmAuthor id="15" name="owner" initials="o" lastIdx="23" clrIdx="14">
    <p:extLst>
      <p:ext uri="{19B8F6BF-5375-455C-9EA6-DF929625EA0E}">
        <p15:presenceInfo xmlns:p15="http://schemas.microsoft.com/office/powerpoint/2012/main" userId="owner" providerId="None"/>
      </p:ext>
    </p:extLst>
  </p:cmAuthor>
  <p:cmAuthor id="16" name="Catherine McCardle" initials="CM" lastIdx="8" clrIdx="15">
    <p:extLst>
      <p:ext uri="{19B8F6BF-5375-455C-9EA6-DF929625EA0E}">
        <p15:presenceInfo xmlns:p15="http://schemas.microsoft.com/office/powerpoint/2012/main" userId="S::Catherine.McCardle@verasci.com::5ac9fdf5-25c2-4644-85eb-5d43d170e82b" providerId="AD"/>
      </p:ext>
    </p:extLst>
  </p:cmAuthor>
  <p:cmAuthor id="17" name="Emma Yu" initials="EY" lastIdx="1" clrIdx="16">
    <p:extLst>
      <p:ext uri="{19B8F6BF-5375-455C-9EA6-DF929625EA0E}">
        <p15:presenceInfo xmlns:p15="http://schemas.microsoft.com/office/powerpoint/2012/main" userId="S::eyu@sixdegreesmed.com::1717897d-3a5c-4de6-b6a9-d214bf6e607d" providerId="AD"/>
      </p:ext>
    </p:extLst>
  </p:cmAuthor>
  <p:cmAuthor id="18" name="Bushra Ilyas" initials="SDM" lastIdx="1" clrIdx="17">
    <p:extLst>
      <p:ext uri="{19B8F6BF-5375-455C-9EA6-DF929625EA0E}">
        <p15:presenceInfo xmlns:p15="http://schemas.microsoft.com/office/powerpoint/2012/main" userId="Bushra Ilya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ADAF"/>
    <a:srgbClr val="00AF66"/>
    <a:srgbClr val="9C7ED6"/>
    <a:srgbClr val="DEEBF7"/>
    <a:srgbClr val="F7E7E8"/>
    <a:srgbClr val="EECCCD"/>
    <a:srgbClr val="D22027"/>
    <a:srgbClr val="F79646"/>
    <a:srgbClr val="77933C"/>
    <a:srgbClr val="4D4D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C297DF-B1B1-46DD-A396-440EEB3B1541}" v="2" dt="2021-02-26T23:24:14.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929" autoAdjust="0"/>
    <p:restoredTop sz="74014" autoAdjust="0"/>
  </p:normalViewPr>
  <p:slideViewPr>
    <p:cSldViewPr snapToGrid="0" snapToObjects="1">
      <p:cViewPr varScale="1">
        <p:scale>
          <a:sx n="56" d="100"/>
          <a:sy n="56" d="100"/>
        </p:scale>
        <p:origin x="1764" y="52"/>
      </p:cViewPr>
      <p:guideLst/>
    </p:cSldViewPr>
  </p:slideViewPr>
  <p:notesTextViewPr>
    <p:cViewPr>
      <p:scale>
        <a:sx n="100" d="100"/>
        <a:sy n="100" d="100"/>
      </p:scale>
      <p:origin x="0" y="0"/>
    </p:cViewPr>
  </p:notesTextViewPr>
  <p:sorterViewPr>
    <p:cViewPr varScale="1">
      <p:scale>
        <a:sx n="1" d="1"/>
        <a:sy n="1" d="1"/>
      </p:scale>
      <p:origin x="0" y="-137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commentAuthors" Target="commentAuthor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6196"/>
          </a:xfrm>
          <a:prstGeom prst="rect">
            <a:avLst/>
          </a:prstGeom>
        </p:spPr>
        <p:txBody>
          <a:bodyPr vert="horz" lIns="92528" tIns="46264" rIns="92528" bIns="46264" rtlCol="0"/>
          <a:lstStyle>
            <a:lvl1pPr algn="l">
              <a:defRPr sz="1200"/>
            </a:lvl1pPr>
          </a:lstStyle>
          <a:p>
            <a:endParaRPr lang="en-CA"/>
          </a:p>
        </p:txBody>
      </p:sp>
      <p:sp>
        <p:nvSpPr>
          <p:cNvPr id="3" name="Date Placeholder 2"/>
          <p:cNvSpPr>
            <a:spLocks noGrp="1"/>
          </p:cNvSpPr>
          <p:nvPr>
            <p:ph type="dt" sz="quarter" idx="1"/>
          </p:nvPr>
        </p:nvSpPr>
        <p:spPr>
          <a:xfrm>
            <a:off x="3908892" y="0"/>
            <a:ext cx="2990374" cy="466196"/>
          </a:xfrm>
          <a:prstGeom prst="rect">
            <a:avLst/>
          </a:prstGeom>
        </p:spPr>
        <p:txBody>
          <a:bodyPr vert="horz" lIns="92528" tIns="46264" rIns="92528" bIns="46264" rtlCol="0"/>
          <a:lstStyle>
            <a:lvl1pPr algn="r">
              <a:defRPr sz="1200"/>
            </a:lvl1pPr>
          </a:lstStyle>
          <a:p>
            <a:fld id="{3642D4F2-270C-4C55-8B7B-BF83C0BA36F3}" type="datetimeFigureOut">
              <a:rPr lang="en-CA" smtClean="0"/>
              <a:t>2021-02-26</a:t>
            </a:fld>
            <a:endParaRPr lang="en-CA"/>
          </a:p>
        </p:txBody>
      </p:sp>
      <p:sp>
        <p:nvSpPr>
          <p:cNvPr id="4" name="Footer Placeholder 3"/>
          <p:cNvSpPr>
            <a:spLocks noGrp="1"/>
          </p:cNvSpPr>
          <p:nvPr>
            <p:ph type="ftr" sz="quarter" idx="2"/>
          </p:nvPr>
        </p:nvSpPr>
        <p:spPr>
          <a:xfrm>
            <a:off x="0" y="8825444"/>
            <a:ext cx="2990374" cy="466195"/>
          </a:xfrm>
          <a:prstGeom prst="rect">
            <a:avLst/>
          </a:prstGeom>
        </p:spPr>
        <p:txBody>
          <a:bodyPr vert="horz" lIns="92528" tIns="46264" rIns="92528" bIns="46264" rtlCol="0" anchor="b"/>
          <a:lstStyle>
            <a:lvl1pPr algn="l">
              <a:defRPr sz="1200"/>
            </a:lvl1pPr>
          </a:lstStyle>
          <a:p>
            <a:endParaRPr lang="en-CA"/>
          </a:p>
        </p:txBody>
      </p:sp>
      <p:sp>
        <p:nvSpPr>
          <p:cNvPr id="5" name="Slide Number Placeholder 4"/>
          <p:cNvSpPr>
            <a:spLocks noGrp="1"/>
          </p:cNvSpPr>
          <p:nvPr>
            <p:ph type="sldNum" sz="quarter" idx="3"/>
          </p:nvPr>
        </p:nvSpPr>
        <p:spPr>
          <a:xfrm>
            <a:off x="3908892" y="8825444"/>
            <a:ext cx="2990374" cy="466195"/>
          </a:xfrm>
          <a:prstGeom prst="rect">
            <a:avLst/>
          </a:prstGeom>
        </p:spPr>
        <p:txBody>
          <a:bodyPr vert="horz" lIns="92528" tIns="46264" rIns="92528" bIns="46264" rtlCol="0" anchor="b"/>
          <a:lstStyle>
            <a:lvl1pPr algn="r">
              <a:defRPr sz="1200"/>
            </a:lvl1pPr>
          </a:lstStyle>
          <a:p>
            <a:fld id="{94DA45FA-ED08-454B-8CE6-E4B34F427FF3}" type="slidenum">
              <a:rPr lang="en-CA" smtClean="0"/>
              <a:t>‹#›</a:t>
            </a:fld>
            <a:endParaRPr lang="en-CA"/>
          </a:p>
        </p:txBody>
      </p:sp>
    </p:spTree>
    <p:extLst>
      <p:ext uri="{BB962C8B-B14F-4D97-AF65-F5344CB8AC3E}">
        <p14:creationId xmlns:p14="http://schemas.microsoft.com/office/powerpoint/2010/main" val="4265535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90374" cy="464582"/>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idx="1"/>
          </p:nvPr>
        </p:nvSpPr>
        <p:spPr>
          <a:xfrm>
            <a:off x="3908892" y="0"/>
            <a:ext cx="2990374" cy="464582"/>
          </a:xfrm>
          <a:prstGeom prst="rect">
            <a:avLst/>
          </a:prstGeom>
        </p:spPr>
        <p:txBody>
          <a:bodyPr vert="horz" lIns="92528" tIns="46264" rIns="92528" bIns="46264" rtlCol="0"/>
          <a:lstStyle>
            <a:lvl1pPr algn="r">
              <a:defRPr sz="1200"/>
            </a:lvl1pPr>
          </a:lstStyle>
          <a:p>
            <a:fld id="{6D384180-EA48-42CA-A8B4-7CCA45AC1457}" type="datetimeFigureOut">
              <a:rPr lang="en-US" smtClean="0"/>
              <a:t>2/26/2021</a:t>
            </a:fld>
            <a:endParaRPr lang="en-US" dirty="0"/>
          </a:p>
        </p:txBody>
      </p:sp>
      <p:sp>
        <p:nvSpPr>
          <p:cNvPr id="4" name="Slide Image Placeholder 3"/>
          <p:cNvSpPr>
            <a:spLocks noGrp="1" noRot="1" noChangeAspect="1"/>
          </p:cNvSpPr>
          <p:nvPr>
            <p:ph type="sldImg" idx="2"/>
          </p:nvPr>
        </p:nvSpPr>
        <p:spPr>
          <a:xfrm>
            <a:off x="354013" y="696913"/>
            <a:ext cx="6194425" cy="3484562"/>
          </a:xfrm>
          <a:prstGeom prst="rect">
            <a:avLst/>
          </a:prstGeom>
          <a:noFill/>
          <a:ln w="12700">
            <a:solidFill>
              <a:prstClr val="black"/>
            </a:solidFill>
          </a:ln>
        </p:spPr>
        <p:txBody>
          <a:bodyPr vert="horz" lIns="92528" tIns="46264" rIns="92528" bIns="46264" rtlCol="0" anchor="ctr"/>
          <a:lstStyle/>
          <a:p>
            <a:endParaRPr lang="en-US" dirty="0"/>
          </a:p>
        </p:txBody>
      </p:sp>
      <p:sp>
        <p:nvSpPr>
          <p:cNvPr id="5" name="Notes Placeholder 4"/>
          <p:cNvSpPr>
            <a:spLocks noGrp="1"/>
          </p:cNvSpPr>
          <p:nvPr>
            <p:ph type="body" sz="quarter" idx="3"/>
          </p:nvPr>
        </p:nvSpPr>
        <p:spPr>
          <a:xfrm>
            <a:off x="690087" y="4413528"/>
            <a:ext cx="5520690" cy="4181237"/>
          </a:xfrm>
          <a:prstGeom prst="rect">
            <a:avLst/>
          </a:prstGeom>
        </p:spPr>
        <p:txBody>
          <a:bodyPr vert="horz" lIns="92528" tIns="46264" rIns="92528" bIns="4626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5443"/>
            <a:ext cx="2990374" cy="464582"/>
          </a:xfrm>
          <a:prstGeom prst="rect">
            <a:avLst/>
          </a:prstGeom>
        </p:spPr>
        <p:txBody>
          <a:bodyPr vert="horz" lIns="92528" tIns="46264" rIns="92528" bIns="4626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08892" y="8825443"/>
            <a:ext cx="2990374" cy="464582"/>
          </a:xfrm>
          <a:prstGeom prst="rect">
            <a:avLst/>
          </a:prstGeom>
        </p:spPr>
        <p:txBody>
          <a:bodyPr vert="horz" lIns="92528" tIns="46264" rIns="92528" bIns="46264" rtlCol="0" anchor="b"/>
          <a:lstStyle>
            <a:lvl1pPr algn="r">
              <a:defRPr sz="1200"/>
            </a:lvl1pPr>
          </a:lstStyle>
          <a:p>
            <a:fld id="{0D4F629A-EA1C-443A-9752-1441F7277F7F}" type="slidenum">
              <a:rPr lang="en-US" smtClean="0"/>
              <a:t>‹#›</a:t>
            </a:fld>
            <a:endParaRPr lang="en-US" dirty="0"/>
          </a:p>
        </p:txBody>
      </p:sp>
    </p:spTree>
    <p:extLst>
      <p:ext uri="{BB962C8B-B14F-4D97-AF65-F5344CB8AC3E}">
        <p14:creationId xmlns:p14="http://schemas.microsoft.com/office/powerpoint/2010/main" val="7335894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en-CA" noProof="0" dirty="0"/>
          </a:p>
        </p:txBody>
      </p:sp>
      <p:sp>
        <p:nvSpPr>
          <p:cNvPr id="4" name="Pladsholder til diasnummer 3"/>
          <p:cNvSpPr>
            <a:spLocks noGrp="1"/>
          </p:cNvSpPr>
          <p:nvPr>
            <p:ph type="sldNum" sz="quarter" idx="10"/>
          </p:nvPr>
        </p:nvSpPr>
        <p:spPr/>
        <p:txBody>
          <a:bodyPr/>
          <a:lstStyle/>
          <a:p>
            <a:fld id="{B5E6FD3C-18ED-4BEC-9ECA-2B9CA815A96B}" type="slidenum">
              <a:rPr lang="da-DK" smtClean="0"/>
              <a:t>1</a:t>
            </a:fld>
            <a:endParaRPr lang="da-DK"/>
          </a:p>
        </p:txBody>
      </p:sp>
    </p:spTree>
    <p:extLst>
      <p:ext uri="{BB962C8B-B14F-4D97-AF65-F5344CB8AC3E}">
        <p14:creationId xmlns:p14="http://schemas.microsoft.com/office/powerpoint/2010/main" val="328361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b="0" u="none" dirty="0">
                <a:solidFill>
                  <a:schemeClr val="tx1"/>
                </a:solidFill>
              </a:rPr>
              <a:t>Chez les personnes présentant une altération de la perception de l’hypoglycémie, les réponses contre-régulatrices à l’hypoglycémie évoluent vers une concentration en glucose inférieure à celle des personnes dont la perception est intacte, et inférieure au niveau de 3 </a:t>
            </a:r>
            <a:r>
              <a:rPr lang="fr-FR" b="0" u="none" dirty="0" err="1">
                <a:solidFill>
                  <a:schemeClr val="tx1"/>
                </a:solidFill>
              </a:rPr>
              <a:t>mmol</a:t>
            </a:r>
            <a:r>
              <a:rPr lang="fr-FR" b="0" u="none" dirty="0">
                <a:solidFill>
                  <a:schemeClr val="tx1"/>
                </a:solidFill>
              </a:rPr>
              <a:t>/l (54 mg/dl) auquel un dysfonctionnement cognitif apparaît initialement.</a:t>
            </a:r>
            <a:r>
              <a:rPr lang="fr-FR" b="0" u="none" baseline="0" dirty="0">
                <a:solidFill>
                  <a:schemeClr val="tx1"/>
                </a:solidFill>
              </a:rPr>
              <a:t> L’amplitude des réponses au stress est également considérablement réduite. Cet aspect est associé à une disparition des symptômes de l’hypoglycémie ; la personne en état d’hypoglycémie souffre d’une altération de la perception subjective de son état. </a:t>
            </a:r>
          </a:p>
        </p:txBody>
      </p:sp>
      <p:sp>
        <p:nvSpPr>
          <p:cNvPr id="4" name="Pladsholder til diasnummer 3"/>
          <p:cNvSpPr>
            <a:spLocks noGrp="1"/>
          </p:cNvSpPr>
          <p:nvPr>
            <p:ph type="sldNum" sz="quarter" idx="10"/>
          </p:nvPr>
        </p:nvSpPr>
        <p:spPr/>
        <p:txBody>
          <a:bodyPr/>
          <a:lstStyle/>
          <a:p>
            <a:fld id="{B5E6FD3C-18ED-4BEC-9ECA-2B9CA815A96B}" type="slidenum">
              <a:rPr lang="da-DK" smtClean="0"/>
              <a:t>10</a:t>
            </a:fld>
            <a:endParaRPr lang="da-DK"/>
          </a:p>
        </p:txBody>
      </p:sp>
    </p:spTree>
    <p:extLst>
      <p:ext uri="{BB962C8B-B14F-4D97-AF65-F5344CB8AC3E}">
        <p14:creationId xmlns:p14="http://schemas.microsoft.com/office/powerpoint/2010/main" val="40792938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3293847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4F629A-EA1C-443A-9752-1441F7277F7F}" type="slidenum">
              <a:rPr lang="en-US" smtClean="0"/>
              <a:t>12</a:t>
            </a:fld>
            <a:endParaRPr lang="en-US"/>
          </a:p>
        </p:txBody>
      </p:sp>
    </p:spTree>
    <p:extLst>
      <p:ext uri="{BB962C8B-B14F-4D97-AF65-F5344CB8AC3E}">
        <p14:creationId xmlns:p14="http://schemas.microsoft.com/office/powerpoint/2010/main" val="85795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Une hypoglycémie (2,4 </a:t>
            </a:r>
            <a:r>
              <a:rPr lang="fr-FR" dirty="0" err="1">
                <a:solidFill>
                  <a:schemeClr val="tx1"/>
                </a:solidFill>
              </a:rPr>
              <a:t>mmol</a:t>
            </a:r>
            <a:r>
              <a:rPr lang="fr-FR" dirty="0">
                <a:solidFill>
                  <a:schemeClr val="tx1"/>
                </a:solidFill>
              </a:rPr>
              <a:t>/l) a été provoquée chez 10 adultes non diabétiques le matin après :</a:t>
            </a:r>
          </a:p>
          <a:p>
            <a:pPr marL="628650" lvl="1" indent="-171450">
              <a:buFont typeface="Arial" panose="020B0604020202020204" pitchFamily="34" charset="0"/>
              <a:buChar char="•"/>
            </a:pPr>
            <a:r>
              <a:rPr lang="fr-FR" dirty="0">
                <a:solidFill>
                  <a:schemeClr val="tx1"/>
                </a:solidFill>
              </a:rPr>
              <a:t>une </a:t>
            </a:r>
            <a:r>
              <a:rPr lang="fr-FR" dirty="0" err="1">
                <a:solidFill>
                  <a:schemeClr val="tx1"/>
                </a:solidFill>
              </a:rPr>
              <a:t>euglycémie</a:t>
            </a:r>
            <a:r>
              <a:rPr lang="fr-FR" dirty="0">
                <a:solidFill>
                  <a:schemeClr val="tx1"/>
                </a:solidFill>
              </a:rPr>
              <a:t> nocturne (étude de contrôle)</a:t>
            </a:r>
          </a:p>
          <a:p>
            <a:pPr marL="628650" lvl="1" indent="-171450">
              <a:buFont typeface="Arial" panose="020B0604020202020204" pitchFamily="34" charset="0"/>
              <a:buChar char="•"/>
            </a:pPr>
            <a:r>
              <a:rPr lang="fr-FR" dirty="0">
                <a:solidFill>
                  <a:schemeClr val="tx1"/>
                </a:solidFill>
              </a:rPr>
              <a:t>une période de 2 heures d’hypoglycémie asymptomatique durant la nuit (glycémie plasmatique : 2,4 </a:t>
            </a:r>
            <a:r>
              <a:rPr lang="fr-FR" dirty="0" err="1">
                <a:solidFill>
                  <a:schemeClr val="tx1"/>
                </a:solidFill>
              </a:rPr>
              <a:t>mmol</a:t>
            </a:r>
            <a:r>
              <a:rPr lang="fr-FR" dirty="0">
                <a:solidFill>
                  <a:schemeClr val="tx1"/>
                </a:solidFill>
              </a:rPr>
              <a:t>/l)</a:t>
            </a:r>
          </a:p>
          <a:p>
            <a:pPr marL="171450" lvl="0" indent="-171450">
              <a:buFont typeface="Arial" panose="020B0604020202020204" pitchFamily="34" charset="0"/>
              <a:buChar char="•"/>
            </a:pPr>
            <a:r>
              <a:rPr lang="fr-FR" dirty="0">
                <a:solidFill>
                  <a:schemeClr val="tx1"/>
                </a:solidFill>
              </a:rPr>
              <a:t>L’hypoglycémie nocturne asymptomatique a eu pour effet de relever le seuil et de réduire l’amplitude des symptômes autonomes et </a:t>
            </a:r>
            <a:r>
              <a:rPr lang="fr-FR" dirty="0" err="1">
                <a:solidFill>
                  <a:schemeClr val="tx1"/>
                </a:solidFill>
              </a:rPr>
              <a:t>neuroglycopéniques</a:t>
            </a:r>
            <a:r>
              <a:rPr lang="fr-FR" dirty="0">
                <a:solidFill>
                  <a:schemeClr val="tx1"/>
                </a:solidFill>
              </a:rPr>
              <a:t>, des réponses hormonales contre-régulatrices et du dysfonctionnement cognitif durant l’hypoglycémie.</a:t>
            </a:r>
          </a:p>
        </p:txBody>
      </p:sp>
      <p:sp>
        <p:nvSpPr>
          <p:cNvPr id="4" name="Slide Number Placeholder 3"/>
          <p:cNvSpPr>
            <a:spLocks noGrp="1"/>
          </p:cNvSpPr>
          <p:nvPr>
            <p:ph type="sldNum" sz="quarter" idx="5"/>
          </p:nvPr>
        </p:nvSpPr>
        <p:spPr/>
        <p:txBody>
          <a:bodyPr/>
          <a:lstStyle/>
          <a:p>
            <a:fld id="{0D4F629A-EA1C-443A-9752-1441F7277F7F}" type="slidenum">
              <a:rPr lang="en-US" smtClean="0"/>
              <a:t>13</a:t>
            </a:fld>
            <a:endParaRPr lang="en-US"/>
          </a:p>
        </p:txBody>
      </p:sp>
    </p:spTree>
    <p:extLst>
      <p:ext uri="{BB962C8B-B14F-4D97-AF65-F5344CB8AC3E}">
        <p14:creationId xmlns:p14="http://schemas.microsoft.com/office/powerpoint/2010/main" val="8307953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14</a:t>
            </a:fld>
            <a:endParaRPr lang="da-DK"/>
          </a:p>
        </p:txBody>
      </p:sp>
    </p:spTree>
    <p:extLst>
      <p:ext uri="{BB962C8B-B14F-4D97-AF65-F5344CB8AC3E}">
        <p14:creationId xmlns:p14="http://schemas.microsoft.com/office/powerpoint/2010/main" val="40352941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solidFill>
                  <a:schemeClr val="tx1"/>
                </a:solidFill>
              </a:rPr>
              <a:t>Les personnes atteintes de diabète de type 1 présentant une altération de la perception de l’hypoglycémie ont répondu à des entretiens semi-structurés examinant la perception qu’elles avaient de leur état et la manière dont elles le vivaient. </a:t>
            </a:r>
            <a:r>
              <a:rPr lang="fr-FR" sz="1800" dirty="0">
                <a:solidFill>
                  <a:schemeClr val="tx1"/>
                </a:solidFill>
                <a:effectLst/>
                <a:latin typeface="Segoe UI" panose="020B0502040204020203" pitchFamily="34" charset="0"/>
              </a:rPr>
              <a:t>Les réponses relèvent de deux catégories : groupe « degré de préoccupation élevé » et groupe « degré de préoccupation faible ».</a:t>
            </a:r>
            <a:endParaRPr lang="fr-FR" sz="1800" dirty="0">
              <a:solidFill>
                <a:schemeClr val="tx1"/>
              </a:solidFill>
              <a:effectLst/>
              <a:latin typeface="Arial" panose="020B0604020202020204" pitchFamily="34" charset="0"/>
            </a:endParaRPr>
          </a:p>
          <a:p>
            <a:endParaRPr lang="fr-FR" dirty="0">
              <a:solidFill>
                <a:schemeClr val="tx1"/>
              </a:solidFill>
            </a:endParaRPr>
          </a:p>
          <a:p>
            <a:r>
              <a:rPr lang="fr-FR" dirty="0">
                <a:solidFill>
                  <a:schemeClr val="tx1"/>
                </a:solidFill>
              </a:rPr>
              <a:t>Les répondants classés dans le groupe « degré de préoccupation élevé » ont décrit les événements hypoglycémiques comme effrayants, invalidants et embarrassants d’un point de vue social. Elles comprenaient qu’il était nécessaire de faire quelque chose pour retrouver leur perception de l’hypoglycémie ou pour éviter qu’elle ne soit altérée, ou en minimiser ou en éliminer l’altération de la perception.</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15</a:t>
            </a:fld>
            <a:endParaRPr lang="en-GB">
              <a:solidFill>
                <a:prstClr val="black"/>
              </a:solidFill>
            </a:endParaRPr>
          </a:p>
        </p:txBody>
      </p:sp>
    </p:spTree>
    <p:extLst>
      <p:ext uri="{BB962C8B-B14F-4D97-AF65-F5344CB8AC3E}">
        <p14:creationId xmlns:p14="http://schemas.microsoft.com/office/powerpoint/2010/main" val="3734464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dirty="0">
                <a:solidFill>
                  <a:schemeClr val="tx1"/>
                </a:solidFill>
              </a:rPr>
              <a:t>La majorité des patients était moins préoccupée par l’altération de la perception et peu désireuse de faire quelque chose. Les raisons de ce faible degré de préoccupation pouvaient être regroupées en 4 catégories.</a:t>
            </a:r>
          </a:p>
          <a:p>
            <a:r>
              <a:rPr lang="fr-FR" dirty="0">
                <a:solidFill>
                  <a:schemeClr val="tx1"/>
                </a:solidFill>
              </a:rPr>
              <a:t>A : Les personnes interrogées considéraient l’hypoglycémie comme un aspect normal du diabète. Certaines des personnes interrogées n’avaient pas connu d’hypoglycémie depuis au moins 10 ans au moment de l’enquête ; elles ont été classées dans la catégorie A1.</a:t>
            </a:r>
          </a:p>
          <a:p>
            <a:r>
              <a:rPr lang="fr-FR" dirty="0">
                <a:solidFill>
                  <a:schemeClr val="tx1"/>
                </a:solidFill>
              </a:rPr>
              <a:t>B : les personnes sous-estimaient les effets de l’hypoglycémie, avaient le sentiment d’être à même de fonctionner avec une glycémie en dessous de 3 </a:t>
            </a:r>
            <a:r>
              <a:rPr lang="fr-FR" dirty="0" err="1">
                <a:solidFill>
                  <a:schemeClr val="tx1"/>
                </a:solidFill>
              </a:rPr>
              <a:t>mmol</a:t>
            </a:r>
            <a:r>
              <a:rPr lang="fr-FR" dirty="0">
                <a:solidFill>
                  <a:schemeClr val="tx1"/>
                </a:solidFill>
              </a:rPr>
              <a:t>/l, ou considéraient qu’il était impossible qu’un événement hypoglycémique sévère leur arrive</a:t>
            </a:r>
          </a:p>
          <a:p>
            <a:r>
              <a:rPr lang="fr-FR" dirty="0">
                <a:solidFill>
                  <a:schemeClr val="tx1"/>
                </a:solidFill>
              </a:rPr>
              <a:t>C : Les personnes interrogées étaient convaincues que le traitement de l’hypoglycémie asymptomatique était contraignant et ne désiraient pas faire montre d’une prudence exagérée dans la gestion de leur diabète.</a:t>
            </a:r>
          </a:p>
          <a:p>
            <a:r>
              <a:rPr lang="fr-FR" dirty="0">
                <a:solidFill>
                  <a:schemeClr val="tx1"/>
                </a:solidFill>
              </a:rPr>
              <a:t>D : Les personnes interrogées craignaient plus l’hyperglycémie et insistaient sur leur crainte de développer des complications associées à l’hyperglycémie.</a:t>
            </a:r>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16</a:t>
            </a:fld>
            <a:endParaRPr lang="en-GB">
              <a:solidFill>
                <a:prstClr val="black"/>
              </a:solidFill>
            </a:endParaRPr>
          </a:p>
        </p:txBody>
      </p:sp>
    </p:spTree>
    <p:extLst>
      <p:ext uri="{BB962C8B-B14F-4D97-AF65-F5344CB8AC3E}">
        <p14:creationId xmlns:p14="http://schemas.microsoft.com/office/powerpoint/2010/main" val="2007604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pPr>
              <a:defRPr/>
            </a:pPr>
            <a:fld id="{4109C1E0-DC63-4518-8107-DF8E36A8F610}" type="slidenum">
              <a:rPr lang="en-GB" smtClean="0">
                <a:solidFill>
                  <a:prstClr val="black"/>
                </a:solidFill>
              </a:rPr>
              <a:pPr>
                <a:defRPr/>
              </a:pPr>
              <a:t>17</a:t>
            </a:fld>
            <a:endParaRPr lang="en-GB">
              <a:solidFill>
                <a:prstClr val="black"/>
              </a:solidFill>
            </a:endParaRPr>
          </a:p>
        </p:txBody>
      </p:sp>
    </p:spTree>
    <p:extLst>
      <p:ext uri="{BB962C8B-B14F-4D97-AF65-F5344CB8AC3E}">
        <p14:creationId xmlns:p14="http://schemas.microsoft.com/office/powerpoint/2010/main" val="40370755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18</a:t>
            </a:fld>
            <a:endParaRPr lang="da-DK"/>
          </a:p>
        </p:txBody>
      </p:sp>
    </p:spTree>
    <p:extLst>
      <p:ext uri="{BB962C8B-B14F-4D97-AF65-F5344CB8AC3E}">
        <p14:creationId xmlns:p14="http://schemas.microsoft.com/office/powerpoint/2010/main" val="2260978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fr-FR" dirty="0">
                <a:solidFill>
                  <a:schemeClr val="tx1"/>
                </a:solidFill>
              </a:rPr>
              <a:t>Voici quelques ressources et outils pouvant être utilisés pour estimer la perception de l’hypoglycémie.</a:t>
            </a:r>
          </a:p>
        </p:txBody>
      </p:sp>
      <p:sp>
        <p:nvSpPr>
          <p:cNvPr id="4" name="Pladsholder til diasnummer 3"/>
          <p:cNvSpPr>
            <a:spLocks noGrp="1"/>
          </p:cNvSpPr>
          <p:nvPr>
            <p:ph type="sldNum" sz="quarter" idx="10"/>
          </p:nvPr>
        </p:nvSpPr>
        <p:spPr/>
        <p:txBody>
          <a:bodyPr/>
          <a:lstStyle/>
          <a:p>
            <a:fld id="{B5E6FD3C-18ED-4BEC-9ECA-2B9CA815A96B}" type="slidenum">
              <a:rPr lang="da-DK" smtClean="0"/>
              <a:t>19</a:t>
            </a:fld>
            <a:endParaRPr lang="da-DK"/>
          </a:p>
        </p:txBody>
      </p:sp>
    </p:spTree>
    <p:extLst>
      <p:ext uri="{BB962C8B-B14F-4D97-AF65-F5344CB8AC3E}">
        <p14:creationId xmlns:p14="http://schemas.microsoft.com/office/powerpoint/2010/main" val="3935228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a:t>
            </a:fld>
            <a:endParaRPr lang="da-DK"/>
          </a:p>
        </p:txBody>
      </p:sp>
    </p:spTree>
    <p:extLst>
      <p:ext uri="{BB962C8B-B14F-4D97-AF65-F5344CB8AC3E}">
        <p14:creationId xmlns:p14="http://schemas.microsoft.com/office/powerpoint/2010/main" val="2101399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20</a:t>
            </a:fld>
            <a:endParaRPr lang="en-US"/>
          </a:p>
        </p:txBody>
      </p:sp>
    </p:spTree>
    <p:extLst>
      <p:ext uri="{BB962C8B-B14F-4D97-AF65-F5344CB8AC3E}">
        <p14:creationId xmlns:p14="http://schemas.microsoft.com/office/powerpoint/2010/main" val="211129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fr-FR" b="0" u="none" baseline="0" dirty="0">
                <a:solidFill>
                  <a:schemeClr val="tx1"/>
                </a:solidFill>
              </a:rPr>
              <a:t>Les scores de Gold et de Pedersen-</a:t>
            </a:r>
            <a:r>
              <a:rPr lang="fr-FR" b="0" u="none" baseline="0" dirty="0" err="1">
                <a:solidFill>
                  <a:schemeClr val="tx1"/>
                </a:solidFill>
              </a:rPr>
              <a:t>Bjergaard</a:t>
            </a:r>
            <a:r>
              <a:rPr lang="fr-FR" b="0" u="none" baseline="0" dirty="0">
                <a:solidFill>
                  <a:schemeClr val="tx1"/>
                </a:solidFill>
              </a:rPr>
              <a:t> sont rapides et leur association avec le risque d’hypoglycémie sévère a été démontrée, mais ils sont subjectifs. </a:t>
            </a:r>
          </a:p>
          <a:p>
            <a:pPr marL="171450" indent="-171450">
              <a:buFont typeface="Arial" panose="020B0604020202020204" pitchFamily="34" charset="0"/>
              <a:buChar char="•"/>
            </a:pPr>
            <a:r>
              <a:rPr lang="fr-FR" b="0" u="none" baseline="0" dirty="0">
                <a:solidFill>
                  <a:schemeClr val="tx1"/>
                </a:solidFill>
              </a:rPr>
              <a:t>L’outil DAFNE est plus objectif, en cela qu’il demande à partir de quel seuil de glycémie une personne a conscience de l’hypoglycémie. </a:t>
            </a:r>
          </a:p>
          <a:p>
            <a:pPr marL="171450" indent="-171450">
              <a:buFont typeface="Arial" panose="020B0604020202020204" pitchFamily="34" charset="0"/>
              <a:buChar char="•"/>
            </a:pPr>
            <a:r>
              <a:rPr lang="fr-FR" b="0" u="none" baseline="0" dirty="0">
                <a:solidFill>
                  <a:schemeClr val="tx1"/>
                </a:solidFill>
              </a:rPr>
              <a:t>Le score de Clarke, le questionnaire sur la perception de l’hypoglycémie et le score HYPO nécessitent tous une notation par un professionnel de santé, mais apportent d’autres informations. Le score de Clarke inclut la fréquence des épisodes hypoglycémiques sévères et mesure donc plus que la seule perception. </a:t>
            </a:r>
          </a:p>
        </p:txBody>
      </p:sp>
      <p:sp>
        <p:nvSpPr>
          <p:cNvPr id="4" name="Pladsholder til diasnummer 3"/>
          <p:cNvSpPr>
            <a:spLocks noGrp="1"/>
          </p:cNvSpPr>
          <p:nvPr>
            <p:ph type="sldNum" sz="quarter" idx="10"/>
          </p:nvPr>
        </p:nvSpPr>
        <p:spPr/>
        <p:txBody>
          <a:bodyPr/>
          <a:lstStyle/>
          <a:p>
            <a:fld id="{B5E6FD3C-18ED-4BEC-9ECA-2B9CA815A96B}" type="slidenum">
              <a:rPr lang="da-DK" smtClean="0"/>
              <a:t>21</a:t>
            </a:fld>
            <a:endParaRPr lang="da-DK"/>
          </a:p>
        </p:txBody>
      </p:sp>
    </p:spTree>
    <p:extLst>
      <p:ext uri="{BB962C8B-B14F-4D97-AF65-F5344CB8AC3E}">
        <p14:creationId xmlns:p14="http://schemas.microsoft.com/office/powerpoint/2010/main" val="1935257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Il convient de remarquer que la terminologie est différente d’une méthode à une autre. L’altération de la perception dans le modèle de Gold est comparable à l’insensibilité selon le score de Pedersen-</a:t>
            </a:r>
            <a:r>
              <a:rPr lang="fr-FR" dirty="0" err="1">
                <a:solidFill>
                  <a:schemeClr val="tx1"/>
                </a:solidFill>
              </a:rPr>
              <a:t>Bjergaard</a:t>
            </a:r>
            <a:r>
              <a:rPr lang="fr-FR" dirty="0">
                <a:solidFill>
                  <a:schemeClr val="tx1"/>
                </a:solidFill>
              </a:rPr>
              <a:t> et à la perception réduite selon le score de Clarke.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D4F629A-EA1C-443A-9752-1441F7277F7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86289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L’illustration montre une variabilité de la glycémie sur une période de 24 heures, avec une SCG d’une semaine. Chaque ligne en couleur correspond à une journée particulière. La zone verte indique la fourchette glycémique normale, la zone rouge signalant une hypoglycémie. Plusieurs épisodes hypoglycémiques sont visibles au cours de la semaine.</a:t>
            </a:r>
          </a:p>
        </p:txBody>
      </p:sp>
      <p:sp>
        <p:nvSpPr>
          <p:cNvPr id="4" name="Slide Number Placeholder 3"/>
          <p:cNvSpPr>
            <a:spLocks noGrp="1"/>
          </p:cNvSpPr>
          <p:nvPr>
            <p:ph type="sldNum" sz="quarter" idx="5"/>
          </p:nvPr>
        </p:nvSpPr>
        <p:spPr/>
        <p:txBody>
          <a:bodyPr/>
          <a:lstStyle/>
          <a:p>
            <a:fld id="{0D4F629A-EA1C-443A-9752-1441F7277F7F}" type="slidenum">
              <a:rPr lang="en-US" smtClean="0"/>
              <a:t>23</a:t>
            </a:fld>
            <a:endParaRPr lang="en-US"/>
          </a:p>
        </p:txBody>
      </p:sp>
    </p:spTree>
    <p:extLst>
      <p:ext uri="{BB962C8B-B14F-4D97-AF65-F5344CB8AC3E}">
        <p14:creationId xmlns:p14="http://schemas.microsoft.com/office/powerpoint/2010/main" val="2579607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24</a:t>
            </a:fld>
            <a:endParaRPr lang="da-DK"/>
          </a:p>
        </p:txBody>
      </p:sp>
    </p:spTree>
    <p:extLst>
      <p:ext uri="{BB962C8B-B14F-4D97-AF65-F5344CB8AC3E}">
        <p14:creationId xmlns:p14="http://schemas.microsoft.com/office/powerpoint/2010/main" val="1147938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4F629A-EA1C-443A-9752-1441F7277F7F}" type="slidenum">
              <a:rPr lang="en-US" smtClean="0"/>
              <a:t>25</a:t>
            </a:fld>
            <a:endParaRPr lang="en-US"/>
          </a:p>
        </p:txBody>
      </p:sp>
    </p:spTree>
    <p:extLst>
      <p:ext uri="{BB962C8B-B14F-4D97-AF65-F5344CB8AC3E}">
        <p14:creationId xmlns:p14="http://schemas.microsoft.com/office/powerpoint/2010/main" val="297786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itchFamily="34" charset="0"/>
              </a:defRPr>
            </a:lvl1pPr>
            <a:lvl2pPr marL="734183" indent="-282378">
              <a:spcBef>
                <a:spcPct val="30000"/>
              </a:spcBef>
              <a:defRPr sz="1200">
                <a:solidFill>
                  <a:schemeClr val="tx1"/>
                </a:solidFill>
                <a:latin typeface="Arial" pitchFamily="34" charset="0"/>
              </a:defRPr>
            </a:lvl2pPr>
            <a:lvl3pPr marL="1129513" indent="-225903">
              <a:spcBef>
                <a:spcPct val="30000"/>
              </a:spcBef>
              <a:defRPr sz="1200">
                <a:solidFill>
                  <a:schemeClr val="tx1"/>
                </a:solidFill>
                <a:latin typeface="Arial" pitchFamily="34" charset="0"/>
              </a:defRPr>
            </a:lvl3pPr>
            <a:lvl4pPr marL="1581318" indent="-225903">
              <a:spcBef>
                <a:spcPct val="30000"/>
              </a:spcBef>
              <a:defRPr sz="1200">
                <a:solidFill>
                  <a:schemeClr val="tx1"/>
                </a:solidFill>
                <a:latin typeface="Arial" pitchFamily="34" charset="0"/>
              </a:defRPr>
            </a:lvl4pPr>
            <a:lvl5pPr marL="2033123" indent="-225903">
              <a:spcBef>
                <a:spcPct val="30000"/>
              </a:spcBef>
              <a:defRPr sz="1200">
                <a:solidFill>
                  <a:schemeClr val="tx1"/>
                </a:solidFill>
                <a:latin typeface="Arial" pitchFamily="34" charset="0"/>
              </a:defRPr>
            </a:lvl5pPr>
            <a:lvl6pPr marL="2484928" indent="-225903" eaLnBrk="0" fontAlgn="base" hangingPunct="0">
              <a:spcBef>
                <a:spcPct val="30000"/>
              </a:spcBef>
              <a:spcAft>
                <a:spcPct val="0"/>
              </a:spcAft>
              <a:defRPr sz="1200">
                <a:solidFill>
                  <a:schemeClr val="tx1"/>
                </a:solidFill>
                <a:latin typeface="Arial" pitchFamily="34" charset="0"/>
              </a:defRPr>
            </a:lvl6pPr>
            <a:lvl7pPr marL="2936733" indent="-225903" eaLnBrk="0" fontAlgn="base" hangingPunct="0">
              <a:spcBef>
                <a:spcPct val="30000"/>
              </a:spcBef>
              <a:spcAft>
                <a:spcPct val="0"/>
              </a:spcAft>
              <a:defRPr sz="1200">
                <a:solidFill>
                  <a:schemeClr val="tx1"/>
                </a:solidFill>
                <a:latin typeface="Arial" pitchFamily="34" charset="0"/>
              </a:defRPr>
            </a:lvl7pPr>
            <a:lvl8pPr marL="3388538" indent="-225903" eaLnBrk="0" fontAlgn="base" hangingPunct="0">
              <a:spcBef>
                <a:spcPct val="30000"/>
              </a:spcBef>
              <a:spcAft>
                <a:spcPct val="0"/>
              </a:spcAft>
              <a:defRPr sz="1200">
                <a:solidFill>
                  <a:schemeClr val="tx1"/>
                </a:solidFill>
                <a:latin typeface="Arial" pitchFamily="34" charset="0"/>
              </a:defRPr>
            </a:lvl8pPr>
            <a:lvl9pPr marL="3840343" indent="-225903" eaLnBrk="0" fontAlgn="base" hangingPunct="0">
              <a:spcBef>
                <a:spcPct val="30000"/>
              </a:spcBef>
              <a:spcAft>
                <a:spcPct val="0"/>
              </a:spcAft>
              <a:defRPr sz="1200">
                <a:solidFill>
                  <a:schemeClr val="tx1"/>
                </a:solidFill>
                <a:latin typeface="Arial"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3E87EC6-265B-4BA6-A2F7-2E4EA20BFD08}" type="slidenum">
              <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da-DK"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12643" name="Rectangle 2"/>
          <p:cNvSpPr>
            <a:spLocks noGrp="1" noRot="1" noChangeAspect="1" noChangeArrowheads="1" noTextEdit="1"/>
          </p:cNvSpPr>
          <p:nvPr>
            <p:ph type="sldImg"/>
          </p:nvPr>
        </p:nvSpPr>
        <p:spPr>
          <a:xfrm>
            <a:off x="385763" y="687388"/>
            <a:ext cx="6089650" cy="3425825"/>
          </a:xfrm>
          <a:ln w="12700" cap="flat"/>
        </p:spPr>
      </p:sp>
      <p:sp>
        <p:nvSpPr>
          <p:cNvPr id="112644" name="Rectangle 3"/>
          <p:cNvSpPr>
            <a:spLocks noGrp="1" noChangeArrowheads="1"/>
          </p:cNvSpPr>
          <p:nvPr>
            <p:ph type="body" idx="1"/>
          </p:nvPr>
        </p:nvSpPr>
        <p:spPr>
          <a:noFill/>
        </p:spPr>
        <p:txBody>
          <a:bodyPr lIns="90816" tIns="45409" rIns="90816" bIns="45409"/>
          <a:lstStyle/>
          <a:p>
            <a:pPr defTabSz="753008"/>
            <a:r>
              <a:rPr lang="fr-FR" sz="1200" b="0" i="0" dirty="0">
                <a:solidFill>
                  <a:schemeClr val="tx1"/>
                </a:solidFill>
                <a:latin typeface="+mn-lt"/>
                <a:ea typeface="+mn-ea"/>
                <a:cs typeface="+mn-cs"/>
              </a:rPr>
              <a:t>Les données décrivaient une étude multicentrique intersectionnelle </a:t>
            </a:r>
            <a:r>
              <a:rPr lang="fr-FR" sz="1200" b="0" i="0" dirty="0" err="1">
                <a:solidFill>
                  <a:schemeClr val="tx1"/>
                </a:solidFill>
                <a:latin typeface="+mn-lt"/>
                <a:ea typeface="+mn-ea"/>
                <a:cs typeface="+mn-cs"/>
              </a:rPr>
              <a:t>britannico</a:t>
            </a:r>
            <a:r>
              <a:rPr lang="fr-FR" sz="1200" b="0" i="0" dirty="0">
                <a:solidFill>
                  <a:schemeClr val="tx1"/>
                </a:solidFill>
                <a:latin typeface="+mn-lt"/>
                <a:ea typeface="+mn-ea"/>
                <a:cs typeface="+mn-cs"/>
              </a:rPr>
              <a:t>-danoise portant sur 1 076 patients adultes consécutifs atteints de diabète de type 1 ayant répondu à un questionnaire détaillé sur l’hypoglycémie et diverses questions liées.</a:t>
            </a:r>
          </a:p>
          <a:p>
            <a:pPr defTabSz="753008"/>
            <a:r>
              <a:rPr lang="fr-FR" sz="1200" b="0" i="0" dirty="0">
                <a:solidFill>
                  <a:schemeClr val="tx1"/>
                </a:solidFill>
                <a:latin typeface="+mn-lt"/>
                <a:ea typeface="+mn-ea"/>
                <a:cs typeface="+mn-cs"/>
              </a:rPr>
              <a:t>Le taux d’hypoglycémie sévère au cours de l’année précédente était de 1,3 épisode/année-patient, et des épisodes ont été signalés par 36,7 % des sujets. La distribution était très asymétrique, 5 % des sujets représentant 54 % de l’ensemble des épisodes. La plupart des patients ayant connu de multiples événements d’hypoglycémie sévère présentaient une altération de la perception. L’altération de la perception était le facteur mesurable prédictif du risque d’hypoglycémie sévère récurrente le plus puissant.</a:t>
            </a:r>
          </a:p>
        </p:txBody>
      </p:sp>
    </p:spTree>
    <p:extLst>
      <p:ext uri="{BB962C8B-B14F-4D97-AF65-F5344CB8AC3E}">
        <p14:creationId xmlns:p14="http://schemas.microsoft.com/office/powerpoint/2010/main" val="24118168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27</a:t>
            </a:fld>
            <a:endParaRPr lang="da-DK"/>
          </a:p>
        </p:txBody>
      </p:sp>
    </p:spTree>
    <p:extLst>
      <p:ext uri="{BB962C8B-B14F-4D97-AF65-F5344CB8AC3E}">
        <p14:creationId xmlns:p14="http://schemas.microsoft.com/office/powerpoint/2010/main" val="27835694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66 patients ont recueilli des profils glycémiques diurnes en 7 points à domicile durant trois jours consécutifs, puis une fois par semaine pendant trois semaines</a:t>
            </a:r>
          </a:p>
          <a:p>
            <a:pPr marL="171450" indent="-171450">
              <a:buFont typeface="Arial" panose="020B0604020202020204" pitchFamily="34" charset="0"/>
              <a:buChar char="•"/>
            </a:pPr>
            <a:r>
              <a:rPr lang="fr-FR" sz="1200" b="0" i="0" dirty="0">
                <a:solidFill>
                  <a:schemeClr val="tx1"/>
                </a:solidFill>
                <a:latin typeface="+mn-lt"/>
                <a:ea typeface="+mn-ea"/>
                <a:cs typeface="+mn-cs"/>
              </a:rPr>
              <a:t>Les patients ont indiqué s’ils se sentaient en état d’hypoglycémie au moment des mesures et ils ont procédé à des relevés supplémentaires lorsqu’ils se sont sentis en hypoglycémie à un moment quelconque durant la période de l’étude. Le graphique de droite décrit la glycémie au moment où le patient s’est senti en état d’hypoglycémie.</a:t>
            </a:r>
          </a:p>
          <a:p>
            <a:pPr marL="171450" indent="-171450">
              <a:buFont typeface="Arial" panose="020B0604020202020204" pitchFamily="34" charset="0"/>
              <a:buChar char="•"/>
            </a:pPr>
            <a:r>
              <a:rPr lang="fr-FR" sz="1200" b="0" i="0" dirty="0">
                <a:solidFill>
                  <a:schemeClr val="tx1"/>
                </a:solidFill>
                <a:latin typeface="+mn-lt"/>
                <a:ea typeface="+mn-ea"/>
                <a:cs typeface="+mn-cs"/>
              </a:rPr>
              <a:t>À une glycémie &lt; 2 mM, 75 % des patients n’éprouvaient pas de symptômes d’hypoglycémie. À une glycémie &lt; 3mM, 85 % n’éprouvaient pas de symptômes, ce qui conduit à penser que l’hypoglycémie symptomatique n’est pas un indicateur fiable de l’hypoglycémie biochimique.</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28</a:t>
            </a:fld>
            <a:endParaRPr lang="da-DK">
              <a:solidFill>
                <a:prstClr val="black"/>
              </a:solidFill>
            </a:endParaRPr>
          </a:p>
        </p:txBody>
      </p:sp>
    </p:spTree>
    <p:extLst>
      <p:ext uri="{BB962C8B-B14F-4D97-AF65-F5344CB8AC3E}">
        <p14:creationId xmlns:p14="http://schemas.microsoft.com/office/powerpoint/2010/main" val="4200633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153 patients atteints de diabète de type 1 ont fait l’objet d’un suivi par SCG pendant 7 jours et ont enregistré des symptômes hypoglycémiques.</a:t>
            </a:r>
          </a:p>
          <a:p>
            <a:pPr marL="171450" indent="-171450">
              <a:buFont typeface="Arial" panose="020B0604020202020204" pitchFamily="34" charset="0"/>
              <a:buChar char="•"/>
            </a:pPr>
            <a:r>
              <a:rPr lang="fr-FR" sz="1200" b="0" i="0" dirty="0">
                <a:solidFill>
                  <a:schemeClr val="tx1"/>
                </a:solidFill>
                <a:latin typeface="+mn-lt"/>
                <a:ea typeface="+mn-ea"/>
                <a:cs typeface="+mn-cs"/>
              </a:rPr>
              <a:t>Au total, 74 % des épisodes étaient asymptomatiques.</a:t>
            </a:r>
          </a:p>
          <a:p>
            <a:pPr marL="171450" indent="-171450">
              <a:buFont typeface="Arial" panose="020B0604020202020204" pitchFamily="34" charset="0"/>
              <a:buChar char="•"/>
            </a:pPr>
            <a:r>
              <a:rPr lang="fr-FR" sz="1200" b="0" i="0" dirty="0">
                <a:solidFill>
                  <a:schemeClr val="tx1"/>
                </a:solidFill>
                <a:latin typeface="+mn-lt"/>
                <a:ea typeface="+mn-ea"/>
                <a:cs typeface="+mn-cs"/>
              </a:rPr>
              <a:t>La part de l’hypoglycémie asymptomatique est plus élevée chez les patients présentant une altération de la perception</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29</a:t>
            </a:fld>
            <a:endParaRPr lang="da-DK">
              <a:solidFill>
                <a:prstClr val="black"/>
              </a:solidFill>
            </a:endParaRPr>
          </a:p>
        </p:txBody>
      </p:sp>
    </p:spTree>
    <p:extLst>
      <p:ext uri="{BB962C8B-B14F-4D97-AF65-F5344CB8AC3E}">
        <p14:creationId xmlns:p14="http://schemas.microsoft.com/office/powerpoint/2010/main" val="36591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3</a:t>
            </a:fld>
            <a:endParaRPr lang="da-DK"/>
          </a:p>
        </p:txBody>
      </p:sp>
    </p:spTree>
    <p:extLst>
      <p:ext uri="{BB962C8B-B14F-4D97-AF65-F5344CB8AC3E}">
        <p14:creationId xmlns:p14="http://schemas.microsoft.com/office/powerpoint/2010/main" val="26885337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2588" y="685800"/>
            <a:ext cx="6094412" cy="3429000"/>
          </a:xfrm>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fr-FR" sz="1200" b="0" i="0" dirty="0">
                <a:solidFill>
                  <a:schemeClr val="tx1"/>
                </a:solidFill>
                <a:latin typeface="+mn-lt"/>
                <a:ea typeface="+mn-ea"/>
                <a:cs typeface="+mn-cs"/>
              </a:rPr>
              <a:t>19 patients atteints de diabète de type 1 ayant une perception de l’hypoglycémie normale ont été sélectionnés pour correspondre, sur la base de l’âge, du sexe, de la durée du diabète et du contrôle glycémique, à 19 patients présentant une altération de la perception de l’hypoglycémie</a:t>
            </a:r>
          </a:p>
          <a:p>
            <a:pPr marL="171450" indent="-171450">
              <a:buFont typeface="Arial" panose="020B0604020202020204" pitchFamily="34" charset="0"/>
              <a:buChar char="•"/>
            </a:pPr>
            <a:r>
              <a:rPr lang="fr-FR" sz="1200" b="0" i="0" dirty="0">
                <a:solidFill>
                  <a:schemeClr val="tx1"/>
                </a:solidFill>
                <a:latin typeface="+mn-lt"/>
                <a:ea typeface="+mn-ea"/>
                <a:cs typeface="+mn-cs"/>
              </a:rPr>
              <a:t>La fréquence des hypoglycémies sévères au cours de l’année précédente a été estimée rétrospectivement</a:t>
            </a:r>
          </a:p>
          <a:p>
            <a:pPr marL="171450" indent="-171450">
              <a:buFont typeface="Arial" panose="020B0604020202020204" pitchFamily="34" charset="0"/>
              <a:buChar char="•"/>
            </a:pPr>
            <a:r>
              <a:rPr lang="fr-FR" sz="1200" b="0" i="0" dirty="0">
                <a:solidFill>
                  <a:schemeClr val="tx1"/>
                </a:solidFill>
                <a:latin typeface="+mn-lt"/>
                <a:ea typeface="+mn-ea"/>
                <a:cs typeface="+mn-cs"/>
              </a:rPr>
              <a:t>La glycémie capillaire a fait l’objet d’une surveillance prospective quatre fois par jour durant quatre semaines.</a:t>
            </a:r>
          </a:p>
          <a:p>
            <a:pPr marL="171450" indent="-171450">
              <a:buFont typeface="Arial" panose="020B0604020202020204" pitchFamily="34" charset="0"/>
              <a:buChar char="•"/>
            </a:pPr>
            <a:r>
              <a:rPr lang="fr-FR" sz="1200" b="0" i="0" dirty="0">
                <a:solidFill>
                  <a:schemeClr val="tx1"/>
                </a:solidFill>
                <a:latin typeface="+mn-lt"/>
                <a:ea typeface="+mn-ea"/>
                <a:cs typeface="+mn-cs"/>
              </a:rPr>
              <a:t>Toutes les valeurs de glycémie &lt;3 </a:t>
            </a:r>
            <a:r>
              <a:rPr lang="fr-FR" sz="1200" b="0" i="0" dirty="0" err="1">
                <a:solidFill>
                  <a:schemeClr val="tx1"/>
                </a:solidFill>
                <a:latin typeface="+mn-lt"/>
                <a:ea typeface="+mn-ea"/>
                <a:cs typeface="+mn-cs"/>
              </a:rPr>
              <a:t>mmol</a:t>
            </a:r>
            <a:r>
              <a:rPr lang="fr-FR" sz="1200" b="0" i="0" dirty="0">
                <a:solidFill>
                  <a:schemeClr val="tx1"/>
                </a:solidFill>
                <a:latin typeface="+mn-lt"/>
                <a:ea typeface="+mn-ea"/>
                <a:cs typeface="+mn-cs"/>
              </a:rPr>
              <a:t>/l ont été enregistrées et classées par réponse aux symptômes.</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30</a:t>
            </a:fld>
            <a:endParaRPr lang="da-DK">
              <a:solidFill>
                <a:prstClr val="black"/>
              </a:solidFill>
            </a:endParaRPr>
          </a:p>
        </p:txBody>
      </p:sp>
    </p:spTree>
    <p:extLst>
      <p:ext uri="{BB962C8B-B14F-4D97-AF65-F5344CB8AC3E}">
        <p14:creationId xmlns:p14="http://schemas.microsoft.com/office/powerpoint/2010/main" val="21488651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sz="1200" b="0" i="0" dirty="0">
                <a:solidFill>
                  <a:schemeClr val="tx1"/>
                </a:solidFill>
                <a:latin typeface="+mn-lt"/>
                <a:ea typeface="+mn-ea"/>
                <a:cs typeface="+mn-cs"/>
              </a:rPr>
              <a:t>Un questionnaire regroupant les trois méthodes a été complété par 372 patients externes atteints de diabète de type 1 [43 % de femmes, âge 51 ± 14 ans (moyenne ± écart-type), durée du diabète 24 ± 13 ans et HbA</a:t>
            </a:r>
            <a:r>
              <a:rPr lang="fr-FR" sz="1200" b="0" i="0" baseline="-25000" dirty="0">
                <a:solidFill>
                  <a:schemeClr val="tx1"/>
                </a:solidFill>
                <a:latin typeface="+mn-lt"/>
                <a:ea typeface="+mn-ea"/>
                <a:cs typeface="+mn-cs"/>
              </a:rPr>
              <a:t>1c </a:t>
            </a:r>
            <a:r>
              <a:rPr lang="fr-FR" sz="1200" b="0" i="0" dirty="0">
                <a:solidFill>
                  <a:schemeClr val="tx1"/>
                </a:solidFill>
                <a:latin typeface="+mn-lt"/>
                <a:ea typeface="+mn-ea"/>
                <a:cs typeface="+mn-cs"/>
              </a:rPr>
              <a:t>8,2 ± 1,0 %]. </a:t>
            </a:r>
          </a:p>
          <a:p>
            <a:r>
              <a:rPr lang="fr-FR" dirty="0">
                <a:solidFill>
                  <a:schemeClr val="tx1"/>
                </a:solidFill>
              </a:rPr>
              <a:t>Ces trois méthodes d’évaluation de la perception de l’hypoglycémie peuvent être mises en œuvre en pratique clinique, dans la mesure où le degré de perception est associé à un risque d’hypoglycémie sévère. </a:t>
            </a:r>
          </a:p>
        </p:txBody>
      </p:sp>
      <p:sp>
        <p:nvSpPr>
          <p:cNvPr id="4" name="Pladsholder til diasnummer 3"/>
          <p:cNvSpPr>
            <a:spLocks noGrp="1"/>
          </p:cNvSpPr>
          <p:nvPr>
            <p:ph type="sldNum" sz="quarter" idx="10"/>
          </p:nvPr>
        </p:nvSpPr>
        <p:spPr/>
        <p:txBody>
          <a:bodyPr/>
          <a:lstStyle/>
          <a:p>
            <a:fld id="{AF15587F-B74B-4692-9EBE-B83CD8D682AC}" type="slidenum">
              <a:rPr lang="da-DK" smtClean="0">
                <a:solidFill>
                  <a:prstClr val="black"/>
                </a:solidFill>
              </a:rPr>
              <a:pPr/>
              <a:t>31</a:t>
            </a:fld>
            <a:endParaRPr lang="da-DK">
              <a:solidFill>
                <a:prstClr val="black"/>
              </a:solidFill>
            </a:endParaRPr>
          </a:p>
        </p:txBody>
      </p:sp>
    </p:spTree>
    <p:extLst>
      <p:ext uri="{BB962C8B-B14F-4D97-AF65-F5344CB8AC3E}">
        <p14:creationId xmlns:p14="http://schemas.microsoft.com/office/powerpoint/2010/main" val="27649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dirty="0">
                <a:solidFill>
                  <a:schemeClr val="tx1"/>
                </a:solidFill>
                <a:latin typeface="+mn-lt"/>
                <a:ea typeface="+mn-ea"/>
                <a:cs typeface="+mn-cs"/>
              </a:rPr>
              <a:t>518 personnes atteintes de diabète de type 1 ont été recrutées de façon aléatoire au cours d’une période de 2 ans. Les participants ont complété un questionnaire destiné à décrire leurs caractéristiques à l’inclusion, ainsi qu’une évaluation de l’état de leur perception au moyen de la méthode de Gold. Le nombre de crises d’hypoglycémie sévère qu’ils ont ressenties au cours de l’année précédente a été enregistré rétrospectivement</a:t>
            </a:r>
          </a:p>
        </p:txBody>
      </p:sp>
      <p:sp>
        <p:nvSpPr>
          <p:cNvPr id="4" name="Pladsholder til diasnummer 3"/>
          <p:cNvSpPr>
            <a:spLocks noGrp="1"/>
          </p:cNvSpPr>
          <p:nvPr>
            <p:ph type="sldNum" sz="quarter" idx="10"/>
          </p:nvPr>
        </p:nvSpPr>
        <p:spPr/>
        <p:txBody>
          <a:bodyPr/>
          <a:lstStyle/>
          <a:p>
            <a:fld id="{B5E6FD3C-18ED-4BEC-9ECA-2B9CA815A96B}" type="slidenum">
              <a:rPr lang="da-DK" smtClean="0"/>
              <a:t>32</a:t>
            </a:fld>
            <a:endParaRPr lang="da-DK"/>
          </a:p>
        </p:txBody>
      </p:sp>
    </p:spTree>
    <p:extLst>
      <p:ext uri="{BB962C8B-B14F-4D97-AF65-F5344CB8AC3E}">
        <p14:creationId xmlns:p14="http://schemas.microsoft.com/office/powerpoint/2010/main" val="1243567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fr-FR" sz="1200" b="0" i="0" dirty="0">
                <a:solidFill>
                  <a:schemeClr val="tx1"/>
                </a:solidFill>
                <a:latin typeface="+mn-lt"/>
                <a:ea typeface="+mn-ea"/>
                <a:cs typeface="+mn-cs"/>
              </a:rPr>
              <a:t>Les données ont été recueillies auprès de 122 personnes atteintes de diabète de type 2 traitées par insulinothérapie. L’APH a été évaluée à l’aide du score de Gold. </a:t>
            </a:r>
            <a:r>
              <a:rPr lang="fr-FR" dirty="0">
                <a:solidFill>
                  <a:schemeClr val="tx1"/>
                </a:solidFill>
              </a:rPr>
              <a:t>Une exposition antérieure à une hypoglycémie sévère (événements requérant une assistance extérieure) a été estimée rétrospectivement pour l’année précédant celle de l’étude.</a:t>
            </a:r>
          </a:p>
        </p:txBody>
      </p:sp>
      <p:sp>
        <p:nvSpPr>
          <p:cNvPr id="4" name="Pladsholder til diasnummer 3"/>
          <p:cNvSpPr>
            <a:spLocks noGrp="1"/>
          </p:cNvSpPr>
          <p:nvPr>
            <p:ph type="sldNum" sz="quarter" idx="10"/>
          </p:nvPr>
        </p:nvSpPr>
        <p:spPr/>
        <p:txBody>
          <a:bodyPr/>
          <a:lstStyle/>
          <a:p>
            <a:fld id="{B5E6FD3C-18ED-4BEC-9ECA-2B9CA815A96B}" type="slidenum">
              <a:rPr lang="da-DK" smtClean="0"/>
              <a:t>33</a:t>
            </a:fld>
            <a:endParaRPr lang="da-DK"/>
          </a:p>
        </p:txBody>
      </p:sp>
    </p:spTree>
    <p:extLst>
      <p:ext uri="{BB962C8B-B14F-4D97-AF65-F5344CB8AC3E}">
        <p14:creationId xmlns:p14="http://schemas.microsoft.com/office/powerpoint/2010/main" val="32728862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b="0" u="none" dirty="0">
                <a:solidFill>
                  <a:schemeClr val="tx1"/>
                </a:solidFill>
              </a:rPr>
              <a:t>Il peut être difficile de dissocier les effets d’une altération de la perception de l’hypoglycémie de ceux liés aux épisodes sévères.</a:t>
            </a:r>
            <a:r>
              <a:rPr lang="fr-FR" b="0" u="none" baseline="0" dirty="0">
                <a:solidFill>
                  <a:schemeClr val="tx1"/>
                </a:solidFill>
              </a:rPr>
              <a:t> </a:t>
            </a:r>
          </a:p>
          <a:p>
            <a:pPr marL="171450" indent="-171450">
              <a:buFont typeface="Arial" panose="020B0604020202020204" pitchFamily="34" charset="0"/>
              <a:buChar char="•"/>
            </a:pPr>
            <a:r>
              <a:rPr lang="fr-FR" b="0" u="none" baseline="0" dirty="0">
                <a:solidFill>
                  <a:schemeClr val="tx1"/>
                </a:solidFill>
              </a:rPr>
              <a:t>Cette étude a concerné 38 personnes atteintes de diabète de type 1 dont le score de Gold était &gt; 4, ayant présenté trois épisodes ou plus de glycémie &lt; 3 </a:t>
            </a:r>
            <a:r>
              <a:rPr lang="fr-FR" b="0" u="none" baseline="0" dirty="0" err="1">
                <a:solidFill>
                  <a:schemeClr val="tx1"/>
                </a:solidFill>
              </a:rPr>
              <a:t>mmol</a:t>
            </a:r>
            <a:r>
              <a:rPr lang="fr-FR" b="0" u="none" baseline="0" dirty="0">
                <a:solidFill>
                  <a:schemeClr val="tx1"/>
                </a:solidFill>
              </a:rPr>
              <a:t>/l (54 mg/dl) sans détecter de symptômes au cours d’une période de 2 semaines de résultats de glycémie et au moins un épisode d’hypoglycémie sévère, celle-ci étant définie comme requérant l’assistance d’un tiers au cours des 2 dernières années. </a:t>
            </a:r>
          </a:p>
        </p:txBody>
      </p:sp>
      <p:sp>
        <p:nvSpPr>
          <p:cNvPr id="4" name="Slide Number Placeholder 3"/>
          <p:cNvSpPr>
            <a:spLocks noGrp="1"/>
          </p:cNvSpPr>
          <p:nvPr>
            <p:ph type="sldNum" sz="quarter" idx="10"/>
          </p:nvPr>
        </p:nvSpPr>
        <p:spPr/>
        <p:txBody>
          <a:bodyPr/>
          <a:lstStyle/>
          <a:p>
            <a:fld id="{0D4F629A-EA1C-443A-9752-1441F7277F7F}" type="slidenum">
              <a:rPr lang="en-US" smtClean="0"/>
              <a:t>34</a:t>
            </a:fld>
            <a:endParaRPr lang="en-US"/>
          </a:p>
        </p:txBody>
      </p:sp>
    </p:spTree>
    <p:extLst>
      <p:ext uri="{BB962C8B-B14F-4D97-AF65-F5344CB8AC3E}">
        <p14:creationId xmlns:p14="http://schemas.microsoft.com/office/powerpoint/2010/main" val="3002666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b="0" u="none" dirty="0">
                <a:solidFill>
                  <a:schemeClr val="tx1"/>
                </a:solidFill>
              </a:rPr>
              <a:t>Il est fréquemment difficile d’établir une distinction entre l’impact sur la famille d’une altération de la perception de l’hypoglycémie et les effets d’épisodes d’hypoglycémie sévère. Dans l’étude ci-dessus, les chercheurs se sont entretenus avec des parents de personnes recrutées pour une étude parce qu’ils étaient atteints de diabète de type 1 et qu’ils présentaient une altération de la perception avec un score de Gold ≥ 4.</a:t>
            </a:r>
          </a:p>
        </p:txBody>
      </p:sp>
      <p:sp>
        <p:nvSpPr>
          <p:cNvPr id="4" name="Slide Number Placeholder 3"/>
          <p:cNvSpPr>
            <a:spLocks noGrp="1"/>
          </p:cNvSpPr>
          <p:nvPr>
            <p:ph type="sldNum" sz="quarter" idx="10"/>
          </p:nvPr>
        </p:nvSpPr>
        <p:spPr/>
        <p:txBody>
          <a:bodyPr/>
          <a:lstStyle/>
          <a:p>
            <a:fld id="{0D4F629A-EA1C-443A-9752-1441F7277F7F}" type="slidenum">
              <a:rPr lang="en-US" smtClean="0"/>
              <a:t>35</a:t>
            </a:fld>
            <a:endParaRPr lang="en-US"/>
          </a:p>
        </p:txBody>
      </p:sp>
    </p:spTree>
    <p:extLst>
      <p:ext uri="{BB962C8B-B14F-4D97-AF65-F5344CB8AC3E}">
        <p14:creationId xmlns:p14="http://schemas.microsoft.com/office/powerpoint/2010/main" val="18688330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36</a:t>
            </a:fld>
            <a:endParaRPr lang="da-DK"/>
          </a:p>
        </p:txBody>
      </p:sp>
    </p:spTree>
    <p:extLst>
      <p:ext uri="{BB962C8B-B14F-4D97-AF65-F5344CB8AC3E}">
        <p14:creationId xmlns:p14="http://schemas.microsoft.com/office/powerpoint/2010/main" val="206183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2EF6F8B-D9F2-42A9-80BD-610F3392A3EF}" type="slidenum">
              <a:rPr lang="en-US" altLang="en-US" smtClean="0">
                <a:latin typeface="Calibri" panose="020F0502020204030204" pitchFamily="34" charset="0"/>
              </a:rPr>
              <a:pPr eaLnBrk="1" hangingPunct="1"/>
              <a:t>37</a:t>
            </a:fld>
            <a:endParaRPr lang="en-US" altLang="en-US">
              <a:latin typeface="Calibri" panose="020F0502020204030204" pitchFamily="34" charset="0"/>
            </a:endParaRPr>
          </a:p>
        </p:txBody>
      </p:sp>
      <p:sp>
        <p:nvSpPr>
          <p:cNvPr id="7270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4832AD-E0C1-40F3-8F81-A6D3C44F1575}" type="slidenum">
              <a:rPr lang="en-AU" altLang="en-US" sz="1200">
                <a:latin typeface="Calibri" panose="020F0502020204030204" pitchFamily="34" charset="0"/>
              </a:rPr>
              <a:pPr algn="r" eaLnBrk="1" hangingPunct="1"/>
              <a:t>37</a:t>
            </a:fld>
            <a:endParaRPr lang="en-AU" altLang="en-US" sz="1200">
              <a:latin typeface="Calibri" panose="020F0502020204030204" pitchFamily="34" charset="0"/>
            </a:endParaRPr>
          </a:p>
        </p:txBody>
      </p:sp>
      <p:sp>
        <p:nvSpPr>
          <p:cNvPr id="72708" name="Rectangle 2"/>
          <p:cNvSpPr>
            <a:spLocks noGrp="1" noRot="1" noChangeAspect="1" noChangeArrowheads="1" noTextEdit="1"/>
          </p:cNvSpPr>
          <p:nvPr>
            <p:ph type="sldImg"/>
          </p:nvPr>
        </p:nvSpPr>
        <p:spPr>
          <a:xfrm>
            <a:off x="381000" y="685800"/>
            <a:ext cx="6096000" cy="3429000"/>
          </a:xfrm>
          <a:ln/>
        </p:spPr>
      </p:sp>
      <p:sp>
        <p:nvSpPr>
          <p:cNvPr id="7270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lstStyle/>
          <a:p>
            <a:pPr eaLnBrk="1" hangingPunct="1"/>
            <a:r>
              <a:rPr lang="fr-FR" sz="1000" dirty="0">
                <a:solidFill>
                  <a:schemeClr val="tx1"/>
                </a:solidFill>
              </a:rPr>
              <a:t>L’incidence d’une APH chez les enfants atteints de diabète de type 1 en Australie occidentale a été déterminée par questionnaire dans le cadre d’une étude conduite par la Dr Patricia Gallego.</a:t>
            </a:r>
          </a:p>
          <a:p>
            <a:pPr eaLnBrk="1" hangingPunct="1"/>
            <a:r>
              <a:rPr lang="fr-FR" sz="1200" b="0" i="0" dirty="0">
                <a:solidFill>
                  <a:schemeClr val="tx1"/>
                </a:solidFill>
                <a:latin typeface="+mn-lt"/>
                <a:ea typeface="+mn-ea"/>
                <a:cs typeface="+mn-cs"/>
              </a:rPr>
              <a:t>Les enfants et les adolescents atteints de diabète de type 1, âgés de 6 mois à 19 ans, dont la durée du diabète était d’au moins 6 mois, traités à la clinique pédiatrique du diabète du Princess Margaret Hospital, remplissaient les conditions requises pour prendre part à l’étude.</a:t>
            </a:r>
          </a:p>
          <a:p>
            <a:pPr eaLnBrk="1" hangingPunct="1"/>
            <a:r>
              <a:rPr lang="fr-FR" sz="1000" dirty="0">
                <a:solidFill>
                  <a:schemeClr val="tx1"/>
                </a:solidFill>
              </a:rPr>
              <a:t>L’APH a été définie comme un score de Clarke ≥ 4.</a:t>
            </a:r>
          </a:p>
          <a:p>
            <a:pPr eaLnBrk="1" hangingPunct="1"/>
            <a:r>
              <a:rPr lang="fr-FR" sz="1000" dirty="0">
                <a:solidFill>
                  <a:schemeClr val="tx1"/>
                </a:solidFill>
              </a:rPr>
              <a:t>L’incidence de l’insensibilité à l’hypoglycémie était très élevée, atteignant 29 % de cette population et de ce groupe. Le taux d’événements hypoglycémiques sévères était quasiment le double de celui des enfants dont la perception était normale.</a:t>
            </a:r>
          </a:p>
          <a:p>
            <a:pPr eaLnBrk="1" hangingPunct="1"/>
            <a:endParaRPr lang="en-AU" altLang="en-US" dirty="0">
              <a:solidFill>
                <a:schemeClr val="tx1"/>
              </a:solidFill>
            </a:endParaRPr>
          </a:p>
        </p:txBody>
      </p:sp>
    </p:spTree>
    <p:extLst>
      <p:ext uri="{BB962C8B-B14F-4D97-AF65-F5344CB8AC3E}">
        <p14:creationId xmlns:p14="http://schemas.microsoft.com/office/powerpoint/2010/main" val="952386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sz="1200" b="0" i="0" dirty="0">
                <a:solidFill>
                  <a:schemeClr val="tx1"/>
                </a:solidFill>
                <a:latin typeface="+mn-lt"/>
                <a:ea typeface="+mn-ea"/>
                <a:cs typeface="+mn-cs"/>
              </a:rPr>
              <a:t>Les questionnaires ont été complétés par 98 enfants atteints de diabète de type 1 (âge moyen de 10,6 ans) et leurs parents, et des données d’admission hospitalière pour l’année précédente ont été recueillies. La perception de l’hypoglycémie a été évaluée au moyen des systèmes de notation de Clarke ou de Gold. Durant 4 semaines, les participants ont procédé à des mesures de glycémie de routine et complété les questionnaires après chaque épisode d’hypoglycémie.</a:t>
            </a:r>
          </a:p>
          <a:p>
            <a:r>
              <a:rPr lang="fr-FR" sz="1200" b="0" i="0" dirty="0">
                <a:solidFill>
                  <a:schemeClr val="tx1"/>
                </a:solidFill>
                <a:latin typeface="+mn-lt"/>
                <a:ea typeface="+mn-ea"/>
                <a:cs typeface="+mn-cs"/>
              </a:rPr>
              <a:t>Le questionnaire de Gold conduit à conclure qu’une part plus importante des participants souffre d’une APH que le questionnaire de Clarke. </a:t>
            </a:r>
          </a:p>
        </p:txBody>
      </p:sp>
      <p:sp>
        <p:nvSpPr>
          <p:cNvPr id="4" name="Slide Number Placeholder 3"/>
          <p:cNvSpPr>
            <a:spLocks noGrp="1"/>
          </p:cNvSpPr>
          <p:nvPr>
            <p:ph type="sldNum" sz="quarter" idx="10"/>
          </p:nvPr>
        </p:nvSpPr>
        <p:spPr/>
        <p:txBody>
          <a:bodyPr/>
          <a:lstStyle/>
          <a:p>
            <a:fld id="{E6E76F68-F6C5-4CCA-BB08-9FE757E4B525}" type="slidenum">
              <a:rPr lang="en-AU" smtClean="0"/>
              <a:t>38</a:t>
            </a:fld>
            <a:endParaRPr lang="en-AU"/>
          </a:p>
        </p:txBody>
      </p:sp>
    </p:spTree>
    <p:extLst>
      <p:ext uri="{BB962C8B-B14F-4D97-AF65-F5344CB8AC3E}">
        <p14:creationId xmlns:p14="http://schemas.microsoft.com/office/powerpoint/2010/main" val="12778807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E6E76F68-F6C5-4CCA-BB08-9FE757E4B525}" type="slidenum">
              <a:rPr lang="en-AU" smtClean="0"/>
              <a:t>39</a:t>
            </a:fld>
            <a:endParaRPr lang="en-AU"/>
          </a:p>
        </p:txBody>
      </p:sp>
    </p:spTree>
    <p:extLst>
      <p:ext uri="{BB962C8B-B14F-4D97-AF65-F5344CB8AC3E}">
        <p14:creationId xmlns:p14="http://schemas.microsoft.com/office/powerpoint/2010/main" val="3910833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a:t>
            </a:fld>
            <a:endParaRPr lang="da-DK"/>
          </a:p>
        </p:txBody>
      </p:sp>
    </p:spTree>
    <p:extLst>
      <p:ext uri="{BB962C8B-B14F-4D97-AF65-F5344CB8AC3E}">
        <p14:creationId xmlns:p14="http://schemas.microsoft.com/office/powerpoint/2010/main" val="32215513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fr-FR" dirty="0">
                <a:solidFill>
                  <a:schemeClr val="tx1"/>
                </a:solidFill>
              </a:rPr>
              <a:t>La prévalence de l’APH était considérablement moindre pour la cohorte de 2015 par rapport à celle de 2002.</a:t>
            </a:r>
          </a:p>
          <a:p>
            <a:r>
              <a:rPr lang="fr-FR" dirty="0">
                <a:solidFill>
                  <a:schemeClr val="tx1"/>
                </a:solidFill>
              </a:rPr>
              <a:t>La réduction de l’hypoglycémie sévère peut être attribuée à une utilisation accrue d’analogues de l’insuline, aux thérapies par pompe à insuline, à une meilleure éducation au diabète ou à un meilleur contrôle de la glycémie</a:t>
            </a:r>
          </a:p>
        </p:txBody>
      </p:sp>
      <p:sp>
        <p:nvSpPr>
          <p:cNvPr id="4" name="Slide Number Placeholder 3"/>
          <p:cNvSpPr>
            <a:spLocks noGrp="1"/>
          </p:cNvSpPr>
          <p:nvPr>
            <p:ph type="sldNum" sz="quarter" idx="10"/>
          </p:nvPr>
        </p:nvSpPr>
        <p:spPr/>
        <p:txBody>
          <a:bodyPr/>
          <a:lstStyle/>
          <a:p>
            <a:fld id="{E6E76F68-F6C5-4CCA-BB08-9FE757E4B525}" type="slidenum">
              <a:rPr lang="en-AU" smtClean="0"/>
              <a:t>40</a:t>
            </a:fld>
            <a:endParaRPr lang="en-AU"/>
          </a:p>
        </p:txBody>
      </p:sp>
    </p:spTree>
    <p:extLst>
      <p:ext uri="{BB962C8B-B14F-4D97-AF65-F5344CB8AC3E}">
        <p14:creationId xmlns:p14="http://schemas.microsoft.com/office/powerpoint/2010/main" val="39936981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L’hypoglycémie sévère de l’enfant a des conséquences sur ses parents et les personnes qui s’occupent de lui. </a:t>
            </a:r>
          </a:p>
        </p:txBody>
      </p:sp>
      <p:sp>
        <p:nvSpPr>
          <p:cNvPr id="4" name="Slide Number Placeholder 3"/>
          <p:cNvSpPr>
            <a:spLocks noGrp="1"/>
          </p:cNvSpPr>
          <p:nvPr>
            <p:ph type="sldNum" sz="quarter" idx="10"/>
          </p:nvPr>
        </p:nvSpPr>
        <p:spPr/>
        <p:txBody>
          <a:bodyPr/>
          <a:lstStyle/>
          <a:p>
            <a:fld id="{0D4F629A-EA1C-443A-9752-1441F7277F7F}" type="slidenum">
              <a:rPr lang="en-US" smtClean="0"/>
              <a:t>41</a:t>
            </a:fld>
            <a:endParaRPr lang="en-US"/>
          </a:p>
        </p:txBody>
      </p:sp>
    </p:spTree>
    <p:extLst>
      <p:ext uri="{BB962C8B-B14F-4D97-AF65-F5344CB8AC3E}">
        <p14:creationId xmlns:p14="http://schemas.microsoft.com/office/powerpoint/2010/main" val="35959529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42</a:t>
            </a:fld>
            <a:endParaRPr lang="da-DK"/>
          </a:p>
        </p:txBody>
      </p:sp>
    </p:spTree>
    <p:extLst>
      <p:ext uri="{BB962C8B-B14F-4D97-AF65-F5344CB8AC3E}">
        <p14:creationId xmlns:p14="http://schemas.microsoft.com/office/powerpoint/2010/main" val="15949540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dirty="0">
                <a:solidFill>
                  <a:schemeClr val="tx1"/>
                </a:solidFill>
              </a:rPr>
              <a:t>Des études antérieures ont montré que les symptômes associés à l’hypoglycémie étaient courants chez les personnes âgées. En outre, les seuils glycémiques normaux pour la génération de symptômes ou de troubles cognitifs sont plus bas chez les personnes âgées que chez les jeunes.</a:t>
            </a:r>
          </a:p>
        </p:txBody>
      </p:sp>
      <p:sp>
        <p:nvSpPr>
          <p:cNvPr id="4" name="Pladsholder til diasnummer 3"/>
          <p:cNvSpPr>
            <a:spLocks noGrp="1"/>
          </p:cNvSpPr>
          <p:nvPr>
            <p:ph type="sldNum" sz="quarter" idx="10"/>
          </p:nvPr>
        </p:nvSpPr>
        <p:spPr/>
        <p:txBody>
          <a:bodyPr/>
          <a:lstStyle/>
          <a:p>
            <a:fld id="{3B4227C1-D9A9-42F0-B8F5-BE24A4CA538E}" type="slidenum">
              <a:rPr lang="da-DK" smtClean="0"/>
              <a:t>43</a:t>
            </a:fld>
            <a:endParaRPr lang="da-DK"/>
          </a:p>
        </p:txBody>
      </p:sp>
    </p:spTree>
    <p:extLst>
      <p:ext uri="{BB962C8B-B14F-4D97-AF65-F5344CB8AC3E}">
        <p14:creationId xmlns:p14="http://schemas.microsoft.com/office/powerpoint/2010/main" val="1436680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dirty="0">
                <a:solidFill>
                  <a:schemeClr val="tx1"/>
                </a:solidFill>
              </a:rPr>
              <a:t>Les comorbidités courantes dans la population âgée rendent plus difficile la reconnaissance de l’hypoglycémie dans cette population, car les symptômes sont en partie les mêmes.</a:t>
            </a:r>
          </a:p>
        </p:txBody>
      </p:sp>
      <p:sp>
        <p:nvSpPr>
          <p:cNvPr id="4" name="Pladsholder til diasnummer 3"/>
          <p:cNvSpPr>
            <a:spLocks noGrp="1"/>
          </p:cNvSpPr>
          <p:nvPr>
            <p:ph type="sldNum" sz="quarter" idx="10"/>
          </p:nvPr>
        </p:nvSpPr>
        <p:spPr/>
        <p:txBody>
          <a:bodyPr/>
          <a:lstStyle/>
          <a:p>
            <a:fld id="{3B4227C1-D9A9-42F0-B8F5-BE24A4CA538E}" type="slidenum">
              <a:rPr lang="da-DK" smtClean="0"/>
              <a:t>44</a:t>
            </a:fld>
            <a:endParaRPr lang="da-DK"/>
          </a:p>
        </p:txBody>
      </p:sp>
    </p:spTree>
    <p:extLst>
      <p:ext uri="{BB962C8B-B14F-4D97-AF65-F5344CB8AC3E}">
        <p14:creationId xmlns:p14="http://schemas.microsoft.com/office/powerpoint/2010/main" val="7702716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dirty="0">
                <a:solidFill>
                  <a:schemeClr val="tx1"/>
                </a:solidFill>
              </a:rPr>
              <a:t>Les conséquences de l’hypoglycémie pour la population âgée ne sont pas les mêmes que pour les jeunes. </a:t>
            </a:r>
          </a:p>
        </p:txBody>
      </p:sp>
      <p:sp>
        <p:nvSpPr>
          <p:cNvPr id="4" name="Pladsholder til diasnummer 3"/>
          <p:cNvSpPr>
            <a:spLocks noGrp="1"/>
          </p:cNvSpPr>
          <p:nvPr>
            <p:ph type="sldNum" sz="quarter" idx="10"/>
          </p:nvPr>
        </p:nvSpPr>
        <p:spPr/>
        <p:txBody>
          <a:bodyPr/>
          <a:lstStyle/>
          <a:p>
            <a:fld id="{3B4227C1-D9A9-42F0-B8F5-BE24A4CA538E}" type="slidenum">
              <a:rPr lang="da-DK" smtClean="0"/>
              <a:t>45</a:t>
            </a:fld>
            <a:endParaRPr lang="da-DK"/>
          </a:p>
        </p:txBody>
      </p:sp>
    </p:spTree>
    <p:extLst>
      <p:ext uri="{BB962C8B-B14F-4D97-AF65-F5344CB8AC3E}">
        <p14:creationId xmlns:p14="http://schemas.microsoft.com/office/powerpoint/2010/main" val="2056734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46</a:t>
            </a:fld>
            <a:endParaRPr lang="da-DK"/>
          </a:p>
        </p:txBody>
      </p:sp>
    </p:spTree>
    <p:extLst>
      <p:ext uri="{BB962C8B-B14F-4D97-AF65-F5344CB8AC3E}">
        <p14:creationId xmlns:p14="http://schemas.microsoft.com/office/powerpoint/2010/main" val="2398803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b="0" u="none" baseline="0" dirty="0">
                <a:solidFill>
                  <a:schemeClr val="tx1"/>
                </a:solidFill>
              </a:rPr>
              <a:t>Dans cette étude, les réponses à l’hypoglycémie provoquée dans un contexte expérimental (à gauche) ont été mesurées chez 12 personnes atteintes de diabète de type 1 et d’hypoglycémie sévère récurrente avant et après l’évitement de l’exposition à une glycémie plasmatique mesurée à moins de 3 </a:t>
            </a:r>
            <a:r>
              <a:rPr lang="fr-FR" b="0" u="none" baseline="0" dirty="0" err="1">
                <a:solidFill>
                  <a:schemeClr val="tx1"/>
                </a:solidFill>
              </a:rPr>
              <a:t>mmol</a:t>
            </a:r>
            <a:r>
              <a:rPr lang="fr-FR" b="0" u="none" baseline="0" dirty="0">
                <a:solidFill>
                  <a:schemeClr val="tx1"/>
                </a:solidFill>
              </a:rPr>
              <a:t>/l durant au moins 3 semaines. Globalement, les réponses induites par l’adrénaline et les symptômes ont été restaurées. Six personnes étaient atteintes d’un diabète de type 1 traité de manière intensive et six autres connaissaient une hypoglycémie problématique dans le cadre d’une autogestion du diabète généralement plus souple, mais toutes ont connu une amélioration. En dehors du contexte de la recherche, tous les participants n’ont pas été à même de conserver cette perception, recouvrée par des ajustements des doses d’insuline gérés par l’investigateur au cours de l’essai. Cette étude a été conduite au cours de la période pré-DAFNE au Royaume-Uni.   </a:t>
            </a:r>
          </a:p>
        </p:txBody>
      </p:sp>
      <p:sp>
        <p:nvSpPr>
          <p:cNvPr id="4" name="Pladsholder til diasnummer 3"/>
          <p:cNvSpPr>
            <a:spLocks noGrp="1"/>
          </p:cNvSpPr>
          <p:nvPr>
            <p:ph type="sldNum" sz="quarter" idx="10"/>
          </p:nvPr>
        </p:nvSpPr>
        <p:spPr/>
        <p:txBody>
          <a:bodyPr/>
          <a:lstStyle/>
          <a:p>
            <a:fld id="{B5E6FD3C-18ED-4BEC-9ECA-2B9CA815A96B}" type="slidenum">
              <a:rPr lang="da-DK" smtClean="0"/>
              <a:t>47</a:t>
            </a:fld>
            <a:endParaRPr lang="da-DK"/>
          </a:p>
        </p:txBody>
      </p:sp>
    </p:spTree>
    <p:extLst>
      <p:ext uri="{BB962C8B-B14F-4D97-AF65-F5344CB8AC3E}">
        <p14:creationId xmlns:p14="http://schemas.microsoft.com/office/powerpoint/2010/main" val="16071612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Une bonne gestion est requise pour atteindre un juste équilibre entre l’évitement de l’hypoglycémie et le risque de futurs épisodes. Des techniques de gestion inadaptée peuvent avoir pour conséquence un risque accru d’hypoglycémie.</a:t>
            </a:r>
          </a:p>
        </p:txBody>
      </p:sp>
      <p:sp>
        <p:nvSpPr>
          <p:cNvPr id="4" name="Slide Number Placeholder 3"/>
          <p:cNvSpPr>
            <a:spLocks noGrp="1"/>
          </p:cNvSpPr>
          <p:nvPr>
            <p:ph type="sldNum" sz="quarter" idx="10"/>
          </p:nvPr>
        </p:nvSpPr>
        <p:spPr/>
        <p:txBody>
          <a:bodyPr/>
          <a:lstStyle/>
          <a:p>
            <a:fld id="{0D4F629A-EA1C-443A-9752-1441F7277F7F}" type="slidenum">
              <a:rPr lang="en-US" smtClean="0"/>
              <a:t>48</a:t>
            </a:fld>
            <a:endParaRPr lang="en-US"/>
          </a:p>
        </p:txBody>
      </p:sp>
    </p:spTree>
    <p:extLst>
      <p:ext uri="{BB962C8B-B14F-4D97-AF65-F5344CB8AC3E}">
        <p14:creationId xmlns:p14="http://schemas.microsoft.com/office/powerpoint/2010/main" val="640513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fr-FR" dirty="0">
                <a:solidFill>
                  <a:schemeClr val="tx1"/>
                </a:solidFill>
              </a:rPr>
              <a:t>Diverses stratégies peuvent être utilisées pour gérer l’APH, ainsi que l’hypoglycémie. De fréquents épisodes d’hypoglycémie sont associés à une APH. L’inversion ou l’évitement de l’hypoglycémie peuvent ainsi réduire l’APH. </a:t>
            </a:r>
          </a:p>
          <a:p>
            <a:r>
              <a:rPr lang="fr-FR" dirty="0">
                <a:solidFill>
                  <a:schemeClr val="tx1"/>
                </a:solidFill>
              </a:rPr>
              <a:t>Les programmes éducatifs (notamment ceux énumérés) peuvent également améliorer l’APH.</a:t>
            </a:r>
          </a:p>
          <a:p>
            <a:r>
              <a:rPr lang="fr-FR" dirty="0">
                <a:solidFill>
                  <a:schemeClr val="tx1"/>
                </a:solidFill>
              </a:rPr>
              <a:t>Il est possible de recourir à un suivi attentif de la glycémie, en particulier au cours d’activités à haut risque, et de l’intensifier en employant des technologies telles que la SCG.</a:t>
            </a:r>
          </a:p>
        </p:txBody>
      </p:sp>
      <p:sp>
        <p:nvSpPr>
          <p:cNvPr id="4" name="Pladsholder til diasnummer 3"/>
          <p:cNvSpPr>
            <a:spLocks noGrp="1"/>
          </p:cNvSpPr>
          <p:nvPr>
            <p:ph type="sldNum" sz="quarter" idx="10"/>
          </p:nvPr>
        </p:nvSpPr>
        <p:spPr/>
        <p:txBody>
          <a:bodyPr/>
          <a:lstStyle/>
          <a:p>
            <a:fld id="{B5E6FD3C-18ED-4BEC-9ECA-2B9CA815A96B}" type="slidenum">
              <a:rPr lang="da-DK" smtClean="0"/>
              <a:t>49</a:t>
            </a:fld>
            <a:endParaRPr lang="da-DK"/>
          </a:p>
        </p:txBody>
      </p:sp>
    </p:spTree>
    <p:extLst>
      <p:ext uri="{BB962C8B-B14F-4D97-AF65-F5344CB8AC3E}">
        <p14:creationId xmlns:p14="http://schemas.microsoft.com/office/powerpoint/2010/main" val="32580908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a:t>
            </a:fld>
            <a:endParaRPr lang="da-DK"/>
          </a:p>
        </p:txBody>
      </p:sp>
    </p:spTree>
    <p:extLst>
      <p:ext uri="{BB962C8B-B14F-4D97-AF65-F5344CB8AC3E}">
        <p14:creationId xmlns:p14="http://schemas.microsoft.com/office/powerpoint/2010/main" val="30583077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50</a:t>
            </a:fld>
            <a:endParaRPr lang="da-DK"/>
          </a:p>
        </p:txBody>
      </p:sp>
    </p:spTree>
    <p:extLst>
      <p:ext uri="{BB962C8B-B14F-4D97-AF65-F5344CB8AC3E}">
        <p14:creationId xmlns:p14="http://schemas.microsoft.com/office/powerpoint/2010/main" val="3494159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D4F629A-EA1C-443A-9752-1441F7277F7F}" type="slidenum">
              <a:rPr lang="en-US" smtClean="0"/>
              <a:t>51</a:t>
            </a:fld>
            <a:endParaRPr lang="en-US"/>
          </a:p>
        </p:txBody>
      </p:sp>
    </p:spTree>
    <p:extLst>
      <p:ext uri="{BB962C8B-B14F-4D97-AF65-F5344CB8AC3E}">
        <p14:creationId xmlns:p14="http://schemas.microsoft.com/office/powerpoint/2010/main" val="11718833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64C5FD2D-F982-3E45-8C33-63491472331A}" type="slidenum">
              <a:rPr lang="en-US" smtClean="0"/>
              <a:t>52</a:t>
            </a:fld>
            <a:endParaRPr lang="en-US"/>
          </a:p>
        </p:txBody>
      </p:sp>
    </p:spTree>
    <p:extLst>
      <p:ext uri="{BB962C8B-B14F-4D97-AF65-F5344CB8AC3E}">
        <p14:creationId xmlns:p14="http://schemas.microsoft.com/office/powerpoint/2010/main" val="35103000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a:p>
        </p:txBody>
      </p:sp>
      <p:sp>
        <p:nvSpPr>
          <p:cNvPr id="4" name="Pladsholder til diasnummer 3"/>
          <p:cNvSpPr>
            <a:spLocks noGrp="1"/>
          </p:cNvSpPr>
          <p:nvPr>
            <p:ph type="sldNum" sz="quarter" idx="10"/>
          </p:nvPr>
        </p:nvSpPr>
        <p:spPr/>
        <p:txBody>
          <a:bodyPr/>
          <a:lstStyle/>
          <a:p>
            <a:fld id="{B5E6FD3C-18ED-4BEC-9ECA-2B9CA815A96B}" type="slidenum">
              <a:rPr lang="da-DK" smtClean="0"/>
              <a:t>53</a:t>
            </a:fld>
            <a:endParaRPr lang="da-DK"/>
          </a:p>
        </p:txBody>
      </p:sp>
    </p:spTree>
    <p:extLst>
      <p:ext uri="{BB962C8B-B14F-4D97-AF65-F5344CB8AC3E}">
        <p14:creationId xmlns:p14="http://schemas.microsoft.com/office/powerpoint/2010/main" val="295726401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marL="171450" indent="-171450">
              <a:buFont typeface="Arial" panose="020B0604020202020204" pitchFamily="34" charset="0"/>
              <a:buChar char="•"/>
            </a:pPr>
            <a:r>
              <a:rPr lang="fr-FR" dirty="0">
                <a:solidFill>
                  <a:schemeClr val="tx1"/>
                </a:solidFill>
              </a:rPr>
              <a:t>Tous les participants ont porté un système de </a:t>
            </a:r>
            <a:r>
              <a:rPr lang="fr-FR" dirty="0" err="1">
                <a:solidFill>
                  <a:schemeClr val="tx1"/>
                </a:solidFill>
              </a:rPr>
              <a:t>SCGtr</a:t>
            </a:r>
            <a:r>
              <a:rPr lang="fr-FR" dirty="0">
                <a:solidFill>
                  <a:schemeClr val="tx1"/>
                </a:solidFill>
              </a:rPr>
              <a:t> masqué durant 28 jours et ont été répartis de manière aléatoire durant 26 semaines entre le groupe </a:t>
            </a:r>
            <a:r>
              <a:rPr lang="fr-FR" dirty="0" err="1">
                <a:solidFill>
                  <a:schemeClr val="tx1"/>
                </a:solidFill>
              </a:rPr>
              <a:t>SCGtr</a:t>
            </a:r>
            <a:r>
              <a:rPr lang="fr-FR" dirty="0">
                <a:solidFill>
                  <a:schemeClr val="tx1"/>
                </a:solidFill>
              </a:rPr>
              <a:t> non masqué et le groupe de contrôle (poursuite de l’ASG)</a:t>
            </a:r>
          </a:p>
          <a:p>
            <a:pPr marL="171450" indent="-171450">
              <a:buFont typeface="Arial" panose="020B0604020202020204" pitchFamily="34" charset="0"/>
              <a:buChar char="•"/>
            </a:pPr>
            <a:r>
              <a:rPr lang="fr-FR" dirty="0">
                <a:solidFill>
                  <a:schemeClr val="tx1"/>
                </a:solidFill>
              </a:rPr>
              <a:t>Une randomisation en bloc avec affectation 1/1 a été effectuée au niveau central, le site de l’étude étant la variable de stratification</a:t>
            </a:r>
          </a:p>
          <a:p>
            <a:pPr marL="171450" indent="-171450">
              <a:buFont typeface="Arial" panose="020B0604020202020204" pitchFamily="34" charset="0"/>
              <a:buChar char="•"/>
            </a:pPr>
            <a:r>
              <a:rPr lang="fr-FR" dirty="0">
                <a:solidFill>
                  <a:schemeClr val="tx1"/>
                </a:solidFill>
              </a:rPr>
              <a:t>Le masquage des participants et des sites de l’étude n’a pas été possible. Les participants du groupe de contrôle ont porté un système de </a:t>
            </a:r>
            <a:r>
              <a:rPr lang="fr-FR" dirty="0" err="1">
                <a:solidFill>
                  <a:schemeClr val="tx1"/>
                </a:solidFill>
              </a:rPr>
              <a:t>SCGtr</a:t>
            </a:r>
            <a:r>
              <a:rPr lang="fr-FR" dirty="0">
                <a:solidFill>
                  <a:schemeClr val="tx1"/>
                </a:solidFill>
              </a:rPr>
              <a:t> masqué au cours de la phase de suivi (semaines 22-26).</a:t>
            </a:r>
          </a:p>
          <a:p>
            <a:pPr marL="171450" indent="-171450">
              <a:buFont typeface="Arial" panose="020B0604020202020204" pitchFamily="34" charset="0"/>
              <a:buChar char="•"/>
            </a:pPr>
            <a:r>
              <a:rPr lang="fr-FR" dirty="0">
                <a:solidFill>
                  <a:schemeClr val="tx1"/>
                </a:solidFill>
              </a:rPr>
              <a:t>149 participants ont été affectés par randomisation (n = 74 au groupe de contrôle ; n = 75 au groupe </a:t>
            </a:r>
            <a:r>
              <a:rPr lang="fr-FR" dirty="0" err="1">
                <a:solidFill>
                  <a:schemeClr val="tx1"/>
                </a:solidFill>
              </a:rPr>
              <a:t>SCGtr</a:t>
            </a:r>
            <a:r>
              <a:rPr lang="fr-FR" dirty="0">
                <a:solidFill>
                  <a:schemeClr val="tx1"/>
                </a:solidFill>
              </a:rPr>
              <a:t>), et 141 sont allés jusqu’au bout de la phase de suivi (n = 66 au groupe de contrôle, n = 75 au groupe </a:t>
            </a:r>
            <a:r>
              <a:rPr lang="fr-FR" dirty="0" err="1">
                <a:solidFill>
                  <a:schemeClr val="tx1"/>
                </a:solidFill>
              </a:rPr>
              <a:t>SCGtr</a:t>
            </a:r>
            <a:r>
              <a:rPr lang="fr-FR" dirty="0">
                <a:solidFill>
                  <a:schemeClr val="tx1"/>
                </a:solidFill>
              </a:rPr>
              <a:t>) </a:t>
            </a:r>
          </a:p>
          <a:p>
            <a:pPr eaLnBrk="1" hangingPunct="1">
              <a:spcBef>
                <a:spcPct val="0"/>
              </a:spcBef>
            </a:pPr>
            <a:endParaRPr lang="en-AU" dirty="0">
              <a:solidFill>
                <a:schemeClr val="tx1"/>
              </a:solidFill>
            </a:endParaRP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54</a:t>
            </a:fld>
            <a:endParaRPr lang="en-AU" sz="1200">
              <a:latin typeface="Calibri" pitchFamily="34" charset="0"/>
            </a:endParaRPr>
          </a:p>
        </p:txBody>
      </p:sp>
    </p:spTree>
    <p:extLst>
      <p:ext uri="{BB962C8B-B14F-4D97-AF65-F5344CB8AC3E}">
        <p14:creationId xmlns:p14="http://schemas.microsoft.com/office/powerpoint/2010/main" val="17428212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fr-FR" dirty="0">
                <a:solidFill>
                  <a:schemeClr val="tx1"/>
                </a:solidFill>
              </a:rPr>
              <a:t>Le nombre moyen d’événements hypoglycémiques par tranche de 28 jours parmi les participants du groupe </a:t>
            </a:r>
            <a:r>
              <a:rPr lang="fr-FR" dirty="0" err="1">
                <a:solidFill>
                  <a:schemeClr val="tx1"/>
                </a:solidFill>
              </a:rPr>
              <a:t>SCGtr</a:t>
            </a:r>
            <a:r>
              <a:rPr lang="fr-FR" dirty="0">
                <a:solidFill>
                  <a:schemeClr val="tx1"/>
                </a:solidFill>
              </a:rPr>
              <a:t> a été ramené de 10,8 (ET 10,0) à 3,5 (4,7)</a:t>
            </a:r>
          </a:p>
          <a:p>
            <a:pPr marL="171450" indent="-171450">
              <a:buFont typeface="Arial" panose="020B0604020202020204" pitchFamily="34" charset="0"/>
              <a:buChar char="•"/>
            </a:pPr>
            <a:r>
              <a:rPr lang="fr-FR" dirty="0">
                <a:solidFill>
                  <a:schemeClr val="tx1"/>
                </a:solidFill>
              </a:rPr>
              <a:t>Les réductions parmi les participants affectés au groupe de contrôle ont été négligeables [de 14,4 (12,4) à 13,7 (11,6)]</a:t>
            </a:r>
          </a:p>
          <a:p>
            <a:pPr marL="171450" indent="-171450">
              <a:buFont typeface="Arial" panose="020B0604020202020204" pitchFamily="34" charset="0"/>
              <a:buChar char="•"/>
            </a:pPr>
            <a:r>
              <a:rPr lang="fr-FR" dirty="0">
                <a:solidFill>
                  <a:schemeClr val="tx1"/>
                </a:solidFill>
              </a:rPr>
              <a:t>L’incidence des événements hypoglycémiques a diminué de 72 % chez les participants au groupe </a:t>
            </a:r>
            <a:r>
              <a:rPr lang="fr-FR" dirty="0" err="1">
                <a:solidFill>
                  <a:schemeClr val="tx1"/>
                </a:solidFill>
              </a:rPr>
              <a:t>SCGtr</a:t>
            </a:r>
            <a:r>
              <a:rPr lang="fr-FR" dirty="0">
                <a:solidFill>
                  <a:schemeClr val="tx1"/>
                </a:solidFill>
              </a:rPr>
              <a:t> (ratio des taux d’incidence de 0,28 [IC à 95 % 0,20–0,39], </a:t>
            </a:r>
            <a:r>
              <a:rPr lang="fr-FR" i="1" dirty="0">
                <a:solidFill>
                  <a:schemeClr val="tx1"/>
                </a:solidFill>
              </a:rPr>
              <a:t>p </a:t>
            </a:r>
            <a:r>
              <a:rPr lang="fr-FR" i="0" dirty="0">
                <a:solidFill>
                  <a:schemeClr val="tx1"/>
                </a:solidFill>
              </a:rPr>
              <a:t>&lt; 0,0001</a:t>
            </a:r>
          </a:p>
        </p:txBody>
      </p:sp>
      <p:sp>
        <p:nvSpPr>
          <p:cNvPr id="4" name="Slide Number Placeholder 3"/>
          <p:cNvSpPr>
            <a:spLocks noGrp="1"/>
          </p:cNvSpPr>
          <p:nvPr>
            <p:ph type="sldNum" sz="quarter" idx="5"/>
          </p:nvPr>
        </p:nvSpPr>
        <p:spPr/>
        <p:txBody>
          <a:bodyPr/>
          <a:lstStyle/>
          <a:p>
            <a:fld id="{0D4F629A-EA1C-443A-9752-1441F7277F7F}" type="slidenum">
              <a:rPr lang="en-US" smtClean="0"/>
              <a:t>55</a:t>
            </a:fld>
            <a:endParaRPr lang="en-US"/>
          </a:p>
        </p:txBody>
      </p:sp>
    </p:spTree>
    <p:extLst>
      <p:ext uri="{BB962C8B-B14F-4D97-AF65-F5344CB8AC3E}">
        <p14:creationId xmlns:p14="http://schemas.microsoft.com/office/powerpoint/2010/main" val="19749894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Slide Image Placeholder 1"/>
          <p:cNvSpPr>
            <a:spLocks noGrp="1" noRot="1" noChangeAspect="1" noTextEdit="1"/>
          </p:cNvSpPr>
          <p:nvPr>
            <p:ph type="sldImg"/>
          </p:nvPr>
        </p:nvSpPr>
        <p:spPr>
          <a:xfrm>
            <a:off x="381000" y="685800"/>
            <a:ext cx="6096000" cy="3429000"/>
          </a:xfrm>
          <a:ln/>
        </p:spPr>
      </p:sp>
      <p:sp>
        <p:nvSpPr>
          <p:cNvPr id="442370" name="Notes Placeholder 2"/>
          <p:cNvSpPr>
            <a:spLocks noGrp="1"/>
          </p:cNvSpPr>
          <p:nvPr>
            <p:ph type="body" idx="1"/>
          </p:nvPr>
        </p:nvSpPr>
        <p:spPr>
          <a:noFill/>
          <a:ln/>
        </p:spPr>
        <p:txBody>
          <a:bodyPr/>
          <a:lstStyle/>
          <a:p>
            <a:pPr eaLnBrk="1" hangingPunct="1">
              <a:spcBef>
                <a:spcPct val="0"/>
              </a:spcBef>
            </a:pPr>
            <a:r>
              <a:rPr lang="fr-FR" sz="1200" b="0" i="0" dirty="0">
                <a:solidFill>
                  <a:schemeClr val="tx1"/>
                </a:solidFill>
                <a:latin typeface="+mn-lt"/>
                <a:ea typeface="+mn-ea"/>
                <a:cs typeface="+mn-cs"/>
              </a:rPr>
              <a:t>Les patients ont été affectés par randomisation à 16 semaines de SCG suivies de 12 semaines d’élimination et de 16 semaines d’ASG, ou à 16 semaines d’ASG suivies de 12 semaines d’élimination et de 16 semaines de SCG (la phase d’ASG constituant le contrôle).</a:t>
            </a:r>
          </a:p>
        </p:txBody>
      </p:sp>
      <p:sp>
        <p:nvSpPr>
          <p:cNvPr id="44237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336E1BC-83BC-45B8-9892-46DFCC2F8E13}" type="slidenum">
              <a:rPr lang="en-AU" sz="1200">
                <a:latin typeface="Calibri" pitchFamily="34" charset="0"/>
              </a:rPr>
              <a:pPr algn="r"/>
              <a:t>56</a:t>
            </a:fld>
            <a:endParaRPr lang="en-AU" sz="1200">
              <a:latin typeface="Calibri" pitchFamily="34" charset="0"/>
            </a:endParaRPr>
          </a:p>
        </p:txBody>
      </p:sp>
    </p:spTree>
    <p:extLst>
      <p:ext uri="{BB962C8B-B14F-4D97-AF65-F5344CB8AC3E}">
        <p14:creationId xmlns:p14="http://schemas.microsoft.com/office/powerpoint/2010/main" val="983164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solidFill>
                  <a:schemeClr val="tx1"/>
                </a:solidFill>
              </a:rPr>
              <a:t>Durant la phase de SCG, les patients utilisaient un système de SCG en temps réel composé d’un système </a:t>
            </a:r>
            <a:r>
              <a:rPr lang="fr-FR" dirty="0" err="1">
                <a:solidFill>
                  <a:schemeClr val="tx1"/>
                </a:solidFill>
              </a:rPr>
              <a:t>Paradigm</a:t>
            </a:r>
            <a:r>
              <a:rPr lang="fr-FR" dirty="0">
                <a:solidFill>
                  <a:schemeClr val="tx1"/>
                </a:solidFill>
              </a:rPr>
              <a:t> </a:t>
            </a:r>
            <a:r>
              <a:rPr lang="fr-FR" dirty="0" err="1">
                <a:solidFill>
                  <a:schemeClr val="tx1"/>
                </a:solidFill>
              </a:rPr>
              <a:t>Veo</a:t>
            </a:r>
            <a:r>
              <a:rPr lang="fr-FR" dirty="0">
                <a:solidFill>
                  <a:schemeClr val="tx1"/>
                </a:solidFill>
              </a:rPr>
              <a:t> équipé d’un transmetteur </a:t>
            </a:r>
            <a:r>
              <a:rPr lang="fr-FR" dirty="0" err="1">
                <a:solidFill>
                  <a:schemeClr val="tx1"/>
                </a:solidFill>
              </a:rPr>
              <a:t>MiniLink</a:t>
            </a:r>
            <a:r>
              <a:rPr lang="fr-FR" dirty="0">
                <a:solidFill>
                  <a:schemeClr val="tx1"/>
                </a:solidFill>
              </a:rPr>
              <a:t> et d’un capteur de glucose </a:t>
            </a:r>
            <a:r>
              <a:rPr lang="fr-FR" dirty="0" err="1">
                <a:solidFill>
                  <a:schemeClr val="tx1"/>
                </a:solidFill>
              </a:rPr>
              <a:t>Enlite</a:t>
            </a:r>
            <a:r>
              <a:rPr lang="fr-FR" dirty="0">
                <a:solidFill>
                  <a:schemeClr val="tx1"/>
                </a:solidFill>
              </a:rPr>
              <a:t> (</a:t>
            </a:r>
            <a:r>
              <a:rPr lang="fr-FR" dirty="0" err="1">
                <a:solidFill>
                  <a:schemeClr val="tx1"/>
                </a:solidFill>
              </a:rPr>
              <a:t>Medtronic</a:t>
            </a:r>
            <a:r>
              <a:rPr lang="fr-FR" dirty="0">
                <a:solidFill>
                  <a:schemeClr val="tx1"/>
                </a:solidFill>
              </a:rPr>
              <a:t>, CA, États-Unis). </a:t>
            </a:r>
          </a:p>
          <a:p>
            <a:r>
              <a:rPr lang="fr-FR" dirty="0">
                <a:solidFill>
                  <a:schemeClr val="tx1"/>
                </a:solidFill>
              </a:rPr>
              <a:t>Durant la phase d’ASG, les patients étaient équipés d’un dispositif de SCG masqué, composé d’un moniteur de surveillance continue de la glycémie </a:t>
            </a:r>
            <a:r>
              <a:rPr lang="fr-FR" dirty="0" err="1">
                <a:solidFill>
                  <a:schemeClr val="tx1"/>
                </a:solidFill>
              </a:rPr>
              <a:t>iPro</a:t>
            </a:r>
            <a:r>
              <a:rPr lang="fr-FR" dirty="0">
                <a:solidFill>
                  <a:schemeClr val="tx1"/>
                </a:solidFill>
              </a:rPr>
              <a:t> 2 et d’un capteur de glucose </a:t>
            </a:r>
            <a:r>
              <a:rPr lang="fr-FR" dirty="0" err="1">
                <a:solidFill>
                  <a:schemeClr val="tx1"/>
                </a:solidFill>
              </a:rPr>
              <a:t>Enlite</a:t>
            </a:r>
            <a:r>
              <a:rPr lang="fr-FR" dirty="0">
                <a:solidFill>
                  <a:schemeClr val="tx1"/>
                </a:solidFill>
              </a:rPr>
              <a:t>, qui n’affichait pas les valeurs de glucose en temps réel. </a:t>
            </a:r>
          </a:p>
          <a:p>
            <a:r>
              <a:rPr lang="fr-FR" dirty="0">
                <a:solidFill>
                  <a:schemeClr val="tx1"/>
                </a:solidFill>
              </a:rPr>
              <a:t>Ni le nombre de mesures d’ASG par jour, ni les systèmes d’ASG n’étaient standardisés pour tous les patients, afin de reproduire les conditions de vie réelle.</a:t>
            </a:r>
          </a:p>
        </p:txBody>
      </p:sp>
      <p:sp>
        <p:nvSpPr>
          <p:cNvPr id="4" name="Slide Number Placeholder 3"/>
          <p:cNvSpPr>
            <a:spLocks noGrp="1"/>
          </p:cNvSpPr>
          <p:nvPr>
            <p:ph type="sldNum" sz="quarter" idx="10"/>
          </p:nvPr>
        </p:nvSpPr>
        <p:spPr/>
        <p:txBody>
          <a:bodyPr/>
          <a:lstStyle/>
          <a:p>
            <a:fld id="{0D4F629A-EA1C-443A-9752-1441F7277F7F}" type="slidenum">
              <a:rPr lang="en-US" smtClean="0"/>
              <a:t>57</a:t>
            </a:fld>
            <a:endParaRPr lang="en-US"/>
          </a:p>
        </p:txBody>
      </p:sp>
    </p:spTree>
    <p:extLst>
      <p:ext uri="{BB962C8B-B14F-4D97-AF65-F5344CB8AC3E}">
        <p14:creationId xmlns:p14="http://schemas.microsoft.com/office/powerpoint/2010/main" val="25454926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4F629A-EA1C-443A-9752-1441F7277F7F}" type="slidenum">
              <a:rPr lang="en-US" smtClean="0"/>
              <a:t>58</a:t>
            </a:fld>
            <a:endParaRPr lang="en-US" dirty="0"/>
          </a:p>
        </p:txBody>
      </p:sp>
    </p:spTree>
    <p:extLst>
      <p:ext uri="{BB962C8B-B14F-4D97-AF65-F5344CB8AC3E}">
        <p14:creationId xmlns:p14="http://schemas.microsoft.com/office/powerpoint/2010/main" val="679837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D4F629A-EA1C-443A-9752-1441F7277F7F}" type="slidenum">
              <a:rPr lang="en-US" smtClean="0"/>
              <a:t>59</a:t>
            </a:fld>
            <a:endParaRPr lang="en-US" dirty="0"/>
          </a:p>
        </p:txBody>
      </p:sp>
    </p:spTree>
    <p:extLst>
      <p:ext uri="{BB962C8B-B14F-4D97-AF65-F5344CB8AC3E}">
        <p14:creationId xmlns:p14="http://schemas.microsoft.com/office/powerpoint/2010/main" val="3934673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B5E6FD3C-18ED-4BEC-9ECA-2B9CA815A96B}" type="slidenum">
              <a:rPr lang="da-DK" smtClean="0"/>
              <a:t>6</a:t>
            </a:fld>
            <a:endParaRPr lang="da-DK"/>
          </a:p>
        </p:txBody>
      </p:sp>
    </p:spTree>
    <p:extLst>
      <p:ext uri="{BB962C8B-B14F-4D97-AF65-F5344CB8AC3E}">
        <p14:creationId xmlns:p14="http://schemas.microsoft.com/office/powerpoint/2010/main" val="5322465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8503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b="0" u="none" dirty="0">
                <a:solidFill>
                  <a:schemeClr val="tx1"/>
                </a:solidFill>
              </a:rPr>
              <a:t>Les données sur les seuils auxquels commencent les réponses à une chute de la concentration de glucose dans le plasma ont été recueillies en causant une hypoglycémie lente contrôlée au moyen de la technique du clamp glycémique.</a:t>
            </a:r>
            <a:r>
              <a:rPr lang="fr-FR" b="0" u="none" baseline="0" dirty="0">
                <a:solidFill>
                  <a:schemeClr val="tx1"/>
                </a:solidFill>
              </a:rPr>
              <a:t> </a:t>
            </a:r>
            <a:r>
              <a:rPr lang="fr-FR" b="0" u="none" dirty="0">
                <a:solidFill>
                  <a:schemeClr val="tx1"/>
                </a:solidFill>
              </a:rPr>
              <a:t>Une </a:t>
            </a:r>
            <a:r>
              <a:rPr lang="fr-FR" b="0" u="none" dirty="0" err="1">
                <a:solidFill>
                  <a:schemeClr val="tx1"/>
                </a:solidFill>
              </a:rPr>
              <a:t>hyperinsulinémie</a:t>
            </a:r>
            <a:r>
              <a:rPr lang="fr-FR" b="0" u="none" dirty="0">
                <a:solidFill>
                  <a:schemeClr val="tx1"/>
                </a:solidFill>
              </a:rPr>
              <a:t> est créée par perfusion d’insuline intraveineuse et le profil de glucose établi par l’investigateur au moyen de fréquentes mesures de la glycémie plasmatique au chevet du patient et d’une perfusion de glucose intraveineux ajustable</a:t>
            </a:r>
            <a:r>
              <a:rPr lang="fr-FR" b="0" u="none" baseline="30000" dirty="0">
                <a:solidFill>
                  <a:schemeClr val="tx1"/>
                </a:solidFill>
              </a:rPr>
              <a:t>1,2</a:t>
            </a:r>
            <a:r>
              <a:rPr lang="fr-FR" b="0" u="none" baseline="0" dirty="0">
                <a:solidFill>
                  <a:schemeClr val="tx1"/>
                </a:solidFill>
              </a:rPr>
              <a:t>. Une perturbation cognitive ou un coma peuvent survenir aux niveaux de glycémie les plus élevés.</a:t>
            </a:r>
          </a:p>
          <a:p>
            <a:endParaRPr lang="da-DK" b="0" u="none" baseline="30000" dirty="0">
              <a:solidFill>
                <a:schemeClr val="tx1"/>
              </a:solidFill>
            </a:endParaRPr>
          </a:p>
          <a:p>
            <a:r>
              <a:rPr lang="fr-FR" b="0" u="none" dirty="0">
                <a:solidFill>
                  <a:schemeClr val="tx1"/>
                </a:solidFill>
              </a:rPr>
              <a:t>1. Amiel SA et al., </a:t>
            </a:r>
            <a:r>
              <a:rPr lang="fr-FR" b="0" i="1" u="none" dirty="0" err="1">
                <a:solidFill>
                  <a:schemeClr val="tx1"/>
                </a:solidFill>
              </a:rPr>
              <a:t>Diabetes</a:t>
            </a:r>
            <a:r>
              <a:rPr lang="fr-FR" b="0" i="1" u="none" dirty="0">
                <a:solidFill>
                  <a:schemeClr val="tx1"/>
                </a:solidFill>
              </a:rPr>
              <a:t> </a:t>
            </a:r>
            <a:r>
              <a:rPr lang="fr-FR" b="0" u="none" dirty="0">
                <a:solidFill>
                  <a:schemeClr val="tx1"/>
                </a:solidFill>
              </a:rPr>
              <a:t>1987;36:518–22 ; </a:t>
            </a:r>
          </a:p>
          <a:p>
            <a:r>
              <a:rPr lang="fr-FR" b="0" u="none" dirty="0">
                <a:solidFill>
                  <a:schemeClr val="tx1"/>
                </a:solidFill>
              </a:rPr>
              <a:t>2. </a:t>
            </a:r>
            <a:r>
              <a:rPr lang="fr-FR" b="0" u="none" dirty="0" err="1">
                <a:solidFill>
                  <a:schemeClr val="tx1"/>
                </a:solidFill>
              </a:rPr>
              <a:t>Mitrakou</a:t>
            </a:r>
            <a:r>
              <a:rPr lang="fr-FR" b="0" u="none" dirty="0">
                <a:solidFill>
                  <a:schemeClr val="tx1"/>
                </a:solidFill>
              </a:rPr>
              <a:t> A et al., </a:t>
            </a:r>
            <a:r>
              <a:rPr lang="fr-FR" b="0" i="1" u="none" dirty="0">
                <a:solidFill>
                  <a:schemeClr val="tx1"/>
                </a:solidFill>
              </a:rPr>
              <a:t>Am J </a:t>
            </a:r>
            <a:r>
              <a:rPr lang="fr-FR" b="0" i="1" u="none" dirty="0" err="1">
                <a:solidFill>
                  <a:schemeClr val="tx1"/>
                </a:solidFill>
              </a:rPr>
              <a:t>Physiol</a:t>
            </a:r>
            <a:r>
              <a:rPr lang="fr-FR" b="0" u="none" dirty="0">
                <a:solidFill>
                  <a:schemeClr val="tx1"/>
                </a:solidFill>
              </a:rPr>
              <a:t> 1991;260:E67–74.</a:t>
            </a:r>
          </a:p>
        </p:txBody>
      </p:sp>
      <p:sp>
        <p:nvSpPr>
          <p:cNvPr id="4" name="Pladsholder til diasnummer 3"/>
          <p:cNvSpPr>
            <a:spLocks noGrp="1"/>
          </p:cNvSpPr>
          <p:nvPr>
            <p:ph type="sldNum" sz="quarter" idx="10"/>
          </p:nvPr>
        </p:nvSpPr>
        <p:spPr/>
        <p:txBody>
          <a:bodyPr/>
          <a:lstStyle/>
          <a:p>
            <a:fld id="{B5E6FD3C-18ED-4BEC-9ECA-2B9CA815A96B}" type="slidenum">
              <a:rPr lang="da-DK" smtClean="0"/>
              <a:t>8</a:t>
            </a:fld>
            <a:endParaRPr lang="da-DK"/>
          </a:p>
        </p:txBody>
      </p:sp>
    </p:spTree>
    <p:extLst>
      <p:ext uri="{BB962C8B-B14F-4D97-AF65-F5344CB8AC3E}">
        <p14:creationId xmlns:p14="http://schemas.microsoft.com/office/powerpoint/2010/main" val="3070042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381000" y="685800"/>
            <a:ext cx="6096000" cy="3429000"/>
          </a:xfrm>
        </p:spPr>
      </p:sp>
      <p:sp>
        <p:nvSpPr>
          <p:cNvPr id="3" name="Pladsholder til noter 2"/>
          <p:cNvSpPr>
            <a:spLocks noGrp="1"/>
          </p:cNvSpPr>
          <p:nvPr>
            <p:ph type="body" idx="1"/>
          </p:nvPr>
        </p:nvSpPr>
        <p:spPr/>
        <p:txBody>
          <a:bodyPr/>
          <a:lstStyle/>
          <a:p>
            <a:r>
              <a:rPr lang="fr-FR" b="0" u="none" baseline="0" dirty="0">
                <a:solidFill>
                  <a:schemeClr val="tx1"/>
                </a:solidFill>
              </a:rPr>
              <a:t>Dans le cas du diabète traité par insulinothérapie, la capacité à réduire l’insuline dans le sang en réponse à une baisse de la glycémie plasmatique disparaît. Dans le cas du diabète avec carence en insuline, la capacité à sécréter du glucagon en réponse à une baisse de la glycémie plasmatique disparaît. Cette évolution aurait trait à une perte du signal envoyé par les cellules bêta aux cellules alpha sécrétant du glucagon, suite à la baisse de la sécrétion d’insuline par les cellules bêta. Dans ce cas, la première ligne de défense consiste en les réponses adrénergique et sympathique, ainsi que la génération et la perception de symptômes d’hypoglycémie associés à l’activation autonome. </a:t>
            </a:r>
            <a:r>
              <a:rPr lang="fr-FR" b="0" u="none" baseline="30000" dirty="0">
                <a:solidFill>
                  <a:schemeClr val="tx1"/>
                </a:solidFill>
              </a:rPr>
              <a:t> </a:t>
            </a:r>
            <a:r>
              <a:rPr lang="fr-FR" b="0" u="none" baseline="0" dirty="0">
                <a:solidFill>
                  <a:schemeClr val="tx1"/>
                </a:solidFill>
              </a:rPr>
              <a:t>Les troubles cognitifs peuvent être détectés par test formel lorsque les concentrations de glucose plasmatique descendent au-dessous de 3 </a:t>
            </a:r>
            <a:r>
              <a:rPr lang="fr-FR" b="0" u="none" baseline="0" dirty="0" err="1">
                <a:solidFill>
                  <a:schemeClr val="tx1"/>
                </a:solidFill>
              </a:rPr>
              <a:t>mmol</a:t>
            </a:r>
            <a:r>
              <a:rPr lang="fr-FR" b="0" u="none" baseline="0" dirty="0">
                <a:solidFill>
                  <a:schemeClr val="tx1"/>
                </a:solidFill>
              </a:rPr>
              <a:t>/l (54 mg/dl). Cela a été constaté aussi bien dans le cas de l’hypoglycémie expérimentale que dans celui de l’hypoglycémie chez les personnes atteintes de diabète de type 1. </a:t>
            </a:r>
          </a:p>
        </p:txBody>
      </p:sp>
      <p:sp>
        <p:nvSpPr>
          <p:cNvPr id="4" name="Pladsholder til diasnummer 3"/>
          <p:cNvSpPr>
            <a:spLocks noGrp="1"/>
          </p:cNvSpPr>
          <p:nvPr>
            <p:ph type="sldNum" sz="quarter" idx="10"/>
          </p:nvPr>
        </p:nvSpPr>
        <p:spPr/>
        <p:txBody>
          <a:bodyPr/>
          <a:lstStyle/>
          <a:p>
            <a:fld id="{B5E6FD3C-18ED-4BEC-9ECA-2B9CA815A96B}" type="slidenum">
              <a:rPr lang="da-DK" smtClean="0"/>
              <a:t>9</a:t>
            </a:fld>
            <a:endParaRPr lang="da-DK"/>
          </a:p>
        </p:txBody>
      </p:sp>
    </p:spTree>
    <p:extLst>
      <p:ext uri="{BB962C8B-B14F-4D97-AF65-F5344CB8AC3E}">
        <p14:creationId xmlns:p14="http://schemas.microsoft.com/office/powerpoint/2010/main" val="688863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0"/>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38074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1"/>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3" y="895351"/>
            <a:ext cx="3160714" cy="3625454"/>
          </a:xfrm>
        </p:spPr>
        <p:txBody>
          <a:bodyPr>
            <a:normAutofit/>
          </a:bodyPr>
          <a:lstStyle>
            <a:lvl1pPr marL="0" indent="0">
              <a:buNone/>
              <a:defRPr sz="2000">
                <a:solidFill>
                  <a:srgbClr val="D22027"/>
                </a:solidFill>
              </a:defRPr>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dirty="0"/>
              <a:t>Click to edit Master text styles</a:t>
            </a:r>
          </a:p>
        </p:txBody>
      </p:sp>
      <p:sp>
        <p:nvSpPr>
          <p:cNvPr id="8" name="Title 1"/>
          <p:cNvSpPr>
            <a:spLocks noGrp="1"/>
          </p:cNvSpPr>
          <p:nvPr>
            <p:ph type="title"/>
          </p:nvPr>
        </p:nvSpPr>
        <p:spPr>
          <a:xfrm>
            <a:off x="304800" y="133352"/>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135690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78" indent="0">
              <a:buNone/>
              <a:defRPr/>
            </a:lvl2pPr>
            <a:lvl3pPr marL="914355" indent="0">
              <a:buNone/>
              <a:defRPr/>
            </a:lvl3pPr>
            <a:lvl4pPr marL="1371532" indent="0">
              <a:buNone/>
              <a:defRPr/>
            </a:lvl4pPr>
          </a:lstStyle>
          <a:p>
            <a:pPr lvl="0"/>
            <a:r>
              <a:rPr lang="en-US" dirty="0"/>
              <a:t>Click to edit Master text styles</a:t>
            </a:r>
          </a:p>
        </p:txBody>
      </p:sp>
    </p:spTree>
    <p:extLst>
      <p:ext uri="{BB962C8B-B14F-4D97-AF65-F5344CB8AC3E}">
        <p14:creationId xmlns:p14="http://schemas.microsoft.com/office/powerpoint/2010/main" val="2100999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67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3494514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276265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895350"/>
            <a:ext cx="5111750" cy="3625454"/>
          </a:xfrm>
        </p:spPr>
        <p:txBody>
          <a:bodyPr/>
          <a:lstStyle>
            <a:lvl1pPr>
              <a:defRPr sz="1600"/>
            </a:lvl1pPr>
            <a:lvl2pPr>
              <a:defRPr sz="1400"/>
            </a:lvl2pPr>
            <a:lvl3pPr>
              <a:defRPr sz="1200"/>
            </a:lvl3pPr>
            <a:lvl4pPr>
              <a:defRPr sz="1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304802" y="895350"/>
            <a:ext cx="3160714" cy="3625454"/>
          </a:xfrm>
        </p:spPr>
        <p:txBody>
          <a:bodyPr>
            <a:normAutofit/>
          </a:bodyPr>
          <a:lstStyle>
            <a:lvl1pPr marL="0" indent="0">
              <a:buNone/>
              <a:defRPr sz="2000">
                <a:solidFill>
                  <a:srgbClr val="D2202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Title 1"/>
          <p:cNvSpPr>
            <a:spLocks noGrp="1"/>
          </p:cNvSpPr>
          <p:nvPr>
            <p:ph type="title"/>
          </p:nvPr>
        </p:nvSpPr>
        <p:spPr>
          <a:xfrm>
            <a:off x="304800" y="133351"/>
            <a:ext cx="8229600" cy="30837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304800" y="4520803"/>
            <a:ext cx="8529638" cy="461963"/>
          </a:xfrm>
        </p:spPr>
        <p:txBody>
          <a:bodyPr lIns="0" tIns="0" rIns="0" bIns="0" anchor="b"/>
          <a:lstStyle>
            <a:lvl1pPr marL="0" indent="0">
              <a:buNone/>
              <a:defRPr sz="750"/>
            </a:lvl1pPr>
            <a:lvl2pPr marL="457189" indent="0">
              <a:buNone/>
              <a:defRPr sz="600"/>
            </a:lvl2pPr>
            <a:lvl3pPr marL="914378" indent="0">
              <a:buNone/>
              <a:defRPr sz="600"/>
            </a:lvl3pPr>
            <a:lvl4pPr marL="1371566" indent="0">
              <a:buNone/>
              <a:defRPr sz="600"/>
            </a:lvl4pPr>
            <a:lvl5pPr marL="1828754"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4098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1524000" y="1733550"/>
            <a:ext cx="5867400" cy="1295400"/>
          </a:xfrm>
        </p:spPr>
        <p:txBody>
          <a:bodyPr>
            <a:noAutofit/>
          </a:bodyPr>
          <a:lstStyle>
            <a:lvl1pPr marL="0" indent="0">
              <a:buNone/>
              <a:defRPr sz="24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1524000" y="3105150"/>
            <a:ext cx="5867400" cy="533400"/>
          </a:xfrm>
        </p:spPr>
        <p:txBody>
          <a:bodyPr>
            <a:noAutofit/>
          </a:bodyPr>
          <a:lstStyle>
            <a:lvl1pPr marL="0" indent="0">
              <a:buNone/>
              <a:defRPr sz="1800">
                <a:solidFill>
                  <a:schemeClr val="bg1"/>
                </a:solidFill>
              </a:defRPr>
            </a:lvl1pPr>
            <a:lvl2pPr marL="457189" indent="0">
              <a:buNone/>
              <a:defRPr/>
            </a:lvl2pPr>
            <a:lvl3pPr marL="914378" indent="0">
              <a:buNone/>
              <a:defRPr/>
            </a:lvl3pPr>
            <a:lvl4pPr marL="1371566" indent="0">
              <a:buNone/>
              <a:defRPr/>
            </a:lvl4pPr>
          </a:lstStyle>
          <a:p>
            <a:pPr lvl="0"/>
            <a:r>
              <a:rPr lang="en-US" dirty="0"/>
              <a:t>Click to edit Master text styles</a:t>
            </a:r>
          </a:p>
        </p:txBody>
      </p:sp>
    </p:spTree>
    <p:extLst>
      <p:ext uri="{BB962C8B-B14F-4D97-AF65-F5344CB8AC3E}">
        <p14:creationId xmlns:p14="http://schemas.microsoft.com/office/powerpoint/2010/main" val="2422761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320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895351"/>
            <a:ext cx="8382000" cy="3625454"/>
          </a:xfrm>
        </p:spPr>
        <p:txBody>
          <a:bodyPr/>
          <a:lstStyle>
            <a:lvl5pPr>
              <a:defRPr sz="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273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80716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900114"/>
            <a:ext cx="4191000" cy="3620690"/>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900113"/>
            <a:ext cx="4038600" cy="3620691"/>
          </a:xfrm>
        </p:spPr>
        <p:txBody>
          <a:bodyPr/>
          <a:lstStyle>
            <a:lvl1pPr>
              <a:defRPr sz="1600"/>
            </a:lvl1pPr>
            <a:lvl2pPr>
              <a:defRPr sz="1400"/>
            </a:lvl2pPr>
            <a:lvl3pPr>
              <a:defRPr sz="1200"/>
            </a:lvl3pPr>
            <a:lvl4pPr>
              <a:defRPr sz="10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304801" y="4520804"/>
            <a:ext cx="8529638" cy="461963"/>
          </a:xfrm>
        </p:spPr>
        <p:txBody>
          <a:bodyPr lIns="0" tIns="0" rIns="0" bIns="0" anchor="b"/>
          <a:lstStyle>
            <a:lvl1pPr marL="0" indent="0">
              <a:buNone/>
              <a:defRPr sz="750"/>
            </a:lvl1pPr>
            <a:lvl2pPr marL="457178" indent="0">
              <a:buNone/>
              <a:defRPr sz="600"/>
            </a:lvl2pPr>
            <a:lvl3pPr marL="914355" indent="0">
              <a:buNone/>
              <a:defRPr sz="600"/>
            </a:lvl3pPr>
            <a:lvl4pPr marL="1371532" indent="0">
              <a:buNone/>
              <a:defRPr sz="600"/>
            </a:lvl4pPr>
            <a:lvl5pPr marL="1828709" indent="0">
              <a:buFont typeface="Arial" panose="020B0604020202020204" pitchFamily="34" charset="0"/>
              <a:buNone/>
              <a:defRPr sz="600"/>
            </a:lvl5pPr>
          </a:lstStyle>
          <a:p>
            <a:pPr lvl="0"/>
            <a:endParaRPr lang="en-GB" dirty="0"/>
          </a:p>
        </p:txBody>
      </p:sp>
    </p:spTree>
    <p:extLst>
      <p:ext uri="{BB962C8B-B14F-4D97-AF65-F5344CB8AC3E}">
        <p14:creationId xmlns:p14="http://schemas.microsoft.com/office/powerpoint/2010/main" val="1700420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1"/>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486150541"/>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Lst>
  <p:txStyles>
    <p:titleStyle>
      <a:lvl1pPr algn="l" defTabSz="457189" rtl="0" eaLnBrk="1" latinLnBrk="0" hangingPunct="1">
        <a:spcBef>
          <a:spcPct val="0"/>
        </a:spcBef>
        <a:buNone/>
        <a:defRPr sz="2000" b="1" kern="1200">
          <a:solidFill>
            <a:schemeClr val="bg1"/>
          </a:solidFill>
          <a:latin typeface="Calibri"/>
          <a:ea typeface="+mj-ea"/>
          <a:cs typeface="Calibri"/>
        </a:defRPr>
      </a:lvl1pPr>
    </p:titleStyle>
    <p:bodyStyle>
      <a:lvl1pPr marL="342892" indent="-342892" algn="l" defTabSz="457189"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31" indent="-285743" algn="l" defTabSz="457189"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72" indent="-228594" algn="l" defTabSz="457189"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60" indent="-228594" algn="l" defTabSz="457189"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348" indent="-228594" algn="l" defTabSz="457189" rtl="0" eaLnBrk="1" latinLnBrk="0" hangingPunct="1">
        <a:spcBef>
          <a:spcPct val="20000"/>
        </a:spcBef>
        <a:buFont typeface="Arial"/>
        <a:buNone/>
        <a:defRPr sz="2000" kern="1200">
          <a:solidFill>
            <a:schemeClr val="tx1"/>
          </a:solidFill>
          <a:latin typeface="+mn-lt"/>
          <a:ea typeface="+mn-ea"/>
          <a:cs typeface="+mn-cs"/>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8"/>
          <a:stretch>
            <a:fillRect/>
          </a:stretch>
        </p:blipFill>
        <p:spPr>
          <a:xfrm>
            <a:off x="0" y="0"/>
            <a:ext cx="9220200" cy="5143500"/>
          </a:xfrm>
          <a:prstGeom prst="rect">
            <a:avLst/>
          </a:prstGeom>
        </p:spPr>
      </p:pic>
      <p:sp>
        <p:nvSpPr>
          <p:cNvPr id="2" name="Title Placeholder 1"/>
          <p:cNvSpPr>
            <a:spLocks noGrp="1"/>
          </p:cNvSpPr>
          <p:nvPr>
            <p:ph type="title"/>
          </p:nvPr>
        </p:nvSpPr>
        <p:spPr>
          <a:xfrm>
            <a:off x="304800" y="133352"/>
            <a:ext cx="8229600" cy="30837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304800" y="895350"/>
            <a:ext cx="8382000" cy="37338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59348159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Lst>
  <p:txStyles>
    <p:titleStyle>
      <a:lvl1pPr algn="l" defTabSz="457178" rtl="0" eaLnBrk="1" latinLnBrk="0" hangingPunct="1">
        <a:spcBef>
          <a:spcPct val="0"/>
        </a:spcBef>
        <a:buNone/>
        <a:defRPr sz="2000" b="1" kern="1200">
          <a:solidFill>
            <a:schemeClr val="bg1"/>
          </a:solidFill>
          <a:latin typeface="Calibri"/>
          <a:ea typeface="+mj-ea"/>
          <a:cs typeface="Calibri"/>
        </a:defRPr>
      </a:lvl1pPr>
    </p:titleStyle>
    <p:bodyStyle>
      <a:lvl1pPr marL="342884" indent="-342884" algn="l" defTabSz="457178" rtl="0" eaLnBrk="1" latinLnBrk="0" hangingPunct="1">
        <a:spcBef>
          <a:spcPct val="20000"/>
        </a:spcBef>
        <a:buClr>
          <a:srgbClr val="D22027"/>
        </a:buClr>
        <a:buFont typeface="Arial"/>
        <a:buChar char="•"/>
        <a:defRPr sz="1600" kern="1200">
          <a:solidFill>
            <a:srgbClr val="4D4D4F"/>
          </a:solidFill>
          <a:latin typeface="Calibri"/>
          <a:ea typeface="+mn-ea"/>
          <a:cs typeface="Calibri"/>
        </a:defRPr>
      </a:lvl1pPr>
      <a:lvl2pPr marL="742913" indent="-285736" algn="l" defTabSz="457178" rtl="0" eaLnBrk="1" latinLnBrk="0" hangingPunct="1">
        <a:spcBef>
          <a:spcPct val="20000"/>
        </a:spcBef>
        <a:buClr>
          <a:srgbClr val="D22027"/>
        </a:buClr>
        <a:buFont typeface="Arial"/>
        <a:buChar char="•"/>
        <a:defRPr sz="1400" kern="1200">
          <a:solidFill>
            <a:srgbClr val="4D4D4F"/>
          </a:solidFill>
          <a:latin typeface="Calibri"/>
          <a:ea typeface="+mn-ea"/>
          <a:cs typeface="Calibri"/>
        </a:defRPr>
      </a:lvl2pPr>
      <a:lvl3pPr marL="1142944" indent="-228588" algn="l" defTabSz="457178" rtl="0" eaLnBrk="1" latinLnBrk="0" hangingPunct="1">
        <a:spcBef>
          <a:spcPct val="20000"/>
        </a:spcBef>
        <a:buClr>
          <a:srgbClr val="D22027"/>
        </a:buClr>
        <a:buFont typeface="Arial"/>
        <a:buChar char="•"/>
        <a:defRPr sz="1200" kern="1200">
          <a:solidFill>
            <a:srgbClr val="4D4D4F"/>
          </a:solidFill>
          <a:latin typeface="Calibri"/>
          <a:ea typeface="+mn-ea"/>
          <a:cs typeface="Calibri"/>
        </a:defRPr>
      </a:lvl3pPr>
      <a:lvl4pPr marL="1600120" indent="-228588" algn="l" defTabSz="457178" rtl="0" eaLnBrk="1" latinLnBrk="0" hangingPunct="1">
        <a:spcBef>
          <a:spcPct val="20000"/>
        </a:spcBef>
        <a:buClr>
          <a:srgbClr val="D22027"/>
        </a:buClr>
        <a:buFont typeface="Arial"/>
        <a:buChar char="•"/>
        <a:defRPr sz="1000" kern="1200">
          <a:solidFill>
            <a:srgbClr val="4D4D4F"/>
          </a:solidFill>
          <a:latin typeface="Calibri"/>
          <a:ea typeface="+mn-ea"/>
          <a:cs typeface="Calibri"/>
        </a:defRPr>
      </a:lvl4pPr>
      <a:lvl5pPr marL="2057297" indent="-228588" algn="l" defTabSz="457178" rtl="0" eaLnBrk="1" latinLnBrk="0" hangingPunct="1">
        <a:spcBef>
          <a:spcPct val="20000"/>
        </a:spcBef>
        <a:buFont typeface="Arial"/>
        <a:buNone/>
        <a:defRPr sz="2000" kern="1200">
          <a:solidFill>
            <a:schemeClr val="tx1"/>
          </a:solidFill>
          <a:latin typeface="+mn-lt"/>
          <a:ea typeface="+mn-ea"/>
          <a:cs typeface="+mn-cs"/>
        </a:defRPr>
      </a:lvl5pPr>
      <a:lvl6pPr marL="2514474" indent="-228588" algn="l" defTabSz="457178" rtl="0" eaLnBrk="1" latinLnBrk="0" hangingPunct="1">
        <a:spcBef>
          <a:spcPct val="20000"/>
        </a:spcBef>
        <a:buFont typeface="Arial"/>
        <a:buChar char="•"/>
        <a:defRPr sz="2000" kern="1200">
          <a:solidFill>
            <a:schemeClr val="tx1"/>
          </a:solidFill>
          <a:latin typeface="+mn-lt"/>
          <a:ea typeface="+mn-ea"/>
          <a:cs typeface="+mn-cs"/>
        </a:defRPr>
      </a:lvl6pPr>
      <a:lvl7pPr marL="2971652" indent="-228588" algn="l" defTabSz="457178" rtl="0" eaLnBrk="1" latinLnBrk="0" hangingPunct="1">
        <a:spcBef>
          <a:spcPct val="20000"/>
        </a:spcBef>
        <a:buFont typeface="Arial"/>
        <a:buChar char="•"/>
        <a:defRPr sz="2000" kern="1200">
          <a:solidFill>
            <a:schemeClr val="tx1"/>
          </a:solidFill>
          <a:latin typeface="+mn-lt"/>
          <a:ea typeface="+mn-ea"/>
          <a:cs typeface="+mn-cs"/>
        </a:defRPr>
      </a:lvl7pPr>
      <a:lvl8pPr marL="3428829" indent="-228588" algn="l" defTabSz="457178" rtl="0" eaLnBrk="1" latinLnBrk="0" hangingPunct="1">
        <a:spcBef>
          <a:spcPct val="20000"/>
        </a:spcBef>
        <a:buFont typeface="Arial"/>
        <a:buChar char="•"/>
        <a:defRPr sz="2000" kern="1200">
          <a:solidFill>
            <a:schemeClr val="tx1"/>
          </a:solidFill>
          <a:latin typeface="+mn-lt"/>
          <a:ea typeface="+mn-ea"/>
          <a:cs typeface="+mn-cs"/>
        </a:defRPr>
      </a:lvl8pPr>
      <a:lvl9pPr marL="3886006" indent="-228588" algn="l" defTabSz="457178"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78" rtl="0" eaLnBrk="1" latinLnBrk="0" hangingPunct="1">
        <a:defRPr sz="1800" kern="1200">
          <a:solidFill>
            <a:schemeClr val="tx1"/>
          </a:solidFill>
          <a:latin typeface="+mn-lt"/>
          <a:ea typeface="+mn-ea"/>
          <a:cs typeface="+mn-cs"/>
        </a:defRPr>
      </a:lvl1pPr>
      <a:lvl2pPr marL="457178" algn="l" defTabSz="457178" rtl="0" eaLnBrk="1" latinLnBrk="0" hangingPunct="1">
        <a:defRPr sz="1800" kern="1200">
          <a:solidFill>
            <a:schemeClr val="tx1"/>
          </a:solidFill>
          <a:latin typeface="+mn-lt"/>
          <a:ea typeface="+mn-ea"/>
          <a:cs typeface="+mn-cs"/>
        </a:defRPr>
      </a:lvl2pPr>
      <a:lvl3pPr marL="914355" algn="l" defTabSz="457178" rtl="0" eaLnBrk="1" latinLnBrk="0" hangingPunct="1">
        <a:defRPr sz="1800" kern="1200">
          <a:solidFill>
            <a:schemeClr val="tx1"/>
          </a:solidFill>
          <a:latin typeface="+mn-lt"/>
          <a:ea typeface="+mn-ea"/>
          <a:cs typeface="+mn-cs"/>
        </a:defRPr>
      </a:lvl3pPr>
      <a:lvl4pPr marL="1371532" algn="l" defTabSz="457178" rtl="0" eaLnBrk="1" latinLnBrk="0" hangingPunct="1">
        <a:defRPr sz="1800" kern="1200">
          <a:solidFill>
            <a:schemeClr val="tx1"/>
          </a:solidFill>
          <a:latin typeface="+mn-lt"/>
          <a:ea typeface="+mn-ea"/>
          <a:cs typeface="+mn-cs"/>
        </a:defRPr>
      </a:lvl4pPr>
      <a:lvl5pPr marL="1828709" algn="l" defTabSz="457178" rtl="0" eaLnBrk="1" latinLnBrk="0" hangingPunct="1">
        <a:defRPr sz="1800" kern="1200">
          <a:solidFill>
            <a:schemeClr val="tx1"/>
          </a:solidFill>
          <a:latin typeface="+mn-lt"/>
          <a:ea typeface="+mn-ea"/>
          <a:cs typeface="+mn-cs"/>
        </a:defRPr>
      </a:lvl5pPr>
      <a:lvl6pPr marL="2285886" algn="l" defTabSz="457178" rtl="0" eaLnBrk="1" latinLnBrk="0" hangingPunct="1">
        <a:defRPr sz="1800" kern="1200">
          <a:solidFill>
            <a:schemeClr val="tx1"/>
          </a:solidFill>
          <a:latin typeface="+mn-lt"/>
          <a:ea typeface="+mn-ea"/>
          <a:cs typeface="+mn-cs"/>
        </a:defRPr>
      </a:lvl6pPr>
      <a:lvl7pPr marL="2743064" algn="l" defTabSz="457178" rtl="0" eaLnBrk="1" latinLnBrk="0" hangingPunct="1">
        <a:defRPr sz="1800" kern="1200">
          <a:solidFill>
            <a:schemeClr val="tx1"/>
          </a:solidFill>
          <a:latin typeface="+mn-lt"/>
          <a:ea typeface="+mn-ea"/>
          <a:cs typeface="+mn-cs"/>
        </a:defRPr>
      </a:lvl7pPr>
      <a:lvl8pPr marL="3200240" algn="l" defTabSz="457178" rtl="0" eaLnBrk="1" latinLnBrk="0" hangingPunct="1">
        <a:defRPr sz="1800" kern="1200">
          <a:solidFill>
            <a:schemeClr val="tx1"/>
          </a:solidFill>
          <a:latin typeface="+mn-lt"/>
          <a:ea typeface="+mn-ea"/>
          <a:cs typeface="+mn-cs"/>
        </a:defRPr>
      </a:lvl8pPr>
      <a:lvl9pPr marL="3657418" algn="l" defTabSz="4571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837786F-A592-4204-A2AC-3319624AB51F}"/>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A5536C54-BAF5-4713-B302-875335791CF2}"/>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7DFEEC53-A973-4B3C-8F4C-2831DF22E8C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875468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AD7B1DE4-F8C1-4F68-A34D-D870589E5202}"/>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1D0D64FC-CA40-4BCD-AA68-7335377F888B}"/>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877AFC78-D96B-4CAC-92A8-D40158724C5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89204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DD7223-05CB-453A-8A3C-AF5713A8731B}"/>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091372F6-D3A7-445C-99B2-90A44C9868C9}"/>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3FE8DC08-517F-4C80-B0C1-FD12896D933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9823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94E8D98-ED21-4C74-89A7-FD37DA9394FD}"/>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F87AF048-8C06-4018-9BBA-74736DFFDDB9}"/>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8FE6C8D6-BE5C-46F3-B270-DC2288C8620E}"/>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56017FC0-0E30-4242-B0B3-A28AE66B9FE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19715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60AE9-7CBD-4E93-9783-85322CDE322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74732D2F-4A18-4BA5-B877-C241A54B1F9D}"/>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2B8BA703-3107-41BE-A092-CE2926C5360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009329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6D48D8D-BFA8-4C6E-9D9F-C2DA3630020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7CF60EE1-F1D2-4F60-AC07-CECDFA0E6F6C}"/>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DB5CF535-5B16-4DED-A97F-2E38F393EE9A}"/>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0E1DEF17-3A46-4132-926E-EDDE20DB6AA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65082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1B7CCE6-925D-479A-B393-AAED20C3DEE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EE3F8234-C4ED-4DF2-B249-28F4CD6AB462}"/>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9F44ACCB-5A2A-4A2C-BBB5-7A1A6B46E00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51160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5E212E-829A-4D8F-A3BF-12F0BD0ACBD4}"/>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5325BDE5-6F59-4FF4-93A8-DD44FA32760B}"/>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9FC1F606-A0B2-42BA-9577-F51BBAAADD9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77209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3BA89A-A79B-44D6-AEBB-F613DF9AE05A}"/>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21AFEAE5-D89E-482C-8664-EEDCFB918821}"/>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1CF25FDE-5BA5-4126-AF00-85806EC7999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4940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9AD0CC6-713D-4E13-B716-8B5BF61FB930}"/>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422E1CF2-3DE2-4A2B-BCF9-2D4D9593F0B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73681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17A70E4-1F44-4B0E-A0E6-C4E7569B2A2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F6D7F5D-31BA-4E58-B2E3-0159AB45DE62}"/>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B6E17E26-8FD4-4CF4-814F-CCA96BD9510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584279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93F358B1-3756-4C23-9102-08AD84CB86F4}"/>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B309E785-EC06-49BA-9A59-8DFED5D25C6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406822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5108E7C-8916-4F42-8265-8F568164F155}"/>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75CE87A8-6F96-4A1B-B28C-EB66F255653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5866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FDF8B53-9976-40AD-BA9C-017FCFA31DBA}"/>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03FC4E7F-94BD-4995-A033-A3DA960B1E3B}"/>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AFBEC8CE-0FFA-458A-93E3-CBB773982663}"/>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7BDC8DF-476B-4549-BCEC-BACFDD78E55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134916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E75B515-C275-4F90-9A3F-854E2E399A6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BBEB31B7-F2EE-4687-B56E-34531067B4F0}"/>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F565084F-36E3-4A0B-9D16-31527751894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54721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4C859B5-3DD7-4C30-AAE1-01673BD4F50A}"/>
              </a:ext>
            </a:extLst>
          </p:cNvPr>
          <p:cNvSpPr>
            <a:spLocks noGrp="1"/>
          </p:cNvSpPr>
          <p:nvPr>
            <p:ph type="body" sz="quarter" idx="10"/>
          </p:nvPr>
        </p:nvSpPr>
        <p:spPr/>
        <p:txBody>
          <a:bodyPr/>
          <a:lstStyle/>
          <a:p>
            <a:endParaRPr lang="en-CA"/>
          </a:p>
        </p:txBody>
      </p:sp>
      <p:sp>
        <p:nvSpPr>
          <p:cNvPr id="9" name="Title 8">
            <a:extLst>
              <a:ext uri="{FF2B5EF4-FFF2-40B4-BE49-F238E27FC236}">
                <a16:creationId xmlns:a16="http://schemas.microsoft.com/office/drawing/2014/main" id="{51B2ACAE-DC82-4415-AB3D-2BEDE1C8477B}"/>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28BAD346-8EEE-4F29-9E4A-C8E00FAF77DA}"/>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2BA99AA7-3325-476A-8AE1-E1A0F16DE72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6904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C62F68E-B410-4CD3-949A-4FC030087000}"/>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121B98D2-9BC2-4AC1-B3F4-E967328027F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14265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086C88-459B-48EA-BAF0-BC516227566F}"/>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4B34D4AC-F5B0-4157-BEC4-67B47F7CEAE4}"/>
              </a:ext>
            </a:extLst>
          </p:cNvPr>
          <p:cNvSpPr>
            <a:spLocks noGrp="1"/>
          </p:cNvSpPr>
          <p:nvPr>
            <p:ph idx="1"/>
          </p:nvPr>
        </p:nvSpPr>
        <p:spPr/>
        <p:txBody>
          <a:bodyPr/>
          <a:lstStyle/>
          <a:p>
            <a:endParaRPr lang="en-CA"/>
          </a:p>
        </p:txBody>
      </p:sp>
      <p:sp>
        <p:nvSpPr>
          <p:cNvPr id="13" name="Text Placeholder 12">
            <a:extLst>
              <a:ext uri="{FF2B5EF4-FFF2-40B4-BE49-F238E27FC236}">
                <a16:creationId xmlns:a16="http://schemas.microsoft.com/office/drawing/2014/main" id="{6A3A22E5-60D3-495C-BD1F-6EF5CAD2251F}"/>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F1EEEF68-1EF9-4F80-A1D9-B0F60ADB561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44893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2589A91-EBF8-452E-BCB1-59961568C8E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F3A45885-1A7C-4C5A-A3BF-3262F8FA7EB5}"/>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3DE6335-847B-4D7A-A2D1-5C320482782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049492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3097132E-02C3-4E7E-BC1A-853EF2CA112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4C50584F-7B7D-4E05-A576-3743D47D521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92337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B869AC36-2431-44DD-986D-0D8383F189BE}"/>
              </a:ext>
            </a:extLst>
          </p:cNvPr>
          <p:cNvSpPr>
            <a:spLocks noGrp="1"/>
          </p:cNvSpPr>
          <p:nvPr>
            <p:ph type="body" sz="quarter" idx="10"/>
          </p:nvPr>
        </p:nvSpPr>
        <p:spPr/>
        <p:txBody>
          <a:bodyPr/>
          <a:lstStyle/>
          <a:p>
            <a:endParaRPr lang="en-CA"/>
          </a:p>
        </p:txBody>
      </p:sp>
      <p:sp>
        <p:nvSpPr>
          <p:cNvPr id="21506" name="Title 21505">
            <a:extLst>
              <a:ext uri="{FF2B5EF4-FFF2-40B4-BE49-F238E27FC236}">
                <a16:creationId xmlns:a16="http://schemas.microsoft.com/office/drawing/2014/main" id="{99101083-1F5B-4F1D-BD12-CF52E49B4823}"/>
              </a:ext>
            </a:extLst>
          </p:cNvPr>
          <p:cNvSpPr>
            <a:spLocks noGrp="1"/>
          </p:cNvSpPr>
          <p:nvPr>
            <p:ph type="title"/>
          </p:nvPr>
        </p:nvSpPr>
        <p:spPr/>
        <p:txBody>
          <a:bodyPr/>
          <a:lstStyle/>
          <a:p>
            <a:endParaRPr lang="en-CA"/>
          </a:p>
        </p:txBody>
      </p:sp>
      <p:sp>
        <p:nvSpPr>
          <p:cNvPr id="21508" name="Content Placeholder 21507">
            <a:extLst>
              <a:ext uri="{FF2B5EF4-FFF2-40B4-BE49-F238E27FC236}">
                <a16:creationId xmlns:a16="http://schemas.microsoft.com/office/drawing/2014/main" id="{B3896EC2-0DC4-4F9D-9241-461583B226AB}"/>
              </a:ext>
            </a:extLst>
          </p:cNvPr>
          <p:cNvSpPr>
            <a:spLocks noGrp="1"/>
          </p:cNvSpPr>
          <p:nvPr>
            <p:ph idx="1"/>
          </p:nvPr>
        </p:nvSpPr>
        <p:spPr/>
        <p:txBody>
          <a:bodyPr/>
          <a:lstStyle/>
          <a:p>
            <a:endParaRPr lang="en-CA"/>
          </a:p>
        </p:txBody>
      </p:sp>
      <p:pic>
        <p:nvPicPr>
          <p:cNvPr id="21510" name="Picture 21509">
            <a:extLst>
              <a:ext uri="{FF2B5EF4-FFF2-40B4-BE49-F238E27FC236}">
                <a16:creationId xmlns:a16="http://schemas.microsoft.com/office/drawing/2014/main" id="{BAC2181D-7DD0-4136-9FA1-55764EEC5CB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692986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9F0699E-6D1B-4BFC-B980-057E8A948103}"/>
              </a:ext>
            </a:extLst>
          </p:cNvPr>
          <p:cNvSpPr>
            <a:spLocks noGrp="1"/>
          </p:cNvSpPr>
          <p:nvPr>
            <p:ph type="body" sz="quarter" idx="10"/>
          </p:nvPr>
        </p:nvSpPr>
        <p:spPr/>
        <p:txBody>
          <a:bodyPr/>
          <a:lstStyle/>
          <a:p>
            <a:endParaRPr lang="en-CA"/>
          </a:p>
        </p:txBody>
      </p:sp>
      <p:sp>
        <p:nvSpPr>
          <p:cNvPr id="8" name="Title 7">
            <a:extLst>
              <a:ext uri="{FF2B5EF4-FFF2-40B4-BE49-F238E27FC236}">
                <a16:creationId xmlns:a16="http://schemas.microsoft.com/office/drawing/2014/main" id="{F4586A61-C7EC-4C04-A1D1-36C1F718B80A}"/>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6EF839EA-9E2E-4F23-AC55-2C604B420941}"/>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30D6933F-2228-4612-864C-CAC88A75DF2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00423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a:extLst>
              <a:ext uri="{FF2B5EF4-FFF2-40B4-BE49-F238E27FC236}">
                <a16:creationId xmlns:a16="http://schemas.microsoft.com/office/drawing/2014/main" id="{F243D146-4E80-43ED-B5A7-F041C5154C48}"/>
              </a:ext>
            </a:extLst>
          </p:cNvPr>
          <p:cNvSpPr>
            <a:spLocks noGrp="1"/>
          </p:cNvSpPr>
          <p:nvPr>
            <p:ph type="body" sz="quarter" idx="10"/>
          </p:nvPr>
        </p:nvSpPr>
        <p:spPr/>
        <p:txBody>
          <a:bodyPr/>
          <a:lstStyle/>
          <a:p>
            <a:endParaRPr lang="en-CA"/>
          </a:p>
        </p:txBody>
      </p:sp>
      <p:sp>
        <p:nvSpPr>
          <p:cNvPr id="20" name="Title 19">
            <a:extLst>
              <a:ext uri="{FF2B5EF4-FFF2-40B4-BE49-F238E27FC236}">
                <a16:creationId xmlns:a16="http://schemas.microsoft.com/office/drawing/2014/main" id="{4CC8E244-626A-4F14-A877-9243D580C5DA}"/>
              </a:ext>
            </a:extLst>
          </p:cNvPr>
          <p:cNvSpPr>
            <a:spLocks noGrp="1"/>
          </p:cNvSpPr>
          <p:nvPr>
            <p:ph type="title"/>
          </p:nvPr>
        </p:nvSpPr>
        <p:spPr/>
        <p:txBody>
          <a:bodyPr/>
          <a:lstStyle/>
          <a:p>
            <a:endParaRPr lang="en-CA"/>
          </a:p>
        </p:txBody>
      </p:sp>
      <p:sp>
        <p:nvSpPr>
          <p:cNvPr id="22" name="Content Placeholder 21">
            <a:extLst>
              <a:ext uri="{FF2B5EF4-FFF2-40B4-BE49-F238E27FC236}">
                <a16:creationId xmlns:a16="http://schemas.microsoft.com/office/drawing/2014/main" id="{7D53F468-1736-4D76-839B-FB1E0D569866}"/>
              </a:ext>
            </a:extLst>
          </p:cNvPr>
          <p:cNvSpPr>
            <a:spLocks noGrp="1"/>
          </p:cNvSpPr>
          <p:nvPr>
            <p:ph idx="1"/>
          </p:nvPr>
        </p:nvSpPr>
        <p:spPr/>
        <p:txBody>
          <a:bodyPr/>
          <a:lstStyle/>
          <a:p>
            <a:endParaRPr lang="en-CA"/>
          </a:p>
        </p:txBody>
      </p:sp>
      <p:pic>
        <p:nvPicPr>
          <p:cNvPr id="24" name="Picture 23">
            <a:extLst>
              <a:ext uri="{FF2B5EF4-FFF2-40B4-BE49-F238E27FC236}">
                <a16:creationId xmlns:a16="http://schemas.microsoft.com/office/drawing/2014/main" id="{2B5725CA-CD00-4566-A3E7-B3FCF98A0A5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72600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7421B1B-1276-4C92-858A-6F7195796C7B}"/>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FFB30BF-F873-430B-B5E1-D3DAF026A3D1}"/>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5E9CA2B5-2ED2-4927-97B0-BEB1197EA66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8717989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40">
            <a:extLst>
              <a:ext uri="{FF2B5EF4-FFF2-40B4-BE49-F238E27FC236}">
                <a16:creationId xmlns:a16="http://schemas.microsoft.com/office/drawing/2014/main" id="{BA4BA069-8B2E-4123-A837-8ABE56227762}"/>
              </a:ext>
            </a:extLst>
          </p:cNvPr>
          <p:cNvSpPr>
            <a:spLocks noGrp="1"/>
          </p:cNvSpPr>
          <p:nvPr>
            <p:ph type="title"/>
          </p:nvPr>
        </p:nvSpPr>
        <p:spPr/>
        <p:txBody>
          <a:bodyPr/>
          <a:lstStyle/>
          <a:p>
            <a:endParaRPr lang="en-CA"/>
          </a:p>
        </p:txBody>
      </p:sp>
      <p:sp>
        <p:nvSpPr>
          <p:cNvPr id="47" name="Text Placeholder 46">
            <a:extLst>
              <a:ext uri="{FF2B5EF4-FFF2-40B4-BE49-F238E27FC236}">
                <a16:creationId xmlns:a16="http://schemas.microsoft.com/office/drawing/2014/main" id="{682AF11A-F9A4-4140-B912-82DF05F31C5F}"/>
              </a:ext>
            </a:extLst>
          </p:cNvPr>
          <p:cNvSpPr>
            <a:spLocks noGrp="1"/>
          </p:cNvSpPr>
          <p:nvPr>
            <p:ph type="body" sz="quarter" idx="10"/>
          </p:nvPr>
        </p:nvSpPr>
        <p:spPr/>
        <p:txBody>
          <a:bodyPr/>
          <a:lstStyle/>
          <a:p>
            <a:endParaRPr lang="en-CA"/>
          </a:p>
        </p:txBody>
      </p:sp>
      <p:pic>
        <p:nvPicPr>
          <p:cNvPr id="88" name="Picture 87">
            <a:extLst>
              <a:ext uri="{FF2B5EF4-FFF2-40B4-BE49-F238E27FC236}">
                <a16:creationId xmlns:a16="http://schemas.microsoft.com/office/drawing/2014/main" id="{F9AB3274-972A-4150-B80C-00336F8716A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02854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E947D13-A075-445A-AB54-689CF09C9AC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506C481C-1D38-48BD-A2C5-222DD319D7B5}"/>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E2817510-E882-4328-A361-EFA166C91A5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281843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5A22D-B880-4160-9F69-88C0296F1C24}"/>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5289DB7E-CA03-41A8-ACBF-4CBCA5861117}"/>
              </a:ext>
            </a:extLst>
          </p:cNvPr>
          <p:cNvSpPr>
            <a:spLocks noGrp="1"/>
          </p:cNvSpPr>
          <p:nvPr>
            <p:ph type="body" sz="quarter" idx="10"/>
          </p:nvPr>
        </p:nvSpPr>
        <p:spPr/>
        <p:txBody>
          <a:bodyPr/>
          <a:lstStyle/>
          <a:p>
            <a:endParaRPr lang="en-CA"/>
          </a:p>
        </p:txBody>
      </p:sp>
      <p:pic>
        <p:nvPicPr>
          <p:cNvPr id="56" name="Picture 55">
            <a:extLst>
              <a:ext uri="{FF2B5EF4-FFF2-40B4-BE49-F238E27FC236}">
                <a16:creationId xmlns:a16="http://schemas.microsoft.com/office/drawing/2014/main" id="{123BCCF7-ECC8-4ECB-BBF4-DF8B1076E1B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9339164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D7F46E0-CDFD-40E6-9F32-71A663190F67}"/>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67823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8692D0A-013A-4B1D-B310-B567B69792DA}"/>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CCDF06A5-3FC7-4A3B-90DA-987BAD472B98}"/>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24EFF2CC-727D-4305-85A8-34F9E2FC49D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2536209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AECA535B-2F30-444F-B698-3B9E20FA1E9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805636E0-D69E-4C1D-AF9F-61FD3806AEA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498050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C43300-4A1B-4B1D-BCF6-BC83E0F687F9}"/>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60454B6A-4063-4CBC-A5AC-525B5ABF96B2}"/>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D7E14761-8510-4FBF-A433-EE4877EA4B5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256454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49E9E0A-1260-4225-908D-508F981E136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1FD6B065-9793-47E8-8DB0-30BCA736C9B8}"/>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C194FEF5-F5FD-4DF4-8C1E-64D805A77FA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660158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D778EC-8433-46DC-8485-5EF572669D28}"/>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C212D9C-167C-4904-8B3B-A90E341501AE}"/>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DED19C29-DC7C-43FA-8667-7DB824CDC0D5}"/>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560756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A2EA307-65D1-43B5-8C40-5E29DE1D5030}"/>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D2DE4065-583F-43C3-8CD3-4516D05C695F}"/>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A8FCDFAE-F8A5-4301-919C-28910C9E655B}"/>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64C50F7F-3C63-47AE-8A04-36A6CC85F8C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4571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4A8B860-6B00-413E-9A8C-0C88284698AF}"/>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28AD2503-2DCA-4284-B78D-3B0E70AF2F6D}"/>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3DCD09C9-0062-4D5E-80FD-584FB80E2A2D}"/>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938328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2800EA7-E076-4414-A57B-3106B0A49E20}"/>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6AED5F1E-B189-4E1F-97C5-A9F409A351B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610D02B-720F-4C07-840D-4E215AAFE52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101323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E0EBDDC4-5901-4489-8703-411AA104D44E}"/>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3FA9177E-9F62-4234-AFE9-EF43A9854F5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299987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F04C2C8-D270-4F32-828C-0673C409F520}"/>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F68D12F9-6CE0-4B6A-999B-C3857D6CB22F}"/>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123C103C-684E-48E5-B9A7-40B61676E357}"/>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4A598048-75C6-447D-8B18-3488A729D5AC}"/>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2019410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0C2E0E4-E7E1-490E-8050-075646123C14}"/>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17741C09-76B9-43DB-90FC-A9ED783F3645}"/>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6CB59C7A-1C21-4821-87F9-20661E37CBF8}"/>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BF512C2C-ED92-4AC5-810E-1C7E42EDD470}"/>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5215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18B35D-1369-4ABE-A196-8CBCAF5CE36D}"/>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30CCE651-B965-4CB7-BEA3-EBBBE88AB77D}"/>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854217C4-D648-4A25-B388-0813EADE2CDE}"/>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DD7B5D87-1A29-4D05-BBCD-668AAD50C00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3691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FC2934C-5059-4C92-A059-0433C61975BB}"/>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245B9575-13CC-4A3B-90C6-4AB549351588}"/>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317953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530606-61AA-4767-9C41-98B9FF59909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ACF816E-F05C-4C93-9721-D7CEE2E961D3}"/>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78E9329F-3224-4563-9046-E728B9B83AF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8259047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720A059-B49B-448A-9189-D997EA91EFAE}"/>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C720C098-5C60-4499-8BB1-349B7A24D30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9739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A59186A-F5A6-44FE-800A-08C5F85EE8A0}"/>
              </a:ext>
            </a:extLst>
          </p:cNvPr>
          <p:cNvSpPr>
            <a:spLocks noGrp="1"/>
          </p:cNvSpPr>
          <p:nvPr>
            <p:ph type="body" sz="quarter" idx="10"/>
          </p:nvPr>
        </p:nvSpPr>
        <p:spPr/>
        <p:txBody>
          <a:bodyPr/>
          <a:lstStyle/>
          <a:p>
            <a:endParaRPr lang="en-CA"/>
          </a:p>
        </p:txBody>
      </p:sp>
      <p:sp>
        <p:nvSpPr>
          <p:cNvPr id="10" name="Title 9">
            <a:extLst>
              <a:ext uri="{FF2B5EF4-FFF2-40B4-BE49-F238E27FC236}">
                <a16:creationId xmlns:a16="http://schemas.microsoft.com/office/drawing/2014/main" id="{2A4128D6-8E99-4A3D-9E74-7505E59B35A4}"/>
              </a:ext>
            </a:extLst>
          </p:cNvPr>
          <p:cNvSpPr>
            <a:spLocks noGrp="1"/>
          </p:cNvSpPr>
          <p:nvPr>
            <p:ph type="title"/>
          </p:nvPr>
        </p:nvSpPr>
        <p:spPr/>
        <p:txBody>
          <a:bodyPr/>
          <a:lstStyle/>
          <a:p>
            <a:endParaRPr lang="en-CA"/>
          </a:p>
        </p:txBody>
      </p:sp>
      <p:sp>
        <p:nvSpPr>
          <p:cNvPr id="12" name="Content Placeholder 11">
            <a:extLst>
              <a:ext uri="{FF2B5EF4-FFF2-40B4-BE49-F238E27FC236}">
                <a16:creationId xmlns:a16="http://schemas.microsoft.com/office/drawing/2014/main" id="{E8CF3D5F-17B9-4549-8A8B-7B989E868500}"/>
              </a:ext>
            </a:extLst>
          </p:cNvPr>
          <p:cNvSpPr>
            <a:spLocks noGrp="1"/>
          </p:cNvSpPr>
          <p:nvPr>
            <p:ph idx="1"/>
          </p:nvPr>
        </p:nvSpPr>
        <p:spPr/>
        <p:txBody>
          <a:bodyPr/>
          <a:lstStyle/>
          <a:p>
            <a:endParaRPr lang="en-CA"/>
          </a:p>
        </p:txBody>
      </p:sp>
      <p:pic>
        <p:nvPicPr>
          <p:cNvPr id="14" name="Picture 13">
            <a:extLst>
              <a:ext uri="{FF2B5EF4-FFF2-40B4-BE49-F238E27FC236}">
                <a16:creationId xmlns:a16="http://schemas.microsoft.com/office/drawing/2014/main" id="{CED59959-D601-4294-96ED-BDA75B0ED43B}"/>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69593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DDC0EAC8-2692-4722-AD64-27695107FB15}"/>
              </a:ext>
            </a:extLst>
          </p:cNvPr>
          <p:cNvSpPr>
            <a:spLocks noGrp="1"/>
          </p:cNvSpPr>
          <p:nvPr>
            <p:ph type="title"/>
          </p:nvPr>
        </p:nvSpPr>
        <p:spPr/>
        <p:txBody>
          <a:bodyPr/>
          <a:lstStyle/>
          <a:p>
            <a:endParaRPr lang="en-CA"/>
          </a:p>
        </p:txBody>
      </p:sp>
      <p:pic>
        <p:nvPicPr>
          <p:cNvPr id="15" name="Picture 14">
            <a:extLst>
              <a:ext uri="{FF2B5EF4-FFF2-40B4-BE49-F238E27FC236}">
                <a16:creationId xmlns:a16="http://schemas.microsoft.com/office/drawing/2014/main" id="{2BF47FA9-9CC9-4AAE-878E-F2F4079A4CEA}"/>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3788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D8DDBF2C-7CE8-47FC-9D69-8B1706DBA7D4}"/>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F1508267-FDB7-4E95-802C-35744AD5DD8D}"/>
              </a:ext>
            </a:extLst>
          </p:cNvPr>
          <p:cNvSpPr>
            <a:spLocks noGrp="1"/>
          </p:cNvSpPr>
          <p:nvPr>
            <p:ph type="title"/>
          </p:nvPr>
        </p:nvSpPr>
        <p:spPr/>
        <p:txBody>
          <a:bodyPr/>
          <a:lstStyle/>
          <a:p>
            <a:endParaRPr lang="en-CA"/>
          </a:p>
        </p:txBody>
      </p:sp>
      <p:sp>
        <p:nvSpPr>
          <p:cNvPr id="16" name="Content Placeholder 15">
            <a:extLst>
              <a:ext uri="{FF2B5EF4-FFF2-40B4-BE49-F238E27FC236}">
                <a16:creationId xmlns:a16="http://schemas.microsoft.com/office/drawing/2014/main" id="{9058F6C4-D8C9-47BD-9FE2-847BFE98FE97}"/>
              </a:ext>
            </a:extLst>
          </p:cNvPr>
          <p:cNvSpPr>
            <a:spLocks noGrp="1"/>
          </p:cNvSpPr>
          <p:nvPr>
            <p:ph idx="1"/>
          </p:nvPr>
        </p:nvSpPr>
        <p:spPr/>
        <p:txBody>
          <a:bodyPr/>
          <a:lstStyle/>
          <a:p>
            <a:endParaRPr lang="en-CA"/>
          </a:p>
        </p:txBody>
      </p:sp>
      <p:pic>
        <p:nvPicPr>
          <p:cNvPr id="18" name="Picture 17">
            <a:extLst>
              <a:ext uri="{FF2B5EF4-FFF2-40B4-BE49-F238E27FC236}">
                <a16:creationId xmlns:a16="http://schemas.microsoft.com/office/drawing/2014/main" id="{F1F8D483-B4B3-47F3-9324-8FEB6A805EA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610442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08991E9-8C81-4C55-8CE6-5D3E26395200}"/>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45592F8B-3F58-485D-9EF5-646860F8BC54}"/>
              </a:ext>
            </a:extLst>
          </p:cNvPr>
          <p:cNvSpPr>
            <a:spLocks noGrp="1"/>
          </p:cNvSpPr>
          <p:nvPr>
            <p:ph idx="1"/>
          </p:nvPr>
        </p:nvSpPr>
        <p:spPr/>
        <p:txBody>
          <a:bodyPr/>
          <a:lstStyle/>
          <a:p>
            <a:endParaRPr lang="en-CA"/>
          </a:p>
        </p:txBody>
      </p:sp>
      <p:sp>
        <p:nvSpPr>
          <p:cNvPr id="16" name="Text Placeholder 15">
            <a:extLst>
              <a:ext uri="{FF2B5EF4-FFF2-40B4-BE49-F238E27FC236}">
                <a16:creationId xmlns:a16="http://schemas.microsoft.com/office/drawing/2014/main" id="{1F3A1049-8A44-45A0-B6B0-1B3AD2F45AF8}"/>
              </a:ext>
            </a:extLst>
          </p:cNvPr>
          <p:cNvSpPr>
            <a:spLocks noGrp="1"/>
          </p:cNvSpPr>
          <p:nvPr>
            <p:ph type="body" sz="quarter" idx="10"/>
          </p:nvPr>
        </p:nvSpPr>
        <p:spPr/>
        <p:txBody>
          <a:bodyPr/>
          <a:lstStyle/>
          <a:p>
            <a:endParaRPr lang="en-CA"/>
          </a:p>
        </p:txBody>
      </p:sp>
      <p:pic>
        <p:nvPicPr>
          <p:cNvPr id="18" name="Picture 17">
            <a:extLst>
              <a:ext uri="{FF2B5EF4-FFF2-40B4-BE49-F238E27FC236}">
                <a16:creationId xmlns:a16="http://schemas.microsoft.com/office/drawing/2014/main" id="{50A5E391-A5A9-460B-8571-F8C18CDD0A04}"/>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6097185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7E2FB8-6AB5-4400-8BA3-9F16FB9CD3AA}"/>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01674ECF-BC84-4E89-A44C-3ADD5A65A7A1}"/>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96F8A35E-B4A1-4F33-B7D6-79098EB7A6E2}"/>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8354741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23B42E-64AE-4773-B553-7BD500A57978}"/>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6AAB3AD-5463-41C3-A2B9-2472A1E0D8EA}"/>
              </a:ext>
            </a:extLst>
          </p:cNvPr>
          <p:cNvSpPr>
            <a:spLocks noGrp="1"/>
          </p:cNvSpPr>
          <p:nvPr>
            <p:ph type="body" sz="quarter" idx="10"/>
          </p:nvPr>
        </p:nvSpPr>
        <p:spPr/>
        <p:txBody>
          <a:bodyPr/>
          <a:lstStyle/>
          <a:p>
            <a:endParaRPr lang="en-CA"/>
          </a:p>
        </p:txBody>
      </p:sp>
      <p:pic>
        <p:nvPicPr>
          <p:cNvPr id="16" name="Picture 15">
            <a:extLst>
              <a:ext uri="{FF2B5EF4-FFF2-40B4-BE49-F238E27FC236}">
                <a16:creationId xmlns:a16="http://schemas.microsoft.com/office/drawing/2014/main" id="{092B8569-3BA2-4A9F-AF9D-05154E53176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236427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C2F4238-79B1-463E-8DDE-96466A54DE0D}"/>
              </a:ext>
            </a:extLst>
          </p:cNvPr>
          <p:cNvSpPr>
            <a:spLocks noGrp="1"/>
          </p:cNvSpPr>
          <p:nvPr>
            <p:ph type="body" sz="quarter" idx="10"/>
          </p:nvPr>
        </p:nvSpPr>
        <p:spPr/>
        <p:txBody>
          <a:bodyPr/>
          <a:lstStyle/>
          <a:p>
            <a:endParaRPr lang="en-CA"/>
          </a:p>
        </p:txBody>
      </p:sp>
      <p:sp>
        <p:nvSpPr>
          <p:cNvPr id="15" name="Title 14">
            <a:extLst>
              <a:ext uri="{FF2B5EF4-FFF2-40B4-BE49-F238E27FC236}">
                <a16:creationId xmlns:a16="http://schemas.microsoft.com/office/drawing/2014/main" id="{0B9A0956-F90C-4F5D-9FF8-1AA52DD26174}"/>
              </a:ext>
            </a:extLst>
          </p:cNvPr>
          <p:cNvSpPr>
            <a:spLocks noGrp="1"/>
          </p:cNvSpPr>
          <p:nvPr>
            <p:ph type="title"/>
          </p:nvPr>
        </p:nvSpPr>
        <p:spPr/>
        <p:txBody>
          <a:bodyPr/>
          <a:lstStyle/>
          <a:p>
            <a:endParaRPr lang="en-CA"/>
          </a:p>
        </p:txBody>
      </p:sp>
      <p:sp>
        <p:nvSpPr>
          <p:cNvPr id="17" name="Content Placeholder 16">
            <a:extLst>
              <a:ext uri="{FF2B5EF4-FFF2-40B4-BE49-F238E27FC236}">
                <a16:creationId xmlns:a16="http://schemas.microsoft.com/office/drawing/2014/main" id="{A54673AF-76FD-42C2-8B34-D741FA82C805}"/>
              </a:ext>
            </a:extLst>
          </p:cNvPr>
          <p:cNvSpPr>
            <a:spLocks noGrp="1"/>
          </p:cNvSpPr>
          <p:nvPr>
            <p:ph idx="1"/>
          </p:nvPr>
        </p:nvSpPr>
        <p:spPr/>
        <p:txBody>
          <a:bodyPr/>
          <a:lstStyle/>
          <a:p>
            <a:endParaRPr lang="en-CA"/>
          </a:p>
        </p:txBody>
      </p:sp>
      <p:pic>
        <p:nvPicPr>
          <p:cNvPr id="23" name="Picture 22">
            <a:extLst>
              <a:ext uri="{FF2B5EF4-FFF2-40B4-BE49-F238E27FC236}">
                <a16:creationId xmlns:a16="http://schemas.microsoft.com/office/drawing/2014/main" id="{0A751F3E-807C-4E05-A14B-85F5A3C91E2E}"/>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263825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F95D60-2561-461E-BE43-B7864D63847A}"/>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7756E08F-DF17-45F4-AE11-9A9226C3250B}"/>
              </a:ext>
            </a:extLst>
          </p:cNvPr>
          <p:cNvSpPr>
            <a:spLocks noGrp="1"/>
          </p:cNvSpPr>
          <p:nvPr>
            <p:ph type="body" sz="quarter" idx="10"/>
          </p:nvPr>
        </p:nvSpPr>
        <p:spPr/>
        <p:txBody>
          <a:bodyPr/>
          <a:lstStyle/>
          <a:p>
            <a:endParaRPr lang="en-CA"/>
          </a:p>
        </p:txBody>
      </p:sp>
      <p:pic>
        <p:nvPicPr>
          <p:cNvPr id="24" name="Picture 23">
            <a:extLst>
              <a:ext uri="{FF2B5EF4-FFF2-40B4-BE49-F238E27FC236}">
                <a16:creationId xmlns:a16="http://schemas.microsoft.com/office/drawing/2014/main" id="{CD485497-FDD4-4229-82ED-3A74261CC84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712676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3EDC917-1F56-4858-B62E-8D29E6FB9980}"/>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96345727-75A2-4589-AD5A-5115A3F335D5}"/>
              </a:ext>
            </a:extLst>
          </p:cNvPr>
          <p:cNvSpPr>
            <a:spLocks noGrp="1"/>
          </p:cNvSpPr>
          <p:nvPr>
            <p:ph type="title"/>
          </p:nvPr>
        </p:nvSpPr>
        <p:spPr/>
        <p:txBody>
          <a:bodyPr/>
          <a:lstStyle/>
          <a:p>
            <a:endParaRPr lang="en-CA"/>
          </a:p>
        </p:txBody>
      </p:sp>
      <p:sp>
        <p:nvSpPr>
          <p:cNvPr id="15" name="Content Placeholder 14">
            <a:extLst>
              <a:ext uri="{FF2B5EF4-FFF2-40B4-BE49-F238E27FC236}">
                <a16:creationId xmlns:a16="http://schemas.microsoft.com/office/drawing/2014/main" id="{D103B99A-6C2C-4FF5-BAD0-11169169A3C6}"/>
              </a:ext>
            </a:extLst>
          </p:cNvPr>
          <p:cNvSpPr>
            <a:spLocks noGrp="1"/>
          </p:cNvSpPr>
          <p:nvPr>
            <p:ph idx="1"/>
          </p:nvPr>
        </p:nvSpPr>
        <p:spPr/>
        <p:txBody>
          <a:bodyPr/>
          <a:lstStyle/>
          <a:p>
            <a:endParaRPr lang="en-CA"/>
          </a:p>
        </p:txBody>
      </p:sp>
      <p:pic>
        <p:nvPicPr>
          <p:cNvPr id="17" name="Picture 16">
            <a:extLst>
              <a:ext uri="{FF2B5EF4-FFF2-40B4-BE49-F238E27FC236}">
                <a16:creationId xmlns:a16="http://schemas.microsoft.com/office/drawing/2014/main" id="{395BCB74-C0D0-4BE2-9739-4C7E8C222CE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5602902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C25CC8C-A915-4467-9E75-92E5BE38581B}"/>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FCEAF7DB-8C47-428F-BD19-DD2EE1B95B73}"/>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B81FEB6D-782B-4A19-A39E-8FD901A98C73}"/>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052965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8C0D5A-5C4A-4B19-A56E-582063FDD459}"/>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F0517984-60AC-4E91-8885-A47F2A371845}"/>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C8AD24F6-BD01-4E57-BEC2-69146F64E7C6}"/>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3106523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35021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6A2718-A5DA-4ADB-AE36-CF0471E93831}"/>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9FB571CC-0063-4FAA-9104-7F04E1E54941}"/>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DB8128CF-649C-4FF4-98A7-4F7CE3B83601}"/>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3407389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F764A0-44E9-4183-8C89-7401235333A3}"/>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E5401FEE-E33E-49D9-ACC4-0EDA4632CD2A}"/>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5CE44108-6289-4157-992A-2D0626046A4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9251746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37C7E1-48CA-413D-87F3-57D5116F258D}"/>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B5277AFA-D0FD-4CF5-90AF-473094B05560}"/>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6B65CDCF-0741-41F9-9321-7C36A8F751FF}"/>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4022007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3195311E-85F4-44A6-B2E6-1D7EF75B59D8}"/>
              </a:ext>
            </a:extLst>
          </p:cNvPr>
          <p:cNvSpPr>
            <a:spLocks noGrp="1"/>
          </p:cNvSpPr>
          <p:nvPr>
            <p:ph type="title"/>
          </p:nvPr>
        </p:nvSpPr>
        <p:spPr/>
        <p:txBody>
          <a:bodyPr/>
          <a:lstStyle/>
          <a:p>
            <a:endParaRPr lang="en-CA"/>
          </a:p>
        </p:txBody>
      </p:sp>
      <p:sp>
        <p:nvSpPr>
          <p:cNvPr id="19" name="Text Placeholder 18">
            <a:extLst>
              <a:ext uri="{FF2B5EF4-FFF2-40B4-BE49-F238E27FC236}">
                <a16:creationId xmlns:a16="http://schemas.microsoft.com/office/drawing/2014/main" id="{D425DB77-B437-4CAA-93D4-1C965A439534}"/>
              </a:ext>
            </a:extLst>
          </p:cNvPr>
          <p:cNvSpPr>
            <a:spLocks noGrp="1"/>
          </p:cNvSpPr>
          <p:nvPr>
            <p:ph type="body" sz="quarter" idx="10"/>
          </p:nvPr>
        </p:nvSpPr>
        <p:spPr/>
        <p:txBody>
          <a:bodyPr/>
          <a:lstStyle/>
          <a:p>
            <a:endParaRPr lang="en-CA"/>
          </a:p>
        </p:txBody>
      </p:sp>
      <p:pic>
        <p:nvPicPr>
          <p:cNvPr id="21" name="Picture 20">
            <a:extLst>
              <a:ext uri="{FF2B5EF4-FFF2-40B4-BE49-F238E27FC236}">
                <a16:creationId xmlns:a16="http://schemas.microsoft.com/office/drawing/2014/main" id="{ECA7F955-9EAD-4070-85A9-5DF3D1805F69}"/>
              </a:ext>
            </a:extLst>
          </p:cNvPr>
          <p:cNvPicPr>
            <a:picLocks noChangeAspect="1"/>
          </p:cNvPicPr>
          <p:nvPr/>
        </p:nvPicPr>
        <p:blipFill>
          <a:blip r:embed="rId3"/>
          <a:stretch>
            <a:fillRect/>
          </a:stretch>
        </p:blipFill>
        <p:spPr>
          <a:xfrm>
            <a:off x="0" y="0"/>
            <a:ext cx="9144000" cy="5143500"/>
          </a:xfrm>
          <a:prstGeom prst="rect">
            <a:avLst/>
          </a:prstGeom>
        </p:spPr>
      </p:pic>
    </p:spTree>
    <p:extLst>
      <p:ext uri="{BB962C8B-B14F-4D97-AF65-F5344CB8AC3E}">
        <p14:creationId xmlns:p14="http://schemas.microsoft.com/office/powerpoint/2010/main" val="1662226613"/>
      </p:ext>
    </p:extLst>
  </p:cSld>
  <p:clrMapOvr>
    <a:masterClrMapping/>
  </p:clrMapOvr>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9D79AA-F4ED-4064-BAD7-0C3C9E61A1BA}">
  <ds:schemaRefs>
    <ds:schemaRef ds:uri="http://schemas.microsoft.com/office/2006/documentManagement/types"/>
    <ds:schemaRef ds:uri="http://purl.org/dc/elements/1.1/"/>
    <ds:schemaRef ds:uri="http://schemas.microsoft.com/office/2006/metadata/properties"/>
    <ds:schemaRef ds:uri="40bcddbf-5152-4ba4-91ea-bc5d864a028e"/>
    <ds:schemaRef ds:uri="http://purl.org/dc/terms/"/>
    <ds:schemaRef ds:uri="http://schemas.openxmlformats.org/package/2006/metadata/core-properties"/>
    <ds:schemaRef ds:uri="1ff868c5-2c61-4494-a6ef-a5fad2181b1a"/>
    <ds:schemaRef ds:uri="http://purl.org/dc/dcmitype/"/>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371C2DC-96D0-49FE-A701-16C4154F2E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AE27ACC-E8A9-4C14-9F87-7FF03A4DFB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48168</TotalTime>
  <Words>2875</Words>
  <Application>Microsoft Office PowerPoint</Application>
  <PresentationFormat>On-screen Show (16:9)</PresentationFormat>
  <Paragraphs>129</Paragraphs>
  <Slides>59</Slides>
  <Notes>59</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59</vt:i4>
      </vt:variant>
    </vt:vector>
  </HeadingPairs>
  <TitlesOfParts>
    <vt:vector size="65" baseType="lpstr">
      <vt:lpstr>Arial</vt:lpstr>
      <vt:lpstr>Calibri</vt:lpstr>
      <vt:lpstr>Segoe UI</vt:lpstr>
      <vt:lpstr>Times New Roman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Six Degrees Medical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IHSG_Hypo awareness</dc:title>
  <dc:creator>Bushra Ilyas</dc:creator>
  <cp:lastModifiedBy>Emma Yu</cp:lastModifiedBy>
  <cp:revision>868</cp:revision>
  <cp:lastPrinted>2014-05-28T19:47:56Z</cp:lastPrinted>
  <dcterms:created xsi:type="dcterms:W3CDTF">2013-03-08T23:12:32Z</dcterms:created>
  <dcterms:modified xsi:type="dcterms:W3CDTF">2021-02-26T23:27:35Z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