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1.xml" ContentType="application/vnd.openxmlformats-officedocument.presentationml.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33" r:id="rId4"/>
  </p:sldMasterIdLst>
  <p:notesMasterIdLst>
    <p:notesMasterId r:id="rId54"/>
  </p:notesMasterIdLst>
  <p:sldIdLst>
    <p:sldId id="263" r:id="rId5"/>
    <p:sldId id="525" r:id="rId6"/>
    <p:sldId id="1416" r:id="rId7"/>
    <p:sldId id="496" r:id="rId8"/>
    <p:sldId id="491" r:id="rId9"/>
    <p:sldId id="488" r:id="rId10"/>
    <p:sldId id="1428" r:id="rId11"/>
    <p:sldId id="1414" r:id="rId12"/>
    <p:sldId id="490" r:id="rId13"/>
    <p:sldId id="1407" r:id="rId14"/>
    <p:sldId id="557" r:id="rId15"/>
    <p:sldId id="495" r:id="rId16"/>
    <p:sldId id="1417" r:id="rId17"/>
    <p:sldId id="477" r:id="rId18"/>
    <p:sldId id="1412" r:id="rId19"/>
    <p:sldId id="264" r:id="rId20"/>
    <p:sldId id="545" r:id="rId21"/>
    <p:sldId id="293" r:id="rId22"/>
    <p:sldId id="484" r:id="rId23"/>
    <p:sldId id="464" r:id="rId24"/>
    <p:sldId id="1429" r:id="rId25"/>
    <p:sldId id="508" r:id="rId26"/>
    <p:sldId id="530" r:id="rId27"/>
    <p:sldId id="1435" r:id="rId28"/>
    <p:sldId id="1418" r:id="rId29"/>
    <p:sldId id="1390" r:id="rId30"/>
    <p:sldId id="1430" r:id="rId31"/>
    <p:sldId id="1440" r:id="rId32"/>
    <p:sldId id="1441" r:id="rId33"/>
    <p:sldId id="560" r:id="rId34"/>
    <p:sldId id="1438" r:id="rId35"/>
    <p:sldId id="1436" r:id="rId36"/>
    <p:sldId id="1432" r:id="rId37"/>
    <p:sldId id="1419" r:id="rId38"/>
    <p:sldId id="1422" r:id="rId39"/>
    <p:sldId id="534" r:id="rId40"/>
    <p:sldId id="1433" r:id="rId41"/>
    <p:sldId id="1421" r:id="rId42"/>
    <p:sldId id="564" r:id="rId43"/>
    <p:sldId id="1408" r:id="rId44"/>
    <p:sldId id="1434" r:id="rId45"/>
    <p:sldId id="565" r:id="rId46"/>
    <p:sldId id="566" r:id="rId47"/>
    <p:sldId id="1423" r:id="rId48"/>
    <p:sldId id="1420" r:id="rId49"/>
    <p:sldId id="1437" r:id="rId50"/>
    <p:sldId id="1439" r:id="rId51"/>
    <p:sldId id="1427" r:id="rId52"/>
    <p:sldId id="338"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075D50D-202B-4054-BF8E-0E4E0F41A1F5}">
          <p14:sldIdLst>
            <p14:sldId id="263"/>
            <p14:sldId id="525"/>
            <p14:sldId id="1416"/>
            <p14:sldId id="496"/>
            <p14:sldId id="491"/>
            <p14:sldId id="488"/>
            <p14:sldId id="1428"/>
            <p14:sldId id="1414"/>
            <p14:sldId id="490"/>
            <p14:sldId id="1407"/>
            <p14:sldId id="557"/>
            <p14:sldId id="495"/>
            <p14:sldId id="1417"/>
            <p14:sldId id="477"/>
            <p14:sldId id="1412"/>
            <p14:sldId id="264"/>
            <p14:sldId id="545"/>
            <p14:sldId id="293"/>
            <p14:sldId id="484"/>
            <p14:sldId id="464"/>
            <p14:sldId id="1429"/>
            <p14:sldId id="508"/>
            <p14:sldId id="530"/>
            <p14:sldId id="1435"/>
            <p14:sldId id="1418"/>
            <p14:sldId id="1390"/>
            <p14:sldId id="1430"/>
            <p14:sldId id="1440"/>
            <p14:sldId id="1441"/>
            <p14:sldId id="560"/>
            <p14:sldId id="1438"/>
            <p14:sldId id="1436"/>
            <p14:sldId id="1432"/>
            <p14:sldId id="1419"/>
            <p14:sldId id="1422"/>
            <p14:sldId id="534"/>
            <p14:sldId id="1433"/>
            <p14:sldId id="1421"/>
            <p14:sldId id="564"/>
            <p14:sldId id="1408"/>
            <p14:sldId id="1434"/>
            <p14:sldId id="565"/>
            <p14:sldId id="566"/>
            <p14:sldId id="1423"/>
            <p14:sldId id="1420"/>
            <p14:sldId id="1437"/>
            <p14:sldId id="1439"/>
            <p14:sldId id="1427"/>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rence leiter" initials="ll" lastIdx="1" clrIdx="0"/>
  <p:cmAuthor id="2" name="Julia Herdman" initials="JH" lastIdx="29" clrIdx="1"/>
  <p:cmAuthor id="3" name="Gabrielle" initials="G" lastIdx="4" clrIdx="2"/>
  <p:cmAuthor id="4" name="" initials="" lastIdx="2" clrIdx="3"/>
  <p:cmAuthor id="5" name="Katarina Marcinko" initials="KM" lastIdx="3" clrIdx="4"/>
  <p:cmAuthor id="6" name="Carolyn Whiting" initials="CW" lastIdx="2" clrIdx="5"/>
  <p:cmAuthor id="7" name="Julia Sawyers" initials="JS" lastIdx="3" clrIdx="6"/>
  <p:cmAuthor id="8" name="lawrence leiter" initials="LAL" lastIdx="54" clrIdx="7"/>
  <p:cmAuthor id="9" name="Martha McLoughlin" initials="MM" lastIdx="1" clrIdx="8"/>
  <p:cmAuthor id="10" name="Ryan Buensuceso" initials="RB" lastIdx="91" clrIdx="9"/>
  <p:cmAuthor id="11" name="Brian Frier" initials="BF" lastIdx="21" clrIdx="10"/>
  <p:cmAuthor id="12" name="Bastiaan de Galan" initials="BE" lastIdx="11" clrIdx="11"/>
  <p:cmAuthor id="13" name="Ryan Buensuceso" initials="RB [2]" lastIdx="68" clrIdx="12"/>
  <p:cmAuthor id="14" name="Simon Heller" initials="SH" lastIdx="15" clrIdx="13"/>
  <p:cmAuthor id="15" name="Kamlesh Khunti" initials="KK" lastIdx="1" clrIdx="14"/>
  <p:cmAuthor id="16" name="Kamlesh Khunti" initials="KK [2]" lastIdx="1" clrIdx="15"/>
  <p:cmAuthor id="17" name="Kamlesh Khunti" initials="KK [3]" lastIdx="1" clrIdx="16"/>
  <p:cmAuthor id="18" name="SAAmiel" initials="S" lastIdx="12" clrIdx="17">
    <p:extLst>
      <p:ext uri="{19B8F6BF-5375-455C-9EA6-DF929625EA0E}">
        <p15:presenceInfo xmlns:p15="http://schemas.microsoft.com/office/powerpoint/2012/main" userId="SAAmiel" providerId="None"/>
      </p:ext>
    </p:extLst>
  </p:cmAuthor>
  <p:cmAuthor id="19" name="Laura Marcelo" initials="LM" lastIdx="3" clrIdx="18">
    <p:extLst>
      <p:ext uri="{19B8F6BF-5375-455C-9EA6-DF929625EA0E}">
        <p15:presenceInfo xmlns:p15="http://schemas.microsoft.com/office/powerpoint/2012/main" userId="S::Laura.Marcelo@verasci.com::1c8c8920-f23e-4e71-af88-5a2d87d2e8a9" providerId="AD"/>
      </p:ext>
    </p:extLst>
  </p:cmAuthor>
  <p:cmAuthor id="20" name="Emma Yu" initials="EY" lastIdx="3" clrIdx="19">
    <p:extLst>
      <p:ext uri="{19B8F6BF-5375-455C-9EA6-DF929625EA0E}">
        <p15:presenceInfo xmlns:p15="http://schemas.microsoft.com/office/powerpoint/2012/main" userId="S::eyu@sixdegreesmed.com::1717897d-3a5c-4de6-b6a9-d214bf6e60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7A7A"/>
    <a:srgbClr val="4D4D4F"/>
    <a:srgbClr val="EECCCD"/>
    <a:srgbClr val="F7E7E8"/>
    <a:srgbClr val="FFFFFF"/>
    <a:srgbClr val="293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221BEE-4C5A-4EBF-AC5D-48A25A75834A}" v="7" dt="2021-02-26T22:36:45.9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35" autoAdjust="0"/>
    <p:restoredTop sz="89840" autoAdjust="0"/>
  </p:normalViewPr>
  <p:slideViewPr>
    <p:cSldViewPr snapToGrid="0" snapToObjects="1" showGuides="1">
      <p:cViewPr varScale="1">
        <p:scale>
          <a:sx n="52" d="100"/>
          <a:sy n="52" d="100"/>
        </p:scale>
        <p:origin x="1376" y="60"/>
      </p:cViewPr>
      <p:guideLst/>
    </p:cSldViewPr>
  </p:slideViewPr>
  <p:outlineViewPr>
    <p:cViewPr>
      <p:scale>
        <a:sx n="33" d="100"/>
        <a:sy n="33" d="100"/>
      </p:scale>
      <p:origin x="0" y="-36182"/>
    </p:cViewPr>
  </p:outlineViewPr>
  <p:notesTextViewPr>
    <p:cViewPr>
      <p:scale>
        <a:sx n="100" d="100"/>
        <a:sy n="100" d="100"/>
      </p:scale>
      <p:origin x="0" y="0"/>
    </p:cViewPr>
  </p:notesTextViewPr>
  <p:sorterViewPr>
    <p:cViewPr>
      <p:scale>
        <a:sx n="124" d="100"/>
        <a:sy n="124" d="100"/>
      </p:scale>
      <p:origin x="0" y="-6523"/>
    </p:cViewPr>
  </p:sorterViewPr>
  <p:notesViewPr>
    <p:cSldViewPr snapToGrid="0" snapToObjects="1">
      <p:cViewPr varScale="1">
        <p:scale>
          <a:sx n="73" d="100"/>
          <a:sy n="73" d="100"/>
        </p:scale>
        <p:origin x="31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omments/comment1.xml><?xml version="1.0" encoding="utf-8"?>
<p:cmLst xmlns:a="http://schemas.openxmlformats.org/drawingml/2006/main" xmlns:r="http://schemas.openxmlformats.org/officeDocument/2006/relationships" xmlns:p="http://schemas.openxmlformats.org/presentationml/2006/main">
  <p:cm authorId="19" dt="2021-02-08T11:43:55.525" idx="2">
    <p:pos x="10" y="10"/>
    <p:text>need to verify with client VIII vs VII</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1F456AC-992E-3C44-A27D-9F9BF9AE7C79}" type="datetimeFigureOut">
              <a:rPr lang="en-US" smtClean="0"/>
              <a:t>2/26/2021</a:t>
            </a:fld>
            <a:endParaRPr lang="hi-IN"/>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79951E-6CED-E84E-891C-C61D1D7B975F}" type="slidenum">
              <a:rPr lang="en-US" smtClean="0"/>
              <a:t>‹#›</a:t>
            </a:fld>
            <a:endParaRPr lang="hi-IN"/>
          </a:p>
        </p:txBody>
      </p:sp>
    </p:spTree>
    <p:extLst>
      <p:ext uri="{BB962C8B-B14F-4D97-AF65-F5344CB8AC3E}">
        <p14:creationId xmlns:p14="http://schemas.microsoft.com/office/powerpoint/2010/main" val="27956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अग्रलिखित द्वारा प्रस्तुत इस टूल का प्रयोजन: HCP से कई HPC को</a:t>
            </a:r>
          </a:p>
          <a:p>
            <a:r>
              <a:rPr lang="hi-IN" b="1" baseline="0" dirty="0"/>
              <a:t>ध्यान दें:</a:t>
            </a:r>
            <a:r>
              <a:rPr lang="hi-IN" dirty="0"/>
              <a:t> सभी स्लाइड्स का उपयोग करना आवश्यक नहीं है। कृपया गहनता, अवधि, और दर्शकवर्ग के अनुसार प्रस्तुति के लिए स्लाइड्स चुन लें। संक्षिप्त प्रस्तुति के लिए सुझावित स्लाइड्स इस स्लाइड डेक के अंत में मौजूद हैं।</a:t>
            </a:r>
          </a:p>
        </p:txBody>
      </p:sp>
      <p:sp>
        <p:nvSpPr>
          <p:cNvPr id="4" name="Slide Number Placeholder 3"/>
          <p:cNvSpPr>
            <a:spLocks noGrp="1"/>
          </p:cNvSpPr>
          <p:nvPr>
            <p:ph type="sldNum" sz="quarter" idx="10"/>
          </p:nvPr>
        </p:nvSpPr>
        <p:spPr/>
        <p:txBody>
          <a:bodyPr/>
          <a:lstStyle/>
          <a:p>
            <a:fld id="{3E93355A-8E44-4DDA-AB4A-3EF701460EF3}" type="slidenum">
              <a:rPr lang="en-CA" smtClean="0">
                <a:solidFill>
                  <a:prstClr val="black"/>
                </a:solidFill>
              </a:rPr>
              <a:pPr/>
              <a:t>1</a:t>
            </a:fld>
            <a:endParaRPr lang="hi-IN" dirty="0">
              <a:solidFill>
                <a:prstClr val="black"/>
              </a:solidFill>
            </a:endParaRPr>
          </a:p>
        </p:txBody>
      </p:sp>
    </p:spTree>
    <p:extLst>
      <p:ext uri="{BB962C8B-B14F-4D97-AF65-F5344CB8AC3E}">
        <p14:creationId xmlns:p14="http://schemas.microsoft.com/office/powerpoint/2010/main" val="708257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a:t>अध्ययन में EURODIAB पुरोलक्षी जटिलाएं अध्ययन से T1D के 2,181 रोगियों को शामिल किया गया था। आधार-रेखा पर, स्वयं-सूचित गंभीर हायपोग्लायसीमिया (जिसके लिए अन्य लोगों की मदद की ज़रूरत पड़ी हो) की बारंबारता का आकलन रोगी प्रश्नावली द्वारा किया गया। जानलेवा/ग़ैर-जानलेवा CVD का आकलन आधार-रेखा जांच के 7.3 वर्ष बाद किया गया। फ़ॉलो-अप के दौरान, पिछले वर्ष में हुईं हायपोग्लायसीमिया की गंभीर और अगंभीर घटनाओं का डेटा एक प्रश्नावली द्वारा एकत्र किया गया।</a:t>
            </a:r>
          </a:p>
          <a:p>
            <a:r>
              <a:rPr lang="hi-IN"/>
              <a:t>कुछ अन्य समवर्ग अध्ययनों के विपरीत, इस डेटा से यह संकेत नहीं मिला कि गंभीर हायपोग्लायसीमिया से CVD का जोख़िम बढ़ जाता है। अन्य अध्ययनों की तुलना में ज्ञात हुई यह विसंगति, संभव है कि प्रेक्षित डेटा में कारण-प्रभाव संबंध और विरोधाभासों, दोनों के योगदानों को दर्शाती हो।</a:t>
            </a:r>
          </a:p>
        </p:txBody>
      </p:sp>
      <p:sp>
        <p:nvSpPr>
          <p:cNvPr id="4" name="Slide Number Placeholder 3"/>
          <p:cNvSpPr>
            <a:spLocks noGrp="1"/>
          </p:cNvSpPr>
          <p:nvPr>
            <p:ph type="sldNum" sz="quarter" idx="5"/>
          </p:nvPr>
        </p:nvSpPr>
        <p:spPr/>
        <p:txBody>
          <a:bodyPr/>
          <a:lstStyle/>
          <a:p>
            <a:fld id="{1E79951E-6CED-E84E-891C-C61D1D7B975F}" type="slidenum">
              <a:rPr lang="en-US" smtClean="0"/>
              <a:t>10</a:t>
            </a:fld>
            <a:endParaRPr lang="hi-IN"/>
          </a:p>
        </p:txBody>
      </p:sp>
    </p:spTree>
    <p:extLst>
      <p:ext uri="{BB962C8B-B14F-4D97-AF65-F5344CB8AC3E}">
        <p14:creationId xmlns:p14="http://schemas.microsoft.com/office/powerpoint/2010/main" val="280341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11</a:t>
            </a:fld>
            <a:endParaRPr lang="hi-IN"/>
          </a:p>
        </p:txBody>
      </p:sp>
    </p:spTree>
    <p:extLst>
      <p:ext uri="{BB962C8B-B14F-4D97-AF65-F5344CB8AC3E}">
        <p14:creationId xmlns:p14="http://schemas.microsoft.com/office/powerpoint/2010/main" val="64299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12</a:t>
            </a:fld>
            <a:endParaRPr lang="hi-IN"/>
          </a:p>
        </p:txBody>
      </p:sp>
    </p:spTree>
    <p:extLst>
      <p:ext uri="{BB962C8B-B14F-4D97-AF65-F5344CB8AC3E}">
        <p14:creationId xmlns:p14="http://schemas.microsoft.com/office/powerpoint/2010/main" val="2333814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13</a:t>
            </a:fld>
            <a:endParaRPr lang="hi-IN"/>
          </a:p>
        </p:txBody>
      </p:sp>
    </p:spTree>
    <p:extLst>
      <p:ext uri="{BB962C8B-B14F-4D97-AF65-F5344CB8AC3E}">
        <p14:creationId xmlns:p14="http://schemas.microsoft.com/office/powerpoint/2010/main" val="2361357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a:t>कई CVOT ने गंभीर हायपोग्लायसीमिया और MACE तथा सभी-कारणों से मृत्यु की दर के बीच संबंधों की पड़ताल की है। इनसे प्राप्त डेटा विरोधाभासी है; कुछ अध्ययनों में संबंध देखने को मिला है और कुछ में नहीं। आगामी स्लाइड समूह विरोधाभासी डेटा दर्शाते हैं।</a:t>
            </a:r>
          </a:p>
        </p:txBody>
      </p:sp>
      <p:sp>
        <p:nvSpPr>
          <p:cNvPr id="4" name="Slide Number Placeholder 3"/>
          <p:cNvSpPr>
            <a:spLocks noGrp="1"/>
          </p:cNvSpPr>
          <p:nvPr>
            <p:ph type="sldNum" sz="quarter" idx="5"/>
          </p:nvPr>
        </p:nvSpPr>
        <p:spPr/>
        <p:txBody>
          <a:bodyPr/>
          <a:lstStyle/>
          <a:p>
            <a:fld id="{1E79951E-6CED-E84E-891C-C61D1D7B975F}" type="slidenum">
              <a:rPr lang="en-US" smtClean="0"/>
              <a:t>14</a:t>
            </a:fld>
            <a:endParaRPr lang="hi-IN"/>
          </a:p>
        </p:txBody>
      </p:sp>
    </p:spTree>
    <p:extLst>
      <p:ext uri="{BB962C8B-B14F-4D97-AF65-F5344CB8AC3E}">
        <p14:creationId xmlns:p14="http://schemas.microsoft.com/office/powerpoint/2010/main" val="222845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15</a:t>
            </a:fld>
            <a:endParaRPr lang="hi-IN"/>
          </a:p>
        </p:txBody>
      </p:sp>
    </p:spTree>
    <p:extLst>
      <p:ext uri="{BB962C8B-B14F-4D97-AF65-F5344CB8AC3E}">
        <p14:creationId xmlns:p14="http://schemas.microsoft.com/office/powerpoint/2010/main" val="1896610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9" y="960726"/>
            <a:ext cx="4325471" cy="3291321"/>
          </a:xfrm>
          <a:prstGeom prst="rect">
            <a:avLst/>
          </a:prstGeom>
          <a:solidFill>
            <a:srgbClr val="FFFFFF"/>
          </a:solidFill>
          <a:ln w="9525">
            <a:solidFill>
              <a:srgbClr val="000000"/>
            </a:solidFill>
            <a:miter lim="800000"/>
            <a:headEnd/>
            <a:tailEnd/>
          </a:ln>
          <a:effectLst/>
          <a:extLst>
            <a:ext uri="{AF507438-7753-43e0-B8FC-AC1667EBCBE1}">
              <a14:hiddenEffects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blurRad="63500" dist="38099" dir="2700000" algn="ctr" rotWithShape="0">
                    <a:srgbClr val="000000">
                      <a:alpha val="74998"/>
                    </a:srgbClr>
                  </a:outerShdw>
                </a:effectLst>
              </a14:hiddenEffects>
            </a:ext>
          </a:extLst>
        </p:spPr>
        <p:txBody>
          <a:bodyPr wrap="none" lIns="86744" tIns="43372" rIns="86744" bIns="43372" anchor="ctr"/>
          <a:lstStyle/>
          <a:p>
            <a:pPr fontAlgn="base">
              <a:spcBef>
                <a:spcPct val="0"/>
              </a:spcBef>
              <a:spcAft>
                <a:spcPct val="0"/>
              </a:spcAft>
              <a:defRPr/>
            </a:pPr>
            <a:endParaRPr lang="en-US">
              <a:solidFill>
                <a:srgbClr val="000000"/>
              </a:solidFill>
              <a:latin typeface="Arial" pitchFamily="-108" charset="0"/>
              <a:cs typeface="msgothic" charset="0"/>
            </a:endParaRPr>
          </a:p>
        </p:txBody>
      </p:sp>
      <p:sp>
        <p:nvSpPr>
          <p:cNvPr id="4098" name="Text Box 2"/>
          <p:cNvSpPr txBox="1">
            <a:spLocks noGrp="1" noChangeArrowheads="1"/>
          </p:cNvSpPr>
          <p:nvPr>
            <p:ph type="body"/>
          </p:nvPr>
        </p:nvSpPr>
        <p:spPr>
          <a:xfrm>
            <a:off x="1116107" y="4570269"/>
            <a:ext cx="5088964" cy="3651971"/>
          </a:xfrm>
          <a:ln/>
          <a:extLst>
            <a:ext uri="{AF507438-7753-43e0-B8FC-AC1667EBCBE1}">
              <a14:hiddenEffects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hi-IN" dirty="0">
                <a:latin typeface="Arial" charset="0"/>
              </a:rPr>
              <a:t>गंभीर हायपोग्लायसीमिया का संबंध मानक और गहन, दोनों प्रकार की चिकित्सा के साथ मरणशीलता दर में वृद्धि से है। ध्यान देने योग्य बात यह है कि, हालांकि गहन समूह में गंभीर हायपोग्लायसीमिया अधिक आम था, पर मरणशीलता पर उसका प्रभाव कम है। हो सकता है कि इस समूह में बारंबार हो रहा हायपोग्लायसीमिया, सिम्पेथोएड्रेनल प्रतिक्रिया को घटा रहा हो। विडंबना देखिए कि, हायपोग्लायसीमिया के कारण रक्त के प्रवाह पर पड़ने वाले प्रभाव, गंभीर हायपोग्लायसीमिया के अधिक जोख़िम में मौजूद व्यक्तियों में कम गंभीर हो सकते हैं। </a:t>
            </a:r>
          </a:p>
          <a:p>
            <a:pPr eaLnBrk="1">
              <a:lnSpc>
                <a:spcPct val="93000"/>
              </a:lnSpc>
              <a:spcBef>
                <a:spcPct val="0"/>
              </a:spcBef>
              <a:buSzPct val="45000"/>
              <a:buFont typeface="Wingdings" charset="0"/>
              <a:buNone/>
              <a:defRPr/>
            </a:pPr>
            <a:endParaRPr lang="hi-IN" dirty="0">
              <a:latin typeface="Arial" charset="0"/>
              <a:cs typeface="msgothic" charset="0"/>
            </a:endParaRPr>
          </a:p>
          <a:p>
            <a:pPr eaLnBrk="1">
              <a:lnSpc>
                <a:spcPct val="93000"/>
              </a:lnSpc>
              <a:spcBef>
                <a:spcPct val="0"/>
              </a:spcBef>
              <a:buSzPct val="45000"/>
              <a:buFont typeface="Wingdings" charset="0"/>
              <a:buNone/>
              <a:defRPr/>
            </a:pPr>
            <a:r>
              <a:rPr lang="hi-IN" dirty="0">
                <a:latin typeface="Arial" charset="0"/>
              </a:rPr>
              <a:t>दायें, गहन-चिकित्सा समूह में बनाम मानक-चिकित्सा समूह में मृत्यु का ख़तरा, ऐसे रोगियों में जिनमें गंभीर हायपोग्लायसीमिया की कोई घटना नहीं हुई, और उन रोगियों में जिनमें ऐसी कम-से-कम 1 घटना हो चुकी थी</a:t>
            </a:r>
            <a:r>
              <a:rPr lang="hi-IN">
                <a:latin typeface="Arial" charset="0"/>
              </a:rPr>
              <a:t>; बाएं, </a:t>
            </a:r>
            <a:r>
              <a:rPr lang="hi-IN" dirty="0">
                <a:latin typeface="Arial" charset="0"/>
              </a:rPr>
              <a:t>गहन-चिकित्सा समूह में और मानक चिकित्सा समूह में ऐसी कम-से-कम 1 घटना (बनाम शून्य घटना) के साथ मृत्यु के ख़तरे का संबंध पाया गया।</a:t>
            </a:r>
          </a:p>
        </p:txBody>
      </p:sp>
    </p:spTree>
    <p:extLst>
      <p:ext uri="{BB962C8B-B14F-4D97-AF65-F5344CB8AC3E}">
        <p14:creationId xmlns:p14="http://schemas.microsoft.com/office/powerpoint/2010/main" val="90806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b="0" i="0" kern="1200" dirty="0">
                <a:solidFill>
                  <a:schemeClr val="tx1"/>
                </a:solidFill>
                <a:effectLst/>
                <a:latin typeface="+mn-lt"/>
              </a:rPr>
              <a:t>टाइप 2 डायबिटीज़ के 11,140 रोगियों में गंभीर हायपोग्लायसीमिया और वृहदवाहिकीय (मैक्रोवैस्कुलर) या सूक्ष्मवाहिकीय (माइक्रोवैस्कुलर) घटनाओं तथा मृत्यु के जोख़िमों के बीच के संबंधों की पड़ताल की गई। 5 वर्षों की माध्यिका फ़ॉलो-अप अवधि के दौरान, 231 (2.1%) रोगियों में गंभीर हायपोग्लायसीमिया की कम-से-कम एक घटना हुई।</a:t>
            </a:r>
          </a:p>
          <a:p>
            <a:r>
              <a:rPr lang="hi-IN" sz="1200" b="0" i="0" kern="1200" dirty="0">
                <a:solidFill>
                  <a:schemeClr val="tx1"/>
                </a:solidFill>
                <a:effectLst/>
                <a:latin typeface="+mn-lt"/>
              </a:rPr>
              <a:t>गंभीर हायपोग्लायसीमिया का विभिन्न प्रकार के प्रतिकूल क्लीनिकल परिणामों के जोख़िमों में वृद्धि से मजबूत संबंध पाया गया। ऐसा संभव है कि गंभीर हायपोग्लायसीमिया प्रतिकूल परिणामों में योगदान देता हो, पर ये विश्लेषण यह संकेत देते हैं कि हायपोग्लायसीमिया की, ऐसी घटनाओं के प्रति अरक्षितता का एक चिह्न मात्र होने की भी इतनी ही संभावना है।</a:t>
            </a:r>
            <a:endParaRPr lang="hi-IN" dirty="0"/>
          </a:p>
        </p:txBody>
      </p:sp>
      <p:sp>
        <p:nvSpPr>
          <p:cNvPr id="4" name="Slide Number Placeholder 3"/>
          <p:cNvSpPr>
            <a:spLocks noGrp="1"/>
          </p:cNvSpPr>
          <p:nvPr>
            <p:ph type="sldNum" sz="quarter" idx="5"/>
          </p:nvPr>
        </p:nvSpPr>
        <p:spPr/>
        <p:txBody>
          <a:bodyPr/>
          <a:lstStyle/>
          <a:p>
            <a:fld id="{1E79951E-6CED-E84E-891C-C61D1D7B975F}" type="slidenum">
              <a:rPr lang="en-US" smtClean="0"/>
              <a:t>17</a:t>
            </a:fld>
            <a:endParaRPr lang="hi-IN"/>
          </a:p>
        </p:txBody>
      </p:sp>
    </p:spTree>
    <p:extLst>
      <p:ext uri="{BB962C8B-B14F-4D97-AF65-F5344CB8AC3E}">
        <p14:creationId xmlns:p14="http://schemas.microsoft.com/office/powerpoint/2010/main" val="1922439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defTabSz="483306" eaLnBrk="1" fontAlgn="base" hangingPunct="1">
              <a:spcBef>
                <a:spcPct val="0"/>
              </a:spcBef>
              <a:spcAft>
                <a:spcPct val="0"/>
              </a:spcAft>
            </a:pPr>
            <a:fld id="{87E4085E-FC54-4610-86E4-9D36A8EAD5FF}" type="slidenum">
              <a:rPr lang="en-CA" altLang="en-US" smtClean="0">
                <a:solidFill>
                  <a:prstClr val="black"/>
                </a:solidFill>
                <a:latin typeface="Arial" pitchFamily="34" charset="0"/>
                <a:cs typeface="Arial" pitchFamily="34" charset="0"/>
              </a:rPr>
              <a:pPr algn="r" defTabSz="483306" eaLnBrk="1" fontAlgn="base" hangingPunct="1">
                <a:spcBef>
                  <a:spcPct val="0"/>
                </a:spcBef>
                <a:spcAft>
                  <a:spcPct val="0"/>
                </a:spcAft>
              </a:pPr>
              <a:t>18</a:t>
            </a:fld>
            <a:endParaRPr lang="hi-IN" altLang="en-US">
              <a:solidFill>
                <a:prstClr val="black"/>
              </a:solidFill>
              <a:latin typeface="Arial" pitchFamily="34" charset="0"/>
              <a:cs typeface="Arial" pitchFamily="34" charset="0"/>
            </a:endParaRPr>
          </a:p>
        </p:txBody>
      </p:sp>
      <p:sp>
        <p:nvSpPr>
          <p:cNvPr id="106499" name="Rectangle 4"/>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i-IN" dirty="0"/>
              <a:t>वेटरन्स अफ़ेयर्स डायबिटीज़ ट्रायल (VADT) 1791 में पुरुष पूर्व-सैनिकों पर संचालित किया गया था जिसमें गहन और पारंपरिक ग्लूकोज़ नियंत्रण की तुलना की गई थी।</a:t>
            </a:r>
          </a:p>
          <a:p>
            <a:pPr eaLnBrk="1" hangingPunct="1">
              <a:spcBef>
                <a:spcPct val="0"/>
              </a:spcBef>
            </a:pPr>
            <a:r>
              <a:rPr lang="hi-IN" dirty="0"/>
              <a:t>VADT के एक उत्तरवर्ती विश्लेषण में ऐसे कई कारकों की पहचान हुई जो अध्ययन के क्रम के दौरान CV मरणशीलता का पूर्वानुमान लगा सकते थे। पहचाने गए कारकों में से, पिछले 3 महीनों के अंदर हुई गंभीर हायपोग्लायसीमिया की घटना का CV मरणशीलता से मजबूत संबंध देखा गया; पिछले 3 महीनों के अंदर गंभीर हायपोग्लायसीमिया की कोई घटना न होने की तुलना में घटना होने पर जोख़िम 4 गुना बढ़ गया था। अन्य जोख़िम कारकों में पूर्ववर्ती हृदयवाहिकीय रोग, वृद्धावस्था (हर 10 वर्ष), और आधार-रेखा पर उच्च HbA</a:t>
            </a:r>
            <a:r>
              <a:rPr lang="hi-IN" altLang="en-US" baseline="-25000" dirty="0"/>
              <a:t>1c</a:t>
            </a:r>
            <a:r>
              <a:rPr lang="hi-IN" dirty="0"/>
              <a:t> शामिल थे। HDL-कोलेस्टेरॉल का स्तर अधिक होना हृदय की सुरक्षा के लिए लाभकारी पाया गया।</a:t>
            </a:r>
          </a:p>
        </p:txBody>
      </p:sp>
    </p:spTree>
    <p:extLst>
      <p:ext uri="{BB962C8B-B14F-4D97-AF65-F5344CB8AC3E}">
        <p14:creationId xmlns:p14="http://schemas.microsoft.com/office/powerpoint/2010/main" val="157694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b="0" i="0" kern="1200" dirty="0">
                <a:solidFill>
                  <a:schemeClr val="tx1"/>
                </a:solidFill>
                <a:effectLst/>
                <a:latin typeface="+mn-lt"/>
              </a:rPr>
              <a:t>डिसग्लायसीमिया (रक्त ग्लूकोज़ की अस्थिरता) और अधिक CV-जोख़िम वाले कुल 12,537 प्रतिभागियों को संयोग के आधार पर इन दो में से एक देखभाल निर्धारित की गई: 1) ≤5.3 mmol/L (95 mg/dL) के निराहारी (फ़ास्टिंग) ग्लूकोज़ के लिए अनुमापित बेसल इंसुलिन ग्लर्जिन या 2) मानक ग्लायसीमिक देखभाल।</a:t>
            </a:r>
          </a:p>
          <a:p>
            <a:r>
              <a:rPr lang="hi-IN" sz="1200" b="0" i="0" kern="1200" dirty="0">
                <a:solidFill>
                  <a:schemeClr val="tx1"/>
                </a:solidFill>
                <a:effectLst/>
                <a:latin typeface="+mn-lt"/>
              </a:rPr>
              <a:t>उच्च CV जोख़िम और डिसग्लायसीमिया वाले लोगों में गंभीर हायपोग्लायसीमिया का संबंध CV परिणामों के जोख़िम में वृद्धि से पाया गया। हालांकि, इंसुलिन ग्लर्जिन बनाम मानक देखभाल के आवंटन का संबंध गंभीर और ग़ैर-गंभीर हायपोग्लायसीमिया के जोख़िम में वृद्धि से पाया गया, पर मानक ग्लायसीमिक नियंत्रण की तुलना में इंसुलिन ग्लर्जिन-आधारित ग्लूकोज़-घटाव चिकित्सा के मामले में हायपोग्लायसीमिया के साथ CV परिणामों का जोख़िम अपेक्षाकृत कम था।</a:t>
            </a:r>
            <a:endParaRPr lang="hi-IN" dirty="0"/>
          </a:p>
        </p:txBody>
      </p:sp>
      <p:sp>
        <p:nvSpPr>
          <p:cNvPr id="4" name="Slide Number Placeholder 3"/>
          <p:cNvSpPr>
            <a:spLocks noGrp="1"/>
          </p:cNvSpPr>
          <p:nvPr>
            <p:ph type="sldNum" sz="quarter" idx="5"/>
          </p:nvPr>
        </p:nvSpPr>
        <p:spPr/>
        <p:txBody>
          <a:bodyPr/>
          <a:lstStyle/>
          <a:p>
            <a:fld id="{1E79951E-6CED-E84E-891C-C61D1D7B975F}" type="slidenum">
              <a:rPr lang="en-US" smtClean="0"/>
              <a:t>19</a:t>
            </a:fld>
            <a:endParaRPr lang="hi-IN"/>
          </a:p>
        </p:txBody>
      </p:sp>
    </p:spTree>
    <p:extLst>
      <p:ext uri="{BB962C8B-B14F-4D97-AF65-F5344CB8AC3E}">
        <p14:creationId xmlns:p14="http://schemas.microsoft.com/office/powerpoint/2010/main" val="176457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2</a:t>
            </a:fld>
            <a:endParaRPr lang="hi-IN"/>
          </a:p>
        </p:txBody>
      </p:sp>
    </p:spTree>
    <p:extLst>
      <p:ext uri="{BB962C8B-B14F-4D97-AF65-F5344CB8AC3E}">
        <p14:creationId xmlns:p14="http://schemas.microsoft.com/office/powerpoint/2010/main" val="3175192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871538"/>
            <a:ext cx="7747000" cy="4357687"/>
          </a:xfrm>
        </p:spPr>
      </p:sp>
      <p:sp>
        <p:nvSpPr>
          <p:cNvPr id="3" name="Notes Placeholder 2"/>
          <p:cNvSpPr>
            <a:spLocks noGrp="1"/>
          </p:cNvSpPr>
          <p:nvPr>
            <p:ph type="body" idx="1"/>
          </p:nvPr>
        </p:nvSpPr>
        <p:spPr/>
        <p:txBody>
          <a:bodyPr/>
          <a:lstStyle/>
          <a:p>
            <a:pPr defTabSz="747071">
              <a:defRPr/>
            </a:pPr>
            <a:r>
              <a:rPr lang="hi-IN" sz="1000" dirty="0"/>
              <a:t>गंभीर हायपोग्लायसीमिया के अनुभव (हां या नहीं) द्वारा स्तरीकृत प्रतिभागियों में प्राथमिक सम्मिश्र अंतबिंदुओं का एक उप-समूह विश्लेषण।</a:t>
            </a:r>
            <a:r>
              <a:rPr lang="hi-IN" dirty="0"/>
              <a:t> </a:t>
            </a:r>
            <a:r>
              <a:rPr lang="hi-IN" sz="1000" dirty="0"/>
              <a:t>उप-समूहों के बीच कोई भी उल्लेखनीय अंतर्क्रिया </a:t>
            </a:r>
            <a:r>
              <a:rPr lang="hi-IN" sz="1000" b="1" dirty="0"/>
              <a:t>नहीं</a:t>
            </a:r>
            <a:r>
              <a:rPr lang="hi-IN" sz="1000" dirty="0"/>
              <a:t> थी (यानि कोई अंतर नहीं था), और प्रत्येक उप-समूह को दिया गया उपचार, प्राथमिक विश्लेषण से प्राप्त प्रेक्षणों की संगति में था। ध्यान दें कि LEADER में अधिकांश प्रतिभागियों ने गंभीर हायपोग्लायसीमिया का अनुभव नहीं किया। निष्कर्ष के तौर पर, यह प्रतीत होता है कि प्लेसीबो की तुलना में लिराग्लुटाइड के साथ CV घटनाओं में होने वाली कमी, गंभीर हायपोग्लायसीमिया की कम व्यापकता पर निर्भर नहीं करती है। </a:t>
            </a:r>
          </a:p>
          <a:p>
            <a:endParaRPr lang="hi-IN" dirty="0"/>
          </a:p>
        </p:txBody>
      </p:sp>
      <p:sp>
        <p:nvSpPr>
          <p:cNvPr id="4" name="Slide Number Placeholder 3"/>
          <p:cNvSpPr>
            <a:spLocks noGrp="1"/>
          </p:cNvSpPr>
          <p:nvPr>
            <p:ph type="sldNum" sz="quarter" idx="10"/>
          </p:nvPr>
        </p:nvSpPr>
        <p:spPr/>
        <p:txBody>
          <a:bodyPr/>
          <a:lstStyle/>
          <a:p>
            <a:pPr>
              <a:defRPr/>
            </a:pPr>
            <a:fld id="{6BBB935C-7C44-411F-83BE-6DF2428951A9}" type="slidenum">
              <a:rPr lang="en-GB">
                <a:solidFill>
                  <a:prstClr val="black"/>
                </a:solidFill>
                <a:latin typeface="Verdana"/>
              </a:rPr>
              <a:pPr>
                <a:defRPr/>
              </a:pPr>
              <a:t>20</a:t>
            </a:fld>
            <a:endParaRPr lang="hi-IN" dirty="0">
              <a:solidFill>
                <a:prstClr val="black"/>
              </a:solidFill>
              <a:latin typeface="Verdana"/>
            </a:endParaRPr>
          </a:p>
        </p:txBody>
      </p:sp>
    </p:spTree>
    <p:extLst>
      <p:ext uri="{BB962C8B-B14F-4D97-AF65-F5344CB8AC3E}">
        <p14:creationId xmlns:p14="http://schemas.microsoft.com/office/powerpoint/2010/main" val="119948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hi-IN" sz="1300" dirty="0"/>
              <a:t>गंभीर हायपोग्लायसीमिया और MACE या सभी-कारणों से मृत्यु के उत्तरवर्ती जोख़िम के बीच समय-पर-निर्भर संबंध देखने को मिला था।</a:t>
            </a:r>
          </a:p>
          <a:p>
            <a:r>
              <a:rPr lang="hi-IN"/>
              <a:t>जब हायपोग्लायसीमिया की घटना फ़ॉलो-अप से 30 से कम दिनों के अंदर देखी गई तो जोख़िम में वृद्धि एक स्तर के बाद लगभग शून्य हो गई थी।</a:t>
            </a:r>
            <a:endParaRPr lang="hi-IN" sz="1300" dirty="0"/>
          </a:p>
        </p:txBody>
      </p:sp>
      <p:sp>
        <p:nvSpPr>
          <p:cNvPr id="4" name="Slide Number Placeholder 3"/>
          <p:cNvSpPr>
            <a:spLocks noGrp="1"/>
          </p:cNvSpPr>
          <p:nvPr>
            <p:ph type="sldNum" sz="quarter" idx="10"/>
          </p:nvPr>
        </p:nvSpPr>
        <p:spPr/>
        <p:txBody>
          <a:bodyPr/>
          <a:lstStyle/>
          <a:p>
            <a:pPr defTabSz="483306">
              <a:defRPr/>
            </a:pPr>
            <a:fld id="{576E89B1-B476-4C59-A1AE-E6F2A1941AB8}" type="slidenum">
              <a:rPr lang="en-GB">
                <a:solidFill>
                  <a:srgbClr val="001965"/>
                </a:solidFill>
                <a:latin typeface="Calibri"/>
              </a:rPr>
              <a:pPr defTabSz="483306">
                <a:defRPr/>
              </a:pPr>
              <a:t>21</a:t>
            </a:fld>
            <a:endParaRPr lang="hi-IN" dirty="0">
              <a:solidFill>
                <a:srgbClr val="001965"/>
              </a:solidFill>
              <a:latin typeface="Calibri"/>
            </a:endParaRPr>
          </a:p>
        </p:txBody>
      </p:sp>
    </p:spTree>
    <p:extLst>
      <p:ext uri="{BB962C8B-B14F-4D97-AF65-F5344CB8AC3E}">
        <p14:creationId xmlns:p14="http://schemas.microsoft.com/office/powerpoint/2010/main" val="1693329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इस अध्ययन </a:t>
            </a:r>
            <a:r>
              <a:rPr lang="hi-IN" dirty="0">
                <a:solidFill>
                  <a:schemeClr val="tx2"/>
                </a:solidFill>
              </a:rPr>
              <a:t>में 7,637 T2D </a:t>
            </a:r>
            <a:r>
              <a:rPr lang="hi-IN" dirty="0"/>
              <a:t>रोगियों को संयोग के आधार पर, दिन में एक बार, रात के भोजन और सोने जाने के बीच, डेग्लुडेक (n=3818) या ग्लर्जिन U100 (n=3819) में से एक मिलना निर्धारित किया गया था। </a:t>
            </a:r>
          </a:p>
          <a:p>
            <a:r>
              <a:rPr lang="hi-IN" dirty="0"/>
              <a:t>गंभीर हायपोग्लायसीमिया की कुल 752 घटनाएं हुईं (डेग्लुडेक वाले 187 रोगियों में 280 घटनाएं, ग्लर्जिन U100 वाले 252 रोगियों में 472 घटनाएं)। डेग्लुडेक समूह में, प्रति 100 रोगी वर्षों में 3.7 घटनाएं थीं, वहीं इसकी तुलना में ग्लर्जिन U100 समूह में प्रति 100 रोगी वर्षों में 6.25 घटनाएं थीं।</a:t>
            </a:r>
          </a:p>
          <a:p>
            <a:r>
              <a:rPr lang="hi-IN" dirty="0"/>
              <a:t>रात में गंभीर हायपोग्लायसीमिया की दर, डेग्लुडेक समूह में कम थी (0.65 घटनाएं प्रति 100 रोगी-वर्ष) जो कि ग्लर्जिन U100-उपचारित समूह में अधिक थी (1.40 घटनाएं प्रति 199 रोगी-वर्ष)।</a:t>
            </a:r>
          </a:p>
        </p:txBody>
      </p:sp>
      <p:sp>
        <p:nvSpPr>
          <p:cNvPr id="4" name="Slide Number Placeholder 3"/>
          <p:cNvSpPr>
            <a:spLocks noGrp="1"/>
          </p:cNvSpPr>
          <p:nvPr>
            <p:ph type="sldNum" sz="quarter" idx="5"/>
          </p:nvPr>
        </p:nvSpPr>
        <p:spPr/>
        <p:txBody>
          <a:bodyPr/>
          <a:lstStyle/>
          <a:p>
            <a:fld id="{1E79951E-6CED-E84E-891C-C61D1D7B975F}" type="slidenum">
              <a:rPr lang="en-US" smtClean="0"/>
              <a:t>22</a:t>
            </a:fld>
            <a:endParaRPr lang="hi-IN"/>
          </a:p>
        </p:txBody>
      </p:sp>
    </p:spTree>
    <p:extLst>
      <p:ext uri="{BB962C8B-B14F-4D97-AF65-F5344CB8AC3E}">
        <p14:creationId xmlns:p14="http://schemas.microsoft.com/office/powerpoint/2010/main" val="2508486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hi-IN" dirty="0"/>
              <a:t>LEADER के विपरीत, DEVOTE 3 में MACE और हायपोग्लायसीमिया के बीच समय-पर-निर्भर संबंध देखने को नहीं मिला। </a:t>
            </a:r>
          </a:p>
          <a:p>
            <a:pPr marL="181240" indent="-181240">
              <a:buFont typeface="Arial" panose="020B0604020202020204" pitchFamily="34" charset="0"/>
              <a:buChar char="•"/>
            </a:pPr>
            <a:r>
              <a:rPr lang="hi-IN" dirty="0"/>
              <a:t>समय-पर-निर्भर संबंध का प्रमाण विरोधाभासी है। प्रेक्षित डेटा में विरोधाभासों और कारण-प्रभाव संबंध, दोनों के योगदान होने की संभावना है।</a:t>
            </a:r>
          </a:p>
          <a:p>
            <a:pPr marL="181240" indent="-181240">
              <a:buFont typeface="Arial" panose="020B0604020202020204" pitchFamily="34" charset="0"/>
              <a:buChar char="•"/>
            </a:pPr>
            <a:r>
              <a:rPr lang="hi-IN" sz="1300" dirty="0"/>
              <a:t>विशेष रूप से, गंभीर हायपोग्लायसीमिया का अनुभव करने वाले रोगी, हायपोग्लायसीमिया की घटना के बाद अल्पावधि में सभी-कारणों से मृत्यु के अधिक जोख़िम में थे। </a:t>
            </a:r>
          </a:p>
          <a:p>
            <a:pPr marL="181240" indent="-181240">
              <a:buFont typeface="Arial" panose="020B0604020202020204" pitchFamily="34" charset="0"/>
              <a:buChar char="•"/>
            </a:pPr>
            <a:r>
              <a:rPr lang="hi-IN" sz="1300" dirty="0"/>
              <a:t>जांच-परिणाम यह संकेत देते हैं कि गंभीर हायपोग्लायसीमिया का आगे चल कर मरणशीलता अधिक होने के साथ संबंध है; हालांकि इन परिणामों से इस बात का उत्तर नहीं मिलता कि गंभीर हायपोग्लायसीमिया, प्रतिकूल परिणामों का एक जोख़िम चिह्न मात्र है या फिर इन दोनों के बीच एक सीधा करणीय प्रभाव मौजूद है।</a:t>
            </a:r>
            <a:endParaRPr lang="hi-IN" dirty="0"/>
          </a:p>
        </p:txBody>
      </p:sp>
      <p:sp>
        <p:nvSpPr>
          <p:cNvPr id="4" name="Slide Number Placeholder 3"/>
          <p:cNvSpPr>
            <a:spLocks noGrp="1"/>
          </p:cNvSpPr>
          <p:nvPr>
            <p:ph type="sldNum" sz="quarter" idx="10"/>
          </p:nvPr>
        </p:nvSpPr>
        <p:spPr/>
        <p:txBody>
          <a:bodyPr/>
          <a:lstStyle/>
          <a:p>
            <a:fld id="{1E79951E-6CED-E84E-891C-C61D1D7B975F}" type="slidenum">
              <a:rPr lang="en-US" smtClean="0"/>
              <a:t>23</a:t>
            </a:fld>
            <a:endParaRPr lang="hi-IN"/>
          </a:p>
        </p:txBody>
      </p:sp>
    </p:spTree>
    <p:extLst>
      <p:ext uri="{BB962C8B-B14F-4D97-AF65-F5344CB8AC3E}">
        <p14:creationId xmlns:p14="http://schemas.microsoft.com/office/powerpoint/2010/main" val="1777360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24</a:t>
            </a:fld>
            <a:endParaRPr lang="hi-IN"/>
          </a:p>
        </p:txBody>
      </p:sp>
    </p:spTree>
    <p:extLst>
      <p:ext uri="{BB962C8B-B14F-4D97-AF65-F5344CB8AC3E}">
        <p14:creationId xmlns:p14="http://schemas.microsoft.com/office/powerpoint/2010/main" val="3393834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25</a:t>
            </a:fld>
            <a:endParaRPr lang="hi-IN"/>
          </a:p>
        </p:txBody>
      </p:sp>
    </p:spTree>
    <p:extLst>
      <p:ext uri="{BB962C8B-B14F-4D97-AF65-F5344CB8AC3E}">
        <p14:creationId xmlns:p14="http://schemas.microsoft.com/office/powerpoint/2010/main" val="1475969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hi-IN" dirty="0"/>
              <a:t>हायपोग्लायसीमिया जिन संभाव्य प्रक्रियाओं के माध्यम से हृदयवाहिकीय रोग उत्पन्न कर सकता है या हृदयवाहिकीय रोग से मृत्यु का कारण बन सकता है उनमें शामिल हैं: सिम्पेथोएड्रेनल सक्रियण, असामान्य कार्डियक रीपोलराइज़ेशन, थ्रॉम्बोजेनेसिस में वृद्धि, शोथ (इन्फ़्लमेशन), और वैसोकॉन्स्ट्रिक्शन (वाहिका संकुचन)। हालांकि यह बात स्पष्ट नहीं है कि ऐसे प्रभाव टिकते हैं या नहीं, पर हृदय की ऑटोनॉमिक कार्यक्षमता में कमज़ोरी का संबंध, अधिक हृदयवाहिकीय जोख़िम वाले रोगियों की मरणशीलता में वृद्धि के साथ पाया गया है। इस अध्ययन में, ऑटोनॉमिक कार्यक्षमता मापी नहीं गई थी, और इसलिए </a:t>
            </a:r>
            <a:r>
              <a:rPr lang="hi-IN" b="0" dirty="0"/>
              <a:t>इसमें</a:t>
            </a:r>
            <a:r>
              <a:rPr lang="hi-IN" dirty="0"/>
              <a:t> उक्त क्षमता के योगदानकारी प्रभावों की जांच नहीं की जा सकी।</a:t>
            </a:r>
          </a:p>
          <a:p>
            <a:endParaRPr lang="hi-IN" dirty="0"/>
          </a:p>
          <a:p>
            <a:r>
              <a:rPr lang="hi-IN" dirty="0"/>
              <a:t>ऐसा संभव है कि गंभीर हायपोग्लायसीमिया, साथ मौजूद स्थितियों और मापे नहीं गए या अधूरे ढंग से मापे गए विरोधाभासी चरों (वेरिएबल) के प्रभाव दर्शाता हो और यह (गंभीर हायपोग्लायसीमिया) प्रतिकूल क्लीनिकल परिणामों के जोख़िम में वृद्धि का कोई प्रत्यक्ष कारण न हो कर उसका एक चिह्न मात्र हो। रोगियों के विभिन्न आधार-रेखा और समय-निर्भर अभिलक्षणों के लिए समायोजन करने के बाद जोख़िम आकलनों में जो उल्लेखनीय कमी देखने को मिली है उससे संकेत मिलता है कि विरोधाभासों के प्रभाव वास्तविक थे। हो सकता है कि साथ मौजूद स्थितियों ने गंभीर हायपोग्लायसीमिया और प्रतिकूल घटनाओं, दोनों के प्रति रोगी की असुरक्षितता को बढ़ा दिया हो, और आवश्यक नहीं कि एक, दूसरे का कारण हो ही। उदाहरण के लिए, हो सकता है कि कोई रोगी एकसमान जोख़िम कारकों, जैसे आयु और डायबिटीज़ की अवधि, की उपस्थिति के कारण रेटिनोपैथी और गंभीर हायपोग्लायसीमिया, दोनों से ग्रस्त हो।</a:t>
            </a:r>
          </a:p>
          <a:p>
            <a:pPr defTabSz="966446">
              <a:defRPr/>
            </a:pPr>
            <a:r>
              <a:rPr lang="hi-IN" dirty="0">
                <a:latin typeface="Verdana" pitchFamily="34" charset="0"/>
              </a:rPr>
              <a:t>Zoungas et al. </a:t>
            </a:r>
            <a:r>
              <a:rPr lang="hi-IN" i="1" dirty="0">
                <a:latin typeface="Verdana" pitchFamily="34" charset="0"/>
              </a:rPr>
              <a:t>N Engl J Med</a:t>
            </a:r>
            <a:r>
              <a:rPr lang="hi-IN" dirty="0">
                <a:latin typeface="Verdana" pitchFamily="34" charset="0"/>
              </a:rPr>
              <a:t> 2010;363:1410–8</a:t>
            </a:r>
            <a:endParaRPr lang="hi-IN" dirty="0"/>
          </a:p>
          <a:p>
            <a:endParaRPr lang="hi-IN" dirty="0"/>
          </a:p>
          <a:p>
            <a:endParaRPr lang="hi-IN" dirty="0"/>
          </a:p>
        </p:txBody>
      </p:sp>
      <p:sp>
        <p:nvSpPr>
          <p:cNvPr id="4" name="Slide Number Placeholder 3"/>
          <p:cNvSpPr>
            <a:spLocks noGrp="1"/>
          </p:cNvSpPr>
          <p:nvPr>
            <p:ph type="sldNum" sz="quarter" idx="10"/>
          </p:nvPr>
        </p:nvSpPr>
        <p:spPr/>
        <p:txBody>
          <a:bodyPr/>
          <a:lstStyle/>
          <a:p>
            <a:pPr defTabSz="966612">
              <a:defRPr/>
            </a:pPr>
            <a:fld id="{576E89B1-B476-4C59-A1AE-E6F2A1941AB8}" type="slidenum">
              <a:rPr lang="en-GB" sz="1900" kern="0">
                <a:solidFill>
                  <a:prstClr val="black"/>
                </a:solidFill>
                <a:latin typeface="Calibri"/>
                <a:ea typeface="Verdana" panose="020B0604030504040204" pitchFamily="34" charset="0"/>
                <a:cs typeface="Verdana" panose="020B0604030504040204" pitchFamily="34" charset="0"/>
              </a:rPr>
              <a:pPr defTabSz="966612">
                <a:defRPr/>
              </a:pPr>
              <a:t>26</a:t>
            </a:fld>
            <a:endParaRPr lang="hi-IN" sz="1900" kern="0" dirty="0">
              <a:solidFill>
                <a:prstClr val="black"/>
              </a:solidFill>
              <a:latin typeface="Calibri"/>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9556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r>
              <a:rPr lang="hi-IN"/>
              <a:t>[स्लाइड एनिमेटेड है]</a:t>
            </a:r>
          </a:p>
          <a:p>
            <a:endParaRPr lang="hi-IN" dirty="0"/>
          </a:p>
          <a:p>
            <a:r>
              <a:rPr lang="hi-IN"/>
              <a:t>गंभीर हायपोग्लायसीमिया का प्रमुख वृहद- और सूक्ष्म-वाहिकीय घटनाओं, सभी-कारणों से मृत्यु, और CVD के साथ संबंध देखने को मिला है।</a:t>
            </a:r>
          </a:p>
          <a:p>
            <a:r>
              <a:rPr lang="hi-IN"/>
              <a:t>ध्यान दें कि हालांकि गंभीर हायपोग्लायसीमिया वाले समूह में ग़ैर-CV रोग का जोख़िम बढ़ा है, पर हायपोग्लायसीमिया के कारण ऐसे परिणाम मिलने की संभावना कम है, बल्कि ये परिणाम, विरोधाभासों से योगदान मिलने का संकेत देते हैं।</a:t>
            </a:r>
            <a:endParaRPr lang="hi-IN" dirty="0"/>
          </a:p>
        </p:txBody>
      </p:sp>
      <p:sp>
        <p:nvSpPr>
          <p:cNvPr id="101379"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27</a:t>
            </a:fld>
            <a:endParaRPr lang="hi-IN" sz="1300">
              <a:solidFill>
                <a:prstClr val="black"/>
              </a:solidFill>
              <a:latin typeface="Calibri" pitchFamily="34" charset="0"/>
            </a:endParaRPr>
          </a:p>
        </p:txBody>
      </p:sp>
    </p:spTree>
    <p:extLst>
      <p:ext uri="{BB962C8B-B14F-4D97-AF65-F5344CB8AC3E}">
        <p14:creationId xmlns:p14="http://schemas.microsoft.com/office/powerpoint/2010/main" val="1705076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r>
              <a:rPr lang="hi-IN"/>
              <a:t>[स्लाइड एनिमेटेड है]</a:t>
            </a:r>
          </a:p>
          <a:p>
            <a:endParaRPr lang="hi-IN" dirty="0"/>
          </a:p>
          <a:p>
            <a:r>
              <a:rPr lang="hi-IN"/>
              <a:t>गंभीर हायपोग्लायसीमिया का प्रमुख वृहद- और सूक्ष्म-वाहिकीय घटनाओं, सभी-कारणों से मृत्यु, और CVD के साथ संबंध देखने को मिला है।</a:t>
            </a:r>
          </a:p>
          <a:p>
            <a:r>
              <a:rPr lang="hi-IN"/>
              <a:t>ध्यान दें कि हालांकि गंभीर हायपोग्लायसीमिया वाले समूह में ग़ैर-CV रोग का जोख़िम बढ़ा है, पर हायपोग्लायसीमिया के कारण ऐसे परिणाम मिलने की संभावना कम है, बल्कि ये परिणाम, विरोधाभासों से योगदान मिलने का संकेत देते हैं।</a:t>
            </a:r>
            <a:endParaRPr lang="hi-IN" dirty="0"/>
          </a:p>
        </p:txBody>
      </p:sp>
      <p:sp>
        <p:nvSpPr>
          <p:cNvPr id="101379"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28</a:t>
            </a:fld>
            <a:endParaRPr lang="hi-IN" sz="1300">
              <a:solidFill>
                <a:prstClr val="black"/>
              </a:solidFill>
              <a:latin typeface="Calibri" pitchFamily="34" charset="0"/>
            </a:endParaRPr>
          </a:p>
        </p:txBody>
      </p:sp>
    </p:spTree>
    <p:extLst>
      <p:ext uri="{BB962C8B-B14F-4D97-AF65-F5344CB8AC3E}">
        <p14:creationId xmlns:p14="http://schemas.microsoft.com/office/powerpoint/2010/main" val="1237090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r>
              <a:rPr lang="hi-IN"/>
              <a:t>[स्लाइड एनिमेटेड है]</a:t>
            </a:r>
          </a:p>
          <a:p>
            <a:endParaRPr lang="hi-IN" dirty="0"/>
          </a:p>
          <a:p>
            <a:r>
              <a:rPr lang="hi-IN"/>
              <a:t>गंभीर हायपोग्लायसीमिया का प्रमुख वृहद- और सूक्ष्म-वाहिकीय घटनाओं, सभी-कारणों से मृत्यु, और CVD के साथ संबंध देखने को मिला है।</a:t>
            </a:r>
          </a:p>
          <a:p>
            <a:r>
              <a:rPr lang="hi-IN"/>
              <a:t>ध्यान दें कि हालांकि गंभीर हायपोग्लायसीमिया वाले समूह में ग़ैर-CV रोग का जोख़िम बढ़ा है, पर हायपोग्लायसीमिया के कारण ऐसे परिणाम मिलने की संभावना कम है, बल्कि ये परिणाम, विरोधाभासों से योगदान मिलने का संकेत देते हैं।</a:t>
            </a:r>
            <a:endParaRPr lang="hi-IN" dirty="0"/>
          </a:p>
        </p:txBody>
      </p:sp>
      <p:sp>
        <p:nvSpPr>
          <p:cNvPr id="101379"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29</a:t>
            </a:fld>
            <a:endParaRPr lang="hi-IN" sz="1300">
              <a:solidFill>
                <a:prstClr val="black"/>
              </a:solidFill>
              <a:latin typeface="Calibri" pitchFamily="34" charset="0"/>
            </a:endParaRPr>
          </a:p>
        </p:txBody>
      </p:sp>
    </p:spTree>
    <p:extLst>
      <p:ext uri="{BB962C8B-B14F-4D97-AF65-F5344CB8AC3E}">
        <p14:creationId xmlns:p14="http://schemas.microsoft.com/office/powerpoint/2010/main" val="3464673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3</a:t>
            </a:fld>
            <a:endParaRPr lang="hi-IN"/>
          </a:p>
        </p:txBody>
      </p:sp>
    </p:spTree>
    <p:extLst>
      <p:ext uri="{BB962C8B-B14F-4D97-AF65-F5344CB8AC3E}">
        <p14:creationId xmlns:p14="http://schemas.microsoft.com/office/powerpoint/2010/main" val="2309184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30</a:t>
            </a:fld>
            <a:endParaRPr lang="hi-IN"/>
          </a:p>
        </p:txBody>
      </p:sp>
    </p:spTree>
    <p:extLst>
      <p:ext uri="{BB962C8B-B14F-4D97-AF65-F5344CB8AC3E}">
        <p14:creationId xmlns:p14="http://schemas.microsoft.com/office/powerpoint/2010/main" val="2422379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31</a:t>
            </a:fld>
            <a:endParaRPr lang="hi-IN"/>
          </a:p>
        </p:txBody>
      </p:sp>
    </p:spTree>
    <p:extLst>
      <p:ext uri="{BB962C8B-B14F-4D97-AF65-F5344CB8AC3E}">
        <p14:creationId xmlns:p14="http://schemas.microsoft.com/office/powerpoint/2010/main" val="3489928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b="0" i="0" kern="1200" dirty="0">
                <a:solidFill>
                  <a:schemeClr val="tx1"/>
                </a:solidFill>
                <a:effectLst/>
                <a:latin typeface="+mn-lt"/>
              </a:rPr>
              <a:t>मेडलाइन (MEDLINE), एमबेस (Embase) और कोक्रेन लाइब्रेरी (Cochrane Library) में 27 जनवरी, 2018 तक यादृच्छिकृत नियंत्रित परीक्षणों (रैन्डमाइज़्ड कन्ट्रोल्ड ट्रायल्स, RCT) पर व्यापक शोध किया गया था जो हायपोग्लायसीमिया के कम जोख़िम वाली डायबिटीज़-रोधी दवाओं की आपेक्षिक प्रभाविकता और निरापदता की तुलना करते हैं। HbA1c के घटाव और प्रमुख प्रतिकूल हृदयवाहिकीय घटनाओं के जोख़िम के बीच के संबंध की छानबीन के लिए मिश्रित-प्रभाव मेटा-समाश्रयण विश्लेषण (मिक्स्ड-इफ़ेक्ट्स मेटा-रिग्रेसन एनालिसिस) किया गया।</a:t>
            </a:r>
          </a:p>
          <a:p>
            <a:r>
              <a:rPr lang="hi-IN" sz="1200" b="0" i="0" kern="1200" dirty="0">
                <a:solidFill>
                  <a:schemeClr val="tx1"/>
                </a:solidFill>
                <a:effectLst/>
                <a:latin typeface="+mn-lt"/>
              </a:rPr>
              <a:t>प्लेसीबो की तुलना में, हायपोग्लायसीमिया के कम ख़तरे वाली नई T2D दवाओं ने MACE के जोख़िम में उल्लेखनीय रूप से कमी की। MACE में घटाव और HbA1c में घटाव के बीच एक रैखिक संबंध प्रतीत होता है।</a:t>
            </a:r>
            <a:endParaRPr lang="hi-IN" dirty="0"/>
          </a:p>
        </p:txBody>
      </p:sp>
      <p:sp>
        <p:nvSpPr>
          <p:cNvPr id="4" name="Slide Number Placeholder 3"/>
          <p:cNvSpPr>
            <a:spLocks noGrp="1"/>
          </p:cNvSpPr>
          <p:nvPr>
            <p:ph type="sldNum" sz="quarter" idx="5"/>
          </p:nvPr>
        </p:nvSpPr>
        <p:spPr/>
        <p:txBody>
          <a:bodyPr/>
          <a:lstStyle/>
          <a:p>
            <a:fld id="{1E79951E-6CED-E84E-891C-C61D1D7B975F}" type="slidenum">
              <a:rPr lang="en-US" smtClean="0"/>
              <a:t>32</a:t>
            </a:fld>
            <a:endParaRPr lang="hi-IN"/>
          </a:p>
        </p:txBody>
      </p:sp>
    </p:spTree>
    <p:extLst>
      <p:ext uri="{BB962C8B-B14F-4D97-AF65-F5344CB8AC3E}">
        <p14:creationId xmlns:p14="http://schemas.microsoft.com/office/powerpoint/2010/main" val="3661934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33</a:t>
            </a:fld>
            <a:endParaRPr lang="hi-IN"/>
          </a:p>
        </p:txBody>
      </p:sp>
    </p:spTree>
    <p:extLst>
      <p:ext uri="{BB962C8B-B14F-4D97-AF65-F5344CB8AC3E}">
        <p14:creationId xmlns:p14="http://schemas.microsoft.com/office/powerpoint/2010/main" val="2628896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34</a:t>
            </a:fld>
            <a:endParaRPr lang="hi-IN"/>
          </a:p>
        </p:txBody>
      </p:sp>
    </p:spTree>
    <p:extLst>
      <p:ext uri="{BB962C8B-B14F-4D97-AF65-F5344CB8AC3E}">
        <p14:creationId xmlns:p14="http://schemas.microsoft.com/office/powerpoint/2010/main" val="17470859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spcBef>
                <a:spcPct val="30000"/>
              </a:spcBef>
              <a:spcAft>
                <a:spcPct val="0"/>
              </a:spcAft>
              <a:defRPr/>
            </a:pPr>
            <a:r>
              <a:rPr lang="hi-IN" sz="1300" dirty="0">
                <a:latin typeface="Arial" pitchFamily="-108" charset="0"/>
              </a:rPr>
              <a:t>हायपोग्लायसीमिया का सिम्पेथेटिक गतिविधि में उछाल आने कैटेकोलामिन यौगिकों का स्राव होने के बीच </a:t>
            </a:r>
            <a:r>
              <a:rPr lang="hi-IN" sz="1300" b="0" dirty="0">
                <a:solidFill>
                  <a:srgbClr val="FF0000"/>
                </a:solidFill>
                <a:latin typeface="Arial" pitchFamily="-108" charset="0"/>
              </a:rPr>
              <a:t>संबंध</a:t>
            </a:r>
            <a:r>
              <a:rPr lang="hi-IN" sz="1300" dirty="0">
                <a:latin typeface="Arial" pitchFamily="-108" charset="0"/>
              </a:rPr>
              <a:t> है; इस उछाल और स्राव के फलस्वरूप हृदयगति और रक्तचाप बढ़ जाते हैं।</a:t>
            </a:r>
            <a:endParaRPr lang="hi-IN" dirty="0"/>
          </a:p>
          <a:p>
            <a:pPr defTabSz="966612" fontAlgn="base">
              <a:spcBef>
                <a:spcPct val="30000"/>
              </a:spcBef>
              <a:spcAft>
                <a:spcPct val="0"/>
              </a:spcAft>
              <a:defRPr/>
            </a:pPr>
            <a:endParaRPr lang="hi-IN" dirty="0"/>
          </a:p>
          <a:p>
            <a:endParaRPr lang="hi-IN" dirty="0"/>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35</a:t>
            </a:fld>
            <a:endParaRPr lang="hi-IN">
              <a:solidFill>
                <a:srgbClr val="000000"/>
              </a:solidFill>
              <a:latin typeface="Arial" pitchFamily="-108" charset="0"/>
            </a:endParaRPr>
          </a:p>
        </p:txBody>
      </p:sp>
    </p:spTree>
    <p:extLst>
      <p:ext uri="{BB962C8B-B14F-4D97-AF65-F5344CB8AC3E}">
        <p14:creationId xmlns:p14="http://schemas.microsoft.com/office/powerpoint/2010/main" val="1776040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F6CAC-75CE-3840-84ED-4821698A4EBB}" type="slidenum">
              <a:rPr lang="en-AU" smtClean="0">
                <a:solidFill>
                  <a:srgbClr val="000000"/>
                </a:solidFill>
              </a:rPr>
              <a:pPr/>
              <a:t>36</a:t>
            </a:fld>
            <a:endParaRPr lang="hi-IN">
              <a:solidFill>
                <a:srgbClr val="000000"/>
              </a:solidFill>
            </a:endParaRPr>
          </a:p>
        </p:txBody>
      </p:sp>
    </p:spTree>
    <p:extLst>
      <p:ext uri="{BB962C8B-B14F-4D97-AF65-F5344CB8AC3E}">
        <p14:creationId xmlns:p14="http://schemas.microsoft.com/office/powerpoint/2010/main" val="3613085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हालांकि DDCT/EDIC अध्ययन ने यह दर्शाया कि गंभीर हायपोग्लायसीमिया और हृदय धमनियों में कैल्शियम के जमाव के बीच का संबंध, बेहतर ग्लायसीमिक नियंत्रण वाले रोगियों में अधिक स्पष्ट था, पर इस अध्ययन ने केवल मानक चिकित्सा समूह में उक्त संबंध दर्शाया। अध्ययनों के बीच की विसंगतियां, रोगियों के प्रकारों और अन्य समवर्गी अभिलक्षणों के बीच अंतर होने के कारण हो सकती हैं।</a:t>
            </a:r>
          </a:p>
        </p:txBody>
      </p:sp>
      <p:sp>
        <p:nvSpPr>
          <p:cNvPr id="4" name="Slide Number Placeholder 3"/>
          <p:cNvSpPr>
            <a:spLocks noGrp="1"/>
          </p:cNvSpPr>
          <p:nvPr>
            <p:ph type="sldNum" sz="quarter" idx="10"/>
          </p:nvPr>
        </p:nvSpPr>
        <p:spPr/>
        <p:txBody>
          <a:bodyPr/>
          <a:lstStyle/>
          <a:p>
            <a:fld id="{1E79951E-6CED-E84E-891C-C61D1D7B975F}" type="slidenum">
              <a:rPr lang="en-US" smtClean="0"/>
              <a:t>37</a:t>
            </a:fld>
            <a:endParaRPr lang="hi-IN"/>
          </a:p>
        </p:txBody>
      </p:sp>
    </p:spTree>
    <p:extLst>
      <p:ext uri="{BB962C8B-B14F-4D97-AF65-F5344CB8AC3E}">
        <p14:creationId xmlns:p14="http://schemas.microsoft.com/office/powerpoint/2010/main" val="75006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xfrm>
            <a:off x="150813" y="781050"/>
            <a:ext cx="6950075" cy="3910013"/>
          </a:xfrm>
          <a:noFill/>
          <a:ln>
            <a:solidFill>
              <a:srgbClr val="000000"/>
            </a:solidFill>
            <a:miter lim="800000"/>
            <a:headEnd/>
            <a:tailEnd/>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351235" name="Rectangle 3"/>
          <p:cNvSpPr>
            <a:spLocks noGrp="1" noChangeArrowheads="1"/>
          </p:cNvSpPr>
          <p:nvPr>
            <p:ph type="body" idx="1"/>
          </p:nvPr>
        </p:nvSpPr>
        <p:spPr>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lstStyle/>
          <a:p>
            <a:pPr marL="181240" indent="-181240" defTabSz="644392">
              <a:buFont typeface="Arial" panose="020B0604020202020204" pitchFamily="34" charset="0"/>
              <a:buChar char="•"/>
              <a:defRPr/>
            </a:pPr>
            <a:r>
              <a:rPr lang="hi-IN" altLang="en-US" sz="1100" dirty="0">
                <a:latin typeface="Verdana" panose="020B0604030504040204" pitchFamily="34" charset="0"/>
              </a:rPr>
              <a:t>हायपोग्लायसीमिया, शोथ में वृद्धि, एंडोथीलियल डिसफ़ंक्शन (हृदय की रक्त वाहिकाओं में संकुचन), असामान्य सिम्पेथोएड्रेनल प्रतिक्रियाओं, और रक्त का थक्का बनने संबंधी असामान्यताओं के जरिए हृदयवाहिकीय घटनाओं को प्रभावी कर सकता है। शोथकारी प्रतिक्रियाएं शोथ के कई चिह्नों (C-रिएक्टिव प्रोटीन, वैस्कुलर एंडोथिलियल ग्रोथ फ़ैक्टर, और इंटरल्यूकिन-6) का स्राव सक्रिय कर देती हैं और शोथकारी सायटोकाइन्स के समग्र स्तर बढ़ा देती हैं, जिससे एंडोथिलियम को नुकसान हो सकता है और थक्का जमने में असामान्यताएं पैदा हो सकती हैं। फ़िब्रिनोलायटिक (तंतुओं का अपघटन करने वाले) सिस्टम के सक्रिय हो जाने और एपिनेफ्रिन का स्तर बढ़ जाने के कारण न्यूट्रोफिल कोशिकाओं का सक्रियण बढ़ जाने, प्लेटलेट सक्रियण बढ़ जाने और फ़ैक्टर VIII की मात्रा बढ़ जाने के चलते भी रक्त का थक्का बनने संबंधी असामान्यताएं पैदा हो सकती हैं।</a:t>
            </a:r>
          </a:p>
          <a:p>
            <a:pPr marL="181240" indent="-181240" defTabSz="644392">
              <a:buFont typeface="Arial" panose="020B0604020202020204" pitchFamily="34" charset="0"/>
              <a:buChar char="•"/>
              <a:defRPr/>
            </a:pPr>
            <a:r>
              <a:rPr lang="hi-IN" altLang="en-US" sz="1100" dirty="0">
                <a:latin typeface="Verdana" panose="020B0604030504040204" pitchFamily="34" charset="0"/>
              </a:rPr>
              <a:t>सिम्पेथोएड्रेनल प्रतिक्रिया कैटेकोलामिन यौगिकों का स्राव बढ़ा देती है, जिससे हृदयपेशियों की संकुचनशीलता, कार्यभार, और पंप होने वाले रक्त की मात्रा में वृद्धि हो जाती है। एंडोथीलियल डिसफ़ंक्शन (हृदय की रक्त वाहिकाओं में संकुचन) के कारण वासोडाइलेशन (वाहिकाओं की चौड़ाई में वृद्धि) घट सकती है और इससे हृदयवाहिकीय तंत्र पर पड़ने वाला तनाव और बढ़ सकता है जिससे ऑक्सीजन की मांग पूरी कर पाने में असमर्थता दीर्घस्थायी हो जा सकती है। बारंबार होने वाला हायपोग्लायसीमिया सामान्य सिम्पेथोएड्रेनल प्रतिक्रिया के दमन का कारण बनता है।</a:t>
            </a:r>
          </a:p>
        </p:txBody>
      </p:sp>
    </p:spTree>
    <p:extLst>
      <p:ext uri="{BB962C8B-B14F-4D97-AF65-F5344CB8AC3E}">
        <p14:creationId xmlns:p14="http://schemas.microsoft.com/office/powerpoint/2010/main" val="1735562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यूग्लायसीमिया (सामान्य रक्त ग्लूकोज़ स्तर) के दौरान प्रतिभागी द्वारा स्क्रीन पर कर्सर रखने के द्वारा QT का आम मापन। हायपोग्लायसीमिया वाले रोगियों में QT अंतराल का लंबा हो जाना देखा जा सकता है जो हृदय का रीपोलराइज़ेशन असामान्य हो जाने का संकेत है। </a:t>
            </a:r>
          </a:p>
          <a:p>
            <a:r>
              <a:rPr lang="hi-IN" dirty="0"/>
              <a:t>निलय (वेंट्रिकल) के रीपोलराइज़ेशन की एकरूपता बढ़ जाने से वेंट्रिकुलर टेकीकार्डिया के, विशेष रूप से तोरसाद दे पोंते (Torsade de Pointe) प्रकार के वेंट्रिकुलर टेकीकार्डिया (VT) के विकसित होने और अकस्मात मृत्यु होने के प्रति असुरक्षितता बढ़ जाती है।</a:t>
            </a:r>
          </a:p>
        </p:txBody>
      </p:sp>
      <p:sp>
        <p:nvSpPr>
          <p:cNvPr id="4" name="Slide Number Placeholder 3"/>
          <p:cNvSpPr>
            <a:spLocks noGrp="1"/>
          </p:cNvSpPr>
          <p:nvPr>
            <p:ph type="sldNum" sz="quarter" idx="10"/>
          </p:nvPr>
        </p:nvSpPr>
        <p:spPr/>
        <p:txBody>
          <a:bodyPr/>
          <a:lstStyle/>
          <a:p>
            <a:fld id="{1E79951E-6CED-E84E-891C-C61D1D7B975F}" type="slidenum">
              <a:rPr lang="en-US" smtClean="0"/>
              <a:t>39</a:t>
            </a:fld>
            <a:endParaRPr lang="hi-IN"/>
          </a:p>
        </p:txBody>
      </p:sp>
    </p:spTree>
    <p:extLst>
      <p:ext uri="{BB962C8B-B14F-4D97-AF65-F5344CB8AC3E}">
        <p14:creationId xmlns:p14="http://schemas.microsoft.com/office/powerpoint/2010/main" val="2249779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हायपोग्लायसीमिया के कारण ऐसी अनगिनत जटिलताएं पैदा होती हैं जो पूरे शरीर को प्रभावित करती हैं।</a:t>
            </a:r>
          </a:p>
        </p:txBody>
      </p:sp>
      <p:sp>
        <p:nvSpPr>
          <p:cNvPr id="4" name="Slide Number Placeholder 3"/>
          <p:cNvSpPr>
            <a:spLocks noGrp="1"/>
          </p:cNvSpPr>
          <p:nvPr>
            <p:ph type="sldNum" sz="quarter" idx="10"/>
          </p:nvPr>
        </p:nvSpPr>
        <p:spPr/>
        <p:txBody>
          <a:bodyPr/>
          <a:lstStyle/>
          <a:p>
            <a:pPr defTabSz="966612">
              <a:defRPr/>
            </a:pPr>
            <a:fld id="{7623CAE5-7FB8-42AD-84EB-D65A507251D0}" type="slidenum">
              <a:rPr lang="en-GB" sz="1900" kern="0">
                <a:solidFill>
                  <a:prstClr val="black"/>
                </a:solidFill>
                <a:latin typeface="Calibri"/>
              </a:rPr>
              <a:pPr defTabSz="966612">
                <a:defRPr/>
              </a:pPr>
              <a:t>4</a:t>
            </a:fld>
            <a:endParaRPr lang="hi-IN" sz="1900" kern="0" dirty="0">
              <a:solidFill>
                <a:prstClr val="black"/>
              </a:solidFill>
              <a:latin typeface="Calibri"/>
            </a:endParaRPr>
          </a:p>
        </p:txBody>
      </p:sp>
    </p:spTree>
    <p:extLst>
      <p:ext uri="{BB962C8B-B14F-4D97-AF65-F5344CB8AC3E}">
        <p14:creationId xmlns:p14="http://schemas.microsoft.com/office/powerpoint/2010/main" val="3525836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300" dirty="0"/>
              <a:t>रोगी की मृत्यु से पहले वाली शाम को, और मृत्यु वाली सुबह को सतत ग्लूकोज़ निगरानी प्रणाली द्वारा दर्ज किए गए ग्लूकोज़ के स्तर चित्र में दिखाए गए हैं। रोगी द्वारा मापे गए और दर्ज किए गए कैलिब्रेशन, 4 वृत्तों द्वारा दिखाए गए हैं। रोगी के भोजन, व्यायाम, और सुधार इंसुलिन बोलस के समय-बिंदु, ग्राफ के निचले हिस्से के साथ-साथ खड़ी लकीरों द्वारा दिखाए गए हैं।</a:t>
            </a:r>
            <a:br>
              <a:rPr dirty="0"/>
            </a:br>
            <a:endParaRPr lang="hi-IN" sz="1300" dirty="0"/>
          </a:p>
        </p:txBody>
      </p:sp>
      <p:sp>
        <p:nvSpPr>
          <p:cNvPr id="4" name="Slide Number Placeholder 3"/>
          <p:cNvSpPr>
            <a:spLocks noGrp="1"/>
          </p:cNvSpPr>
          <p:nvPr>
            <p:ph type="sldNum" sz="quarter" idx="10"/>
          </p:nvPr>
        </p:nvSpPr>
        <p:spPr/>
        <p:txBody>
          <a:bodyPr/>
          <a:lstStyle/>
          <a:p>
            <a:fld id="{1E79951E-6CED-E84E-891C-C61D1D7B975F}" type="slidenum">
              <a:rPr lang="en-US" smtClean="0"/>
              <a:t>40</a:t>
            </a:fld>
            <a:endParaRPr lang="hi-IN"/>
          </a:p>
        </p:txBody>
      </p:sp>
    </p:spTree>
    <p:extLst>
      <p:ext uri="{BB962C8B-B14F-4D97-AF65-F5344CB8AC3E}">
        <p14:creationId xmlns:p14="http://schemas.microsoft.com/office/powerpoint/2010/main" val="1118030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991C5BE8-F437-C94F-AD11-5F4F3922FF22}" type="slidenum">
              <a:rPr lang="en-GB" sz="1300"/>
              <a:pPr/>
              <a:t>41</a:t>
            </a:fld>
            <a:endParaRPr lang="hi-IN" sz="1300"/>
          </a:p>
        </p:txBody>
      </p:sp>
      <p:sp>
        <p:nvSpPr>
          <p:cNvPr id="27650" name="Rectangle 2"/>
          <p:cNvSpPr>
            <a:spLocks noGrp="1" noRot="1" noChangeAspect="1" noChangeArrowheads="1" noTextEdit="1"/>
          </p:cNvSpPr>
          <p:nvPr>
            <p:ph type="sldImg"/>
          </p:nvPr>
        </p:nvSpPr>
        <p:spPr>
          <a:xfrm>
            <a:off x="457200" y="720725"/>
            <a:ext cx="6400800" cy="3600450"/>
          </a:xfrm>
          <a:ln/>
        </p:spPr>
      </p:sp>
      <p:sp>
        <p:nvSpPr>
          <p:cNvPr id="27651" name="Rectangle 3"/>
          <p:cNvSpPr>
            <a:spLocks noGrp="1" noChangeArrowheads="1"/>
          </p:cNvSpPr>
          <p:nvPr>
            <p:ph type="body" idx="1"/>
          </p:nvPr>
        </p:nvSpPr>
        <p:spPr>
          <a:noFill/>
          <a:ln/>
          <a:extLs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9549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p:txBody>
          <a:bodyPr/>
          <a:lstStyle/>
          <a:p>
            <a:pPr lvl="0"/>
            <a:r>
              <a:rPr lang="hi-IN"/>
              <a:t>लांस्तेद-हालिन (Landstedt-Hallin) एवं अन्य ने 13 टाइप 2 डायबिटीज़ रोगियों में हृदय के रीपोलराइज़ेशन पर इंसुलिन-प्रेरित हायपोग्लायसीमिया के प्रभावों की जांच की। अध्ययन के आरंभ से पहले के कम-से-कम 8 महीनों तक सभी रोगियों को इंसुलिन (10–48 U/दिन) और मुखीय ग्लिबेनक्लेमाइड (10.5 mg), दोनों का उपचार दिया गया था।</a:t>
            </a:r>
          </a:p>
          <a:p>
            <a:pPr lvl="0"/>
            <a:r>
              <a:rPr lang="hi-IN"/>
              <a:t>रोगियों ने 2 सप्ताह के लिए मुखीय ग्लिबेनक्लेमाइड का उपयोग रोक दिया पर इंसुलिन चिकित्सा जारी रखी। उन्हें इन 2 सप्ताह की समाप्ति पर पहली हायपोग्लायसीमिक क्लैम्प लगाई गई। इसके बाद रोगियों ने ग्लिबेनक्लेमाइड और इंसुलिन की संयुक्त चिकित्सा बहाल कर दी और 6 से 8 महीनों बाद उन्होंने एक दूसरी हायपोग्लायसीमिक क्लैम्प में भाग लिया। आठ रोगियों को 3 से 4 महीनों की अतिरिक्त अवधि के बाद एक तीसरे यूग्लायसीमिक क्लैम्प अध्ययन (5.0 और 6.0 mmol/L के बीच क्लैम्प किया गया) में शामिल किया गया।</a:t>
            </a:r>
            <a:endParaRPr lang="hi-IN" baseline="30000" dirty="0"/>
          </a:p>
          <a:p>
            <a:pPr lvl="0"/>
            <a:r>
              <a:rPr lang="hi-IN"/>
              <a:t>जैसा कि ग्राफ में प्रदर्शित है, अध्ययन ने दर्शाया कि हायपोग्लायसीमिक क्लैम्प के बाद माध्य QT अंतरालों की लंबाई में उल्लेखनीय वृद्धि हुई थी। इन परिणामों ने दर्शाया कि हायपोग्लायसीमिया ने मायोकार्डियम के रीपोलराइज़ेशन को प्रभावित किया, जो अरिद्मिया (बेताल धड़कन) के जोख़िम में संभावित वृद्धि का संकेत है।</a:t>
            </a:r>
            <a:endParaRPr lang="hi-IN" baseline="30000" dirty="0"/>
          </a:p>
        </p:txBody>
      </p:sp>
      <p:sp>
        <p:nvSpPr>
          <p:cNvPr id="8" name="Rectangle 6"/>
          <p:cNvSpPr>
            <a:spLocks noChangeArrowheads="1"/>
          </p:cNvSpPr>
          <p:nvPr/>
        </p:nvSpPr>
        <p:spPr bwMode="auto">
          <a:xfrm>
            <a:off x="965781" y="8830104"/>
            <a:ext cx="6081753" cy="552224"/>
          </a:xfrm>
          <a:prstGeom prst="rect">
            <a:avLst/>
          </a:prstGeom>
          <a:noFill/>
          <a:ln w="9525">
            <a:noFill/>
            <a:miter lim="800000"/>
            <a:headEnd/>
            <a:tailEnd/>
          </a:ln>
        </p:spPr>
        <p:txBody>
          <a:bodyPr lIns="0" tIns="0" rIns="0" bIns="0" anchor="b"/>
          <a:lstStyle/>
          <a:p>
            <a:pPr marL="115871" indent="-115871" defTabSz="966612" fontAlgn="base">
              <a:spcBef>
                <a:spcPct val="0"/>
              </a:spcBef>
              <a:spcAft>
                <a:spcPct val="0"/>
              </a:spcAft>
              <a:defRPr/>
            </a:pPr>
            <a:r>
              <a:rPr lang="hi-IN" sz="1000" b="1" dirty="0">
                <a:solidFill>
                  <a:srgbClr val="000000"/>
                </a:solidFill>
                <a:latin typeface="Arial" pitchFamily="-108" charset="0"/>
              </a:rPr>
              <a:t>1. </a:t>
            </a:r>
            <a:r>
              <a:rPr lang="hi-IN" sz="1000" dirty="0">
                <a:solidFill>
                  <a:srgbClr val="000000"/>
                </a:solidFill>
                <a:latin typeface="Arial" pitchFamily="-108" charset="0"/>
              </a:rPr>
              <a:t>Landstedt-Hallin L et al. </a:t>
            </a:r>
            <a:r>
              <a:rPr lang="hi-IN" sz="1000" i="1" dirty="0">
                <a:solidFill>
                  <a:srgbClr val="000000"/>
                </a:solidFill>
                <a:latin typeface="Arial" pitchFamily="-108" charset="0"/>
              </a:rPr>
              <a:t>J Intern Med</a:t>
            </a:r>
            <a:r>
              <a:rPr lang="hi-IN" sz="1000" dirty="0">
                <a:solidFill>
                  <a:srgbClr val="000000"/>
                </a:solidFill>
                <a:latin typeface="Arial" pitchFamily="-108" charset="0"/>
              </a:rPr>
              <a:t>. 1999;246:299-307.</a:t>
            </a:r>
            <a:endParaRPr lang="hi-IN" sz="1000" b="1" dirty="0">
              <a:solidFill>
                <a:srgbClr val="000000"/>
              </a:solidFill>
              <a:latin typeface="Arial" pitchFamily="-108" charset="0"/>
              <a:ea typeface="MS PGothic" pitchFamily="34" charset="-128"/>
            </a:endParaRPr>
          </a:p>
        </p:txBody>
      </p:sp>
      <p:sp>
        <p:nvSpPr>
          <p:cNvPr id="9" name="Rectangle 4"/>
          <p:cNvSpPr>
            <a:spLocks noChangeArrowheads="1"/>
          </p:cNvSpPr>
          <p:nvPr/>
        </p:nvSpPr>
        <p:spPr bwMode="auto">
          <a:xfrm>
            <a:off x="965781" y="4851758"/>
            <a:ext cx="5627591" cy="1109078"/>
          </a:xfrm>
          <a:prstGeom prst="rect">
            <a:avLst/>
          </a:prstGeom>
          <a:solidFill>
            <a:srgbClr val="FFFF00"/>
          </a:solidFill>
          <a:ln w="12700" algn="ctr">
            <a:solidFill>
              <a:schemeClr val="tx1"/>
            </a:solidFill>
            <a:miter lim="800000"/>
            <a:headEnd/>
            <a:tailEnd/>
          </a:ln>
        </p:spPr>
        <p:txBody>
          <a:bodyPr wrap="square" lIns="92507" tIns="46256" rIns="92507" bIns="46256" anchor="t" anchorCtr="0">
            <a:spAutoFit/>
          </a:bodyPr>
          <a:lstStyle/>
          <a:p>
            <a:pPr defTabSz="919024" fontAlgn="base">
              <a:spcBef>
                <a:spcPct val="0"/>
              </a:spcBef>
              <a:spcAft>
                <a:spcPct val="0"/>
              </a:spcAft>
              <a:defRPr/>
            </a:pPr>
            <a:r>
              <a:rPr lang="hi-IN" sz="1100" b="1" dirty="0">
                <a:solidFill>
                  <a:srgbClr val="000000"/>
                </a:solidFill>
                <a:latin typeface="Arial" pitchFamily="-108" charset="0"/>
              </a:rPr>
              <a:t>प्रयोजन</a:t>
            </a:r>
            <a:endParaRPr lang="hi-IN" sz="1100" dirty="0">
              <a:solidFill>
                <a:srgbClr val="000000"/>
              </a:solidFill>
              <a:latin typeface="Arial" pitchFamily="-108" charset="0"/>
              <a:ea typeface="Arial Unicode MS" pitchFamily="34" charset="-128"/>
              <a:cs typeface="Arial Unicode MS" pitchFamily="34" charset="-128"/>
            </a:endParaRPr>
          </a:p>
          <a:p>
            <a:pPr defTabSz="919024" fontAlgn="base">
              <a:spcBef>
                <a:spcPct val="0"/>
              </a:spcBef>
              <a:spcAft>
                <a:spcPct val="0"/>
              </a:spcAft>
              <a:defRPr/>
            </a:pPr>
            <a:r>
              <a:rPr lang="hi-IN" sz="1100" dirty="0">
                <a:solidFill>
                  <a:srgbClr val="000000"/>
                </a:solidFill>
                <a:latin typeface="Arial" pitchFamily="-108" charset="0"/>
              </a:rPr>
              <a:t>टाइप 2 डायबिटीज़ रोगियों में QT अंतराल पर गंभीर हायपोग्लायसीमिया का प्रभाव दर्शाना।</a:t>
            </a:r>
          </a:p>
          <a:p>
            <a:pPr defTabSz="919024" fontAlgn="base">
              <a:spcBef>
                <a:spcPct val="0"/>
              </a:spcBef>
              <a:spcAft>
                <a:spcPct val="0"/>
              </a:spcAft>
              <a:defRPr/>
            </a:pPr>
            <a:r>
              <a:rPr lang="hi-IN" sz="1100" b="1" dirty="0">
                <a:solidFill>
                  <a:srgbClr val="000000"/>
                </a:solidFill>
                <a:latin typeface="Arial" pitchFamily="-108" charset="0"/>
              </a:rPr>
              <a:t>स्मरणीय तथ्य</a:t>
            </a:r>
          </a:p>
          <a:p>
            <a:pPr defTabSz="919024" fontAlgn="base">
              <a:spcBef>
                <a:spcPct val="0"/>
              </a:spcBef>
              <a:spcAft>
                <a:spcPct val="0"/>
              </a:spcAft>
              <a:defRPr/>
            </a:pPr>
            <a:r>
              <a:rPr lang="hi-IN" sz="1100" dirty="0">
                <a:solidFill>
                  <a:srgbClr val="000000"/>
                </a:solidFill>
                <a:latin typeface="Arial" pitchFamily="-108" charset="0"/>
              </a:rPr>
              <a:t>इस अध्ययन ने दर्शाया कि गंभीर हायपोग्लायसीमिया के कारण QT अंतरालों की लंबाई में उल्लेखनीय वृद्धि हुई, जो अरिद्मिया (बेताल धड़कन) के जोख़िम में वृद्धि का संकेत है।</a:t>
            </a:r>
          </a:p>
        </p:txBody>
      </p:sp>
      <p:sp>
        <p:nvSpPr>
          <p:cNvPr id="4" name="Slide Image Placeholder 3"/>
          <p:cNvSpPr>
            <a:spLocks noGrp="1" noRot="1" noChangeAspect="1"/>
          </p:cNvSpPr>
          <p:nvPr>
            <p:ph type="sldImg"/>
          </p:nvPr>
        </p:nvSpPr>
        <p:spPr>
          <a:xfrm>
            <a:off x="441325" y="717550"/>
            <a:ext cx="6421438" cy="3611563"/>
          </a:xfrm>
        </p:spPr>
      </p:sp>
      <p:sp>
        <p:nvSpPr>
          <p:cNvPr id="15" name="Text Box 13"/>
          <p:cNvSpPr txBox="1">
            <a:spLocks noChangeArrowheads="1"/>
          </p:cNvSpPr>
          <p:nvPr/>
        </p:nvSpPr>
        <p:spPr bwMode="auto">
          <a:xfrm>
            <a:off x="173776" y="4292322"/>
            <a:ext cx="743267" cy="1141996"/>
          </a:xfrm>
          <a:prstGeom prst="rect">
            <a:avLst/>
          </a:prstGeom>
          <a:noFill/>
          <a:ln w="3175">
            <a:solidFill>
              <a:schemeClr val="tx1"/>
            </a:solidFill>
            <a:miter lim="800000"/>
            <a:headEnd/>
            <a:tailEnd/>
          </a:ln>
          <a:effectLst/>
        </p:spPr>
        <p:txBody>
          <a:bodyPr wrap="square" lIns="94634" tIns="47316" rIns="94634" bIns="47316">
            <a:spAutoFit/>
          </a:bodyPr>
          <a:lstStyle/>
          <a:p>
            <a:pPr defTabSz="912408" fontAlgn="base">
              <a:spcBef>
                <a:spcPct val="50000"/>
              </a:spcBef>
              <a:spcAft>
                <a:spcPct val="0"/>
              </a:spcAft>
              <a:defRPr/>
            </a:pPr>
            <a:r>
              <a:rPr lang="hi-IN" sz="800" b="1" dirty="0">
                <a:solidFill>
                  <a:srgbClr val="000000"/>
                </a:solidFill>
                <a:latin typeface="Arial" pitchFamily="-108" charset="0"/>
              </a:rPr>
              <a:t>गणनाएं       </a:t>
            </a:r>
            <a:br/>
            <a:r>
              <a:rPr lang="hi-IN" sz="800" dirty="0">
                <a:solidFill>
                  <a:srgbClr val="000000"/>
                </a:solidFill>
                <a:latin typeface="Arial" pitchFamily="-108" charset="0"/>
              </a:rPr>
              <a:t>3.0 mmol/L / .05551 ≈ 54 mg/dL</a:t>
            </a:r>
            <a:endParaRPr lang="hi-IN" sz="800" dirty="0">
              <a:solidFill>
                <a:srgbClr val="000000"/>
              </a:solidFill>
              <a:latin typeface="Arial" pitchFamily="-108" charset="0"/>
              <a:ea typeface="ＭＳ Ｐゴシック" pitchFamily="34" charset="-128"/>
              <a:cs typeface="Arial" pitchFamily="34" charset="0"/>
            </a:endParaRPr>
          </a:p>
          <a:p>
            <a:pPr defTabSz="912408" fontAlgn="base">
              <a:spcBef>
                <a:spcPct val="50000"/>
              </a:spcBef>
              <a:spcAft>
                <a:spcPct val="0"/>
              </a:spcAft>
              <a:defRPr/>
            </a:pPr>
            <a:r>
              <a:rPr lang="hi-IN" sz="800" dirty="0">
                <a:solidFill>
                  <a:srgbClr val="000000"/>
                </a:solidFill>
                <a:latin typeface="Arial" pitchFamily="-108" charset="0"/>
              </a:rPr>
              <a:t>2.5 mmol/L / .05551 ≈ 45 mg/dL</a:t>
            </a:r>
            <a:endParaRPr lang="hi-IN" sz="800" dirty="0">
              <a:solidFill>
                <a:srgbClr val="000000"/>
              </a:solidFill>
              <a:latin typeface="Arial" pitchFamily="-108" charset="0"/>
              <a:ea typeface="ＭＳ Ｐゴシック" pitchFamily="34" charset="-128"/>
            </a:endParaRPr>
          </a:p>
        </p:txBody>
      </p:sp>
    </p:spTree>
    <p:extLst>
      <p:ext uri="{BB962C8B-B14F-4D97-AF65-F5344CB8AC3E}">
        <p14:creationId xmlns:p14="http://schemas.microsoft.com/office/powerpoint/2010/main" val="391265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i-IN"/>
              <a:t>हायपोग्लायसीमिया की 34 प्रेक्षित घटनाओं में से केवल 3 में लक्षण उपस्थित थे (IG&lt;3.5)।</a:t>
            </a:r>
          </a:p>
          <a:p>
            <a:pPr marL="285750" indent="-285750" defTabSz="966612">
              <a:buFont typeface="Arial" panose="020B0604020202020204" pitchFamily="34" charset="0"/>
              <a:buChar char="•"/>
              <a:defRPr/>
            </a:pPr>
            <a:r>
              <a:rPr lang="hi-IN" sz="1300" dirty="0">
                <a:latin typeface="Verdana" panose="020B0604030504040204" pitchFamily="34" charset="0"/>
              </a:rPr>
              <a:t>दोनों में से किसी भी ग्लायसीमिया की स्थिति में दिन के दौरान हृदयगति धीमी नहीं पड़ी।</a:t>
            </a:r>
            <a:endParaRPr lang="hi-IN" baseline="0" dirty="0"/>
          </a:p>
          <a:p>
            <a:pPr marL="285750" indent="-285750" defTabSz="966612" fontAlgn="base">
              <a:spcBef>
                <a:spcPct val="30000"/>
              </a:spcBef>
              <a:spcAft>
                <a:spcPct val="0"/>
              </a:spcAft>
              <a:buFont typeface="Arial" panose="020B0604020202020204" pitchFamily="34" charset="0"/>
              <a:buChar char="•"/>
              <a:defRPr/>
            </a:pPr>
            <a:r>
              <a:rPr lang="hi-IN" sz="1300" dirty="0">
                <a:latin typeface="Arial" pitchFamily="-108" charset="0"/>
              </a:rPr>
              <a:t>रात्रिकालीन घटनाओं में, ग्लूकोज़ के प्रत्येक निम्नतम बिंदु के साथ हृदयगति में क्षणिक तेज़ी और उसके अधिकतम 40 से 50 मिनट बाद वेगस तंत्रिका के प्रतिकार्य में वृद्धि का चरण आने का पैटर्न देखने को मिला जिसके साथ-साथ हृदयगति धीमी भी पड़ी। हृदयगति धीमी पड़ने का संबंध, सिम्पेथेटिक तंत्रिकीय सक्रियण के बाद वेगस तंत्रिका के प्रतिकार्य में वृद्धि होने के साथ हो सकता है।</a:t>
            </a:r>
          </a:p>
          <a:p>
            <a:pPr marL="285750" indent="-285750" defTabSz="966612" fontAlgn="base">
              <a:spcBef>
                <a:spcPct val="30000"/>
              </a:spcBef>
              <a:spcAft>
                <a:spcPct val="0"/>
              </a:spcAft>
              <a:buFont typeface="Arial" panose="020B0604020202020204" pitchFamily="34" charset="0"/>
              <a:buChar char="•"/>
              <a:defRPr/>
            </a:pPr>
            <a:r>
              <a:rPr lang="hi-IN" sz="1300" dirty="0">
                <a:latin typeface="Arial" pitchFamily="-108" charset="0"/>
              </a:rPr>
              <a:t>रात के हायपोग्लायसीमिया के दौरान दोषपूर्ण विपरीत-नियंत्रण भली-भांति ज्ञात है, जिसके अभिलक्षणों में मंद और विलंबित एपिनेफ्रिन प्रतिक्रियाएं शामिल होती हैं।</a:t>
            </a:r>
            <a:endParaRPr lang="hi-IN" dirty="0"/>
          </a:p>
          <a:p>
            <a:pPr defTabSz="966612" fontAlgn="base">
              <a:spcBef>
                <a:spcPct val="30000"/>
              </a:spcBef>
              <a:spcAft>
                <a:spcPct val="0"/>
              </a:spcAft>
              <a:defRPr/>
            </a:pPr>
            <a:endParaRPr lang="hi-IN" dirty="0"/>
          </a:p>
          <a:p>
            <a:endParaRPr lang="hi-IN" dirty="0"/>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43</a:t>
            </a:fld>
            <a:endParaRPr lang="hi-IN">
              <a:solidFill>
                <a:srgbClr val="000000"/>
              </a:solidFill>
              <a:latin typeface="Arial" pitchFamily="-108" charset="0"/>
            </a:endParaRPr>
          </a:p>
        </p:txBody>
      </p:sp>
    </p:spTree>
    <p:extLst>
      <p:ext uri="{BB962C8B-B14F-4D97-AF65-F5344CB8AC3E}">
        <p14:creationId xmlns:p14="http://schemas.microsoft.com/office/powerpoint/2010/main" val="1143082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52388" y="752475"/>
            <a:ext cx="7237412" cy="4070350"/>
          </a:xfrm>
          <a:ln/>
        </p:spPr>
      </p:sp>
      <p:sp>
        <p:nvSpPr>
          <p:cNvPr id="109571" name="Rectangle 3"/>
          <p:cNvSpPr>
            <a:spLocks noGrp="1" noChangeArrowheads="1"/>
          </p:cNvSpPr>
          <p:nvPr>
            <p:ph type="body" idx="1"/>
          </p:nvPr>
        </p:nvSpPr>
        <p:spPr>
          <a:xfrm>
            <a:off x="914400" y="5147310"/>
            <a:ext cx="5527040" cy="3547110"/>
          </a:xfrm>
          <a:noFill/>
        </p:spPr>
        <p:txBody>
          <a:bodyPr lIns="0" tIns="0" rIns="0" bIns="0">
            <a:normAutofit/>
          </a:bodyPr>
          <a:lstStyle/>
          <a:p>
            <a:pPr eaLnBrk="1" hangingPunct="1"/>
            <a:r>
              <a:rPr lang="hi-IN" altLang="en-US" dirty="0">
                <a:latin typeface="Verdana" panose="020B0604030504040204" pitchFamily="34" charset="0"/>
              </a:rPr>
              <a:t>हायपोग्लायसीमिया, शोथ में वृद्धि, एंडोथीलियल डिसफ़ंक्शन (हृदय की रक्त वाहिकाओं में संकुचन), असामान्य सिम्पेथोएड्रेनल प्रतिक्रियाओं, और रक्त का थक्का बनने संबंधी असामान्यताओं के जरिए हृदयवाहिकीय घटनाओं को प्रभावी कर सकता है। शोथकारी प्रतिक्रियाएं शोथ के कई चिह्नों (C-रिएक्टिव प्रोटीन, वैस्कुलर एंडोथिलियल ग्रोथ फ़ैक्टर, और इंटरल्यूकिन-6) का स्राव सक्रिय कर देती हैं और शोथकारी सायटोकाइन्स के समग्र स्तर बढ़ा देती हैं, जिससे एंडोथिलियम को नुकसान हो सकता है और थक्का जमने में असामान्यताएं पैदा हो सकती हैं। </a:t>
            </a:r>
          </a:p>
          <a:p>
            <a:pPr eaLnBrk="1" hangingPunct="1"/>
            <a:r>
              <a:rPr lang="hi-IN" altLang="en-US" b="1" dirty="0">
                <a:latin typeface="Verdana" panose="020B0604030504040204" pitchFamily="34" charset="0"/>
              </a:rPr>
              <a:t>संदर्भ</a:t>
            </a:r>
          </a:p>
          <a:p>
            <a:pPr eaLnBrk="1" hangingPunct="1"/>
            <a:r>
              <a:rPr lang="hi-IN" altLang="en-US" dirty="0">
                <a:latin typeface="Verdana" panose="020B0604030504040204" pitchFamily="34" charset="0"/>
              </a:rPr>
              <a:t>Desouza CV, Bolli GB, Fonseca V. Hypoglycaemia, diabetes, and cardiovascular events. </a:t>
            </a:r>
            <a:r>
              <a:rPr lang="hi-IN" altLang="en-US" i="1" dirty="0">
                <a:latin typeface="Verdana" panose="020B0604030504040204" pitchFamily="34" charset="0"/>
              </a:rPr>
              <a:t>Diabetes Care</a:t>
            </a:r>
            <a:r>
              <a:rPr lang="hi-IN" altLang="en-US" dirty="0">
                <a:latin typeface="Verdana" panose="020B0604030504040204" pitchFamily="34" charset="0"/>
              </a:rPr>
              <a:t>. 2010;33(6):1389-1394. </a:t>
            </a:r>
          </a:p>
          <a:p>
            <a:pPr eaLnBrk="1" hangingPunct="1"/>
            <a:endParaRPr lang="hi-IN" altLang="en-US" dirty="0">
              <a:latin typeface="Verdana" panose="020B0604030504040204" pitchFamily="34" charset="0"/>
            </a:endParaRPr>
          </a:p>
        </p:txBody>
      </p:sp>
    </p:spTree>
    <p:extLst>
      <p:ext uri="{BB962C8B-B14F-4D97-AF65-F5344CB8AC3E}">
        <p14:creationId xmlns:p14="http://schemas.microsoft.com/office/powerpoint/2010/main" val="3716293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a:t>टाइप 1 डायबिटीज़ से ग्रस्त सात व्यक्तियों (तीन पुरुष, आयु 27.1 ± 9.7 वर्ष, HbA1c 55.9 ± 8.9 mmol/mol [7.2 ± 0.8%] और डायबिटीज़ की अवधि 11.4 ± 5.4 वर्ष; माध्य ± SD) से क्लैम्प किए हुए यूग्लायसीमिया या हायपोग्लायसीमिया के दौरान रक्त के नमूने लिए गए।</a:t>
            </a:r>
          </a:p>
          <a:p>
            <a:r>
              <a:rPr lang="hi-IN"/>
              <a:t>हायपोग्लायसीमिया की प्रतिक्रिया में काम पर लगे प्रतिरक्षा कोशिकाओं के उप-समुच्चयों का विश्लेषण फ़्लो सायटोमेट्री द्वारा किया गया।</a:t>
            </a:r>
          </a:p>
        </p:txBody>
      </p:sp>
      <p:sp>
        <p:nvSpPr>
          <p:cNvPr id="4" name="Slide Number Placeholder 3"/>
          <p:cNvSpPr>
            <a:spLocks noGrp="1"/>
          </p:cNvSpPr>
          <p:nvPr>
            <p:ph type="sldNum" sz="quarter" idx="5"/>
          </p:nvPr>
        </p:nvSpPr>
        <p:spPr/>
        <p:txBody>
          <a:bodyPr/>
          <a:lstStyle/>
          <a:p>
            <a:fld id="{1E79951E-6CED-E84E-891C-C61D1D7B975F}" type="slidenum">
              <a:rPr lang="en-US" smtClean="0"/>
              <a:t>45</a:t>
            </a:fld>
            <a:endParaRPr lang="hi-IN"/>
          </a:p>
        </p:txBody>
      </p:sp>
    </p:spTree>
    <p:extLst>
      <p:ext uri="{BB962C8B-B14F-4D97-AF65-F5344CB8AC3E}">
        <p14:creationId xmlns:p14="http://schemas.microsoft.com/office/powerpoint/2010/main" val="2822791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i-IN" sz="1200" b="0" i="0" kern="1200" dirty="0">
                <a:solidFill>
                  <a:schemeClr val="tx1"/>
                </a:solidFill>
                <a:effectLst/>
                <a:latin typeface="+mn-lt"/>
              </a:rPr>
              <a:t>11 स्वस्थ प्रतिभागियों, 10 टाइप 1 डायबिटीज़ और हायपोग्लायसीमिया की सामान्य जागरुकता (NAH) वाले रोगियों, और 10 टाइप 1 डायबिटीज़ तथा कमज़ोर जागरुकता वाले रोगियों में हायपरइंसुलिनेमिक-यूग्लायसीमिक (5.0 mmol/L)-हायपोग्लायसीमिक (2.6 mmol/L) क्लैम्प्स के दौरान प्राप्त की गईं परिधीय रक्त एकलनाभिक कोशिकाओं और मोनोसाइट्स को शरीर के बाहर उद्दीप्त किया गया और इन उद्दीपनों का उपयोग यह परखने के लिए किया गया कि क्या हायपोग्लायसीमिया के बाद प्रतिरक्षा कोशिकाओं का संघटन और उनकी शोथकारी कार्यक्षमता एक अधिक शोथ-अनुकूली अवस्था के प्रति अनुकूलित हो जाते हैं। </a:t>
            </a:r>
          </a:p>
          <a:p>
            <a:pPr marL="171450" indent="-171450">
              <a:buFont typeface="Arial" panose="020B0604020202020204" pitchFamily="34" charset="0"/>
              <a:buChar char="•"/>
            </a:pPr>
            <a:r>
              <a:rPr lang="hi-IN" sz="1200" b="0" i="0" kern="1200" dirty="0">
                <a:solidFill>
                  <a:schemeClr val="tx1"/>
                </a:solidFill>
                <a:effectLst/>
                <a:latin typeface="+mn-lt"/>
              </a:rPr>
              <a:t>हायपोग्लायसीमिया ने स्वस्थ प्रतिभागियों और हायपोग्लायसीमिया की सामान्य जागरुकता वाले रोगियों में ल्यूकोसाइट कोशिकाओं का स्तर बढ़ा दिया, पर कमज़ोर जागरुकता वाले रोगियों में नहीं। हायपोग्लायसीमिया पर एड्रेनलिन की प्रतिक्रिया के साथ ल्यूकोसाइटोसिस (ल्यूकोसाइट कोशिकाओं की संख्या सामान्य से अधिक होना) का मजबूत सहसंबंध है।</a:t>
            </a:r>
          </a:p>
          <a:p>
            <a:pPr marL="171450" indent="-171450">
              <a:buFont typeface="Arial" panose="020B0604020202020204" pitchFamily="34" charset="0"/>
              <a:buChar char="•"/>
            </a:pPr>
            <a:r>
              <a:rPr lang="hi-IN" sz="1200" b="0" i="0" kern="1200" dirty="0">
                <a:solidFill>
                  <a:schemeClr val="tx1"/>
                </a:solidFill>
                <a:effectLst/>
                <a:latin typeface="+mn-lt"/>
              </a:rPr>
              <a:t>PBMC और मोनोसाइट कोशिकाओं ने यूग्लायसीमिया की तुलना में हायपोग्लायसीमिया के बाद सूक्ष्मजैविक उद्दीपन के विरुद्ध कहीं अधिक मजबूत सायटोकाइन प्रतिक्रिया दर्शाई, पर कमज़ोर जागरुकता वाले रोगियों में यह प्रतिक्रिया कम स्पष्ट थी।</a:t>
            </a:r>
            <a:endParaRPr lang="hi-IN" dirty="0"/>
          </a:p>
        </p:txBody>
      </p:sp>
      <p:sp>
        <p:nvSpPr>
          <p:cNvPr id="4" name="Slide Number Placeholder 3"/>
          <p:cNvSpPr>
            <a:spLocks noGrp="1"/>
          </p:cNvSpPr>
          <p:nvPr>
            <p:ph type="sldNum" sz="quarter" idx="5"/>
          </p:nvPr>
        </p:nvSpPr>
        <p:spPr/>
        <p:txBody>
          <a:bodyPr/>
          <a:lstStyle/>
          <a:p>
            <a:fld id="{1E79951E-6CED-E84E-891C-C61D1D7B975F}" type="slidenum">
              <a:rPr lang="en-US" smtClean="0"/>
              <a:t>46</a:t>
            </a:fld>
            <a:endParaRPr lang="hi-IN"/>
          </a:p>
        </p:txBody>
      </p:sp>
    </p:spTree>
    <p:extLst>
      <p:ext uri="{BB962C8B-B14F-4D97-AF65-F5344CB8AC3E}">
        <p14:creationId xmlns:p14="http://schemas.microsoft.com/office/powerpoint/2010/main" val="1231499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E79951E-6CED-E84E-891C-C61D1D7B975F}" type="slidenum">
              <a:rPr lang="en-US" smtClean="0"/>
              <a:t>47</a:t>
            </a:fld>
            <a:endParaRPr lang="hi-IN"/>
          </a:p>
        </p:txBody>
      </p:sp>
    </p:spTree>
    <p:extLst>
      <p:ext uri="{BB962C8B-B14F-4D97-AF65-F5344CB8AC3E}">
        <p14:creationId xmlns:p14="http://schemas.microsoft.com/office/powerpoint/2010/main" val="2304466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48</a:t>
            </a:fld>
            <a:endParaRPr lang="hi-IN"/>
          </a:p>
        </p:txBody>
      </p:sp>
    </p:spTree>
    <p:extLst>
      <p:ext uri="{BB962C8B-B14F-4D97-AF65-F5344CB8AC3E}">
        <p14:creationId xmlns:p14="http://schemas.microsoft.com/office/powerpoint/2010/main" val="3990090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49</a:t>
            </a:fld>
            <a:endParaRPr lang="hi-IN"/>
          </a:p>
        </p:txBody>
      </p:sp>
    </p:spTree>
    <p:extLst>
      <p:ext uri="{BB962C8B-B14F-4D97-AF65-F5344CB8AC3E}">
        <p14:creationId xmlns:p14="http://schemas.microsoft.com/office/powerpoint/2010/main" val="14264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sz="1200" b="0" i="0" kern="1200" dirty="0">
                <a:solidFill>
                  <a:schemeClr val="tx1"/>
                </a:solidFill>
                <a:effectLst/>
                <a:latin typeface="+mn-lt"/>
              </a:rPr>
              <a:t>1998–2009 के दौरान ताईवान नेशनल हेल्थ रिसर्च इंस्टीट्यूट्स द्वारा जारी नेशनल हेल्थ इंश्योरेंस के रिसर्च डेटाबेस से प्राप्त अध्ययन जनसमूह में ऐसे 77,611 रोगी थे जिनमें हाल ही में टाइप 2 डायबिटीज़ होने की पुष्टि हुई थी। कुल मरणशीलता और हृदयवाहिकीय घटनाओं के साथ हायपोग्लायसीमिया के संबंधों की पड़ताल की गई थी; इन घटनाओं में स्ट्रोक, कोरोनरी हार्ट डिसीज़, हृदयवाहिकीय रोग, और सभी-कारणों से अस्पताल में भर्ती शामिल थे।</a:t>
            </a:r>
          </a:p>
          <a:p>
            <a:r>
              <a:rPr lang="hi-IN" sz="1200" b="0" i="0" kern="1200" dirty="0">
                <a:solidFill>
                  <a:schemeClr val="tx1"/>
                </a:solidFill>
                <a:effectLst/>
                <a:latin typeface="+mn-lt"/>
              </a:rPr>
              <a:t>लक्षणयुक्त हायपोग्लायसीमिया, वह क्लीनिकल दृष्टि से चाहे हल्का हो या गंभीर, उसका हृदयवाहिकीय घटनाओं, सभी-कारणों से अस्पताल में भर्ती, और सभी-कारणों से मृत्यु के जोख़िम में वृद्धि से संबंध होता है। </a:t>
            </a:r>
            <a:endParaRPr lang="hi-IN" dirty="0"/>
          </a:p>
        </p:txBody>
      </p:sp>
      <p:sp>
        <p:nvSpPr>
          <p:cNvPr id="4" name="Slide Number Placeholder 3"/>
          <p:cNvSpPr>
            <a:spLocks noGrp="1"/>
          </p:cNvSpPr>
          <p:nvPr>
            <p:ph type="sldNum" sz="quarter" idx="5"/>
          </p:nvPr>
        </p:nvSpPr>
        <p:spPr/>
        <p:txBody>
          <a:bodyPr/>
          <a:lstStyle/>
          <a:p>
            <a:fld id="{1E79951E-6CED-E84E-891C-C61D1D7B975F}" type="slidenum">
              <a:rPr lang="en-US" smtClean="0"/>
              <a:t>5</a:t>
            </a:fld>
            <a:endParaRPr lang="hi-IN"/>
          </a:p>
        </p:txBody>
      </p:sp>
    </p:spTree>
    <p:extLst>
      <p:ext uri="{BB962C8B-B14F-4D97-AF65-F5344CB8AC3E}">
        <p14:creationId xmlns:p14="http://schemas.microsoft.com/office/powerpoint/2010/main" val="167596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इस पुरोलक्षी समवर्गी अध्ययन में क्लीनिकल प्रेक्टिस रिसर्च डेटाबेस से प्राप्त डेटा का उपयोग किया गया था जिसमें इंसुलिन से उपचारित ऐसे सभी रोगियों को शामिल किया गया जिनकी आयु ≥30 वर्ष थी और जिनमें 1 जनवरी, 2001 से 31 दिसंबर, 2007 के बीच डायबिटीज़ की पुष्टि हुई थी। केवल इंग्लैंड के उन रोगियों अध्ययन में शामिल किया गया था जो हॉस्पिटल एपिसोड स्टेटिस्टिक्स डेटाबेस से जुड़ने के पात्र थे। हायपोग्लायसीमिया के डेटा में गंभीर (</a:t>
            </a:r>
            <a:r>
              <a:rPr lang="hi-IN" b="1" dirty="0"/>
              <a:t>अस्पताल</a:t>
            </a:r>
            <a:r>
              <a:rPr lang="hi-IN" dirty="0"/>
              <a:t> में भर्ती की आवश्यकता वाली) और ग़ैर-गंभीर, दोनों प्रकार की घटनाएं शामिल थीं। रोगी इंडेक्स दिनांक, इंसुलिन उपचार आरंभ करने का दिनांक था, और अंतिम फ़ॉलो-अप दिनांक 31 दिसंबर, 2010 था। CV घटनाओं की गिनती फ़ॉलो-अप के दौरान की गई थी और उन्हें ख़तरा अनुपात की गणना में केवल तब शामिल किया गया था यदि रोगियों को घटना से पहले हायपोग्लायसीमिया की कम-से-कम एक घटना का अनुभव हुआ हो।</a:t>
            </a:r>
          </a:p>
          <a:p>
            <a:endParaRPr lang="hi-IN" dirty="0"/>
          </a:p>
        </p:txBody>
      </p:sp>
      <p:sp>
        <p:nvSpPr>
          <p:cNvPr id="4" name="Slide Number Placeholder 3"/>
          <p:cNvSpPr>
            <a:spLocks noGrp="1"/>
          </p:cNvSpPr>
          <p:nvPr>
            <p:ph type="sldNum" sz="quarter" idx="5"/>
          </p:nvPr>
        </p:nvSpPr>
        <p:spPr/>
        <p:txBody>
          <a:bodyPr/>
          <a:lstStyle/>
          <a:p>
            <a:fld id="{1E79951E-6CED-E84E-891C-C61D1D7B975F}" type="slidenum">
              <a:rPr lang="en-US" smtClean="0"/>
              <a:t>6</a:t>
            </a:fld>
            <a:endParaRPr lang="hi-IN"/>
          </a:p>
        </p:txBody>
      </p:sp>
    </p:spTree>
    <p:extLst>
      <p:ext uri="{BB962C8B-B14F-4D97-AF65-F5344CB8AC3E}">
        <p14:creationId xmlns:p14="http://schemas.microsoft.com/office/powerpoint/2010/main" val="63914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79951E-6CED-E84E-891C-C61D1D7B975F}" type="slidenum">
              <a:rPr lang="en-US" smtClean="0"/>
              <a:t>7</a:t>
            </a:fld>
            <a:endParaRPr lang="hi-IN"/>
          </a:p>
        </p:txBody>
      </p:sp>
    </p:spTree>
    <p:extLst>
      <p:ext uri="{BB962C8B-B14F-4D97-AF65-F5344CB8AC3E}">
        <p14:creationId xmlns:p14="http://schemas.microsoft.com/office/powerpoint/2010/main" val="1754699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8</a:t>
            </a:fld>
            <a:endParaRPr lang="hi-IN"/>
          </a:p>
        </p:txBody>
      </p:sp>
    </p:spTree>
    <p:extLst>
      <p:ext uri="{BB962C8B-B14F-4D97-AF65-F5344CB8AC3E}">
        <p14:creationId xmlns:p14="http://schemas.microsoft.com/office/powerpoint/2010/main" val="41727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3" y="781050"/>
            <a:ext cx="6950075" cy="3910013"/>
          </a:xfrm>
        </p:spPr>
      </p:sp>
      <p:sp>
        <p:nvSpPr>
          <p:cNvPr id="3" name="Notes Placeholder 2"/>
          <p:cNvSpPr>
            <a:spLocks noGrp="1"/>
          </p:cNvSpPr>
          <p:nvPr>
            <p:ph type="body" idx="1"/>
          </p:nvPr>
        </p:nvSpPr>
        <p:spPr/>
        <p:txBody>
          <a:bodyPr/>
          <a:lstStyle/>
          <a:p>
            <a:r>
              <a:rPr lang="hi-IN" sz="1100" dirty="0">
                <a:latin typeface="Verdana" panose="020B0604030504040204" pitchFamily="34" charset="0"/>
              </a:rPr>
              <a:t>डेटा, परिणाम पाठ्य से हैं।</a:t>
            </a:r>
          </a:p>
        </p:txBody>
      </p:sp>
      <p:sp>
        <p:nvSpPr>
          <p:cNvPr id="4" name="Slide Number Placeholder 3"/>
          <p:cNvSpPr>
            <a:spLocks noGrp="1"/>
          </p:cNvSpPr>
          <p:nvPr>
            <p:ph type="sldNum" sz="quarter" idx="10"/>
          </p:nvPr>
        </p:nvSpPr>
        <p:spPr/>
        <p:txBody>
          <a:bodyPr/>
          <a:lstStyle/>
          <a:p>
            <a:pPr defTabSz="483306">
              <a:defRPr/>
            </a:pPr>
            <a:fld id="{7C00F38C-EF6F-4BEC-9D30-C570A0A48090}" type="slidenum">
              <a:rPr lang="en-GB">
                <a:solidFill>
                  <a:prstClr val="black"/>
                </a:solidFill>
                <a:latin typeface="Calibri"/>
              </a:rPr>
              <a:pPr defTabSz="483306">
                <a:defRPr/>
              </a:pPr>
              <a:t>9</a:t>
            </a:fld>
            <a:endParaRPr lang="hi-IN" dirty="0">
              <a:solidFill>
                <a:prstClr val="black"/>
              </a:solidFill>
              <a:latin typeface="Calibri"/>
            </a:endParaRPr>
          </a:p>
        </p:txBody>
      </p:sp>
    </p:spTree>
    <p:extLst>
      <p:ext uri="{BB962C8B-B14F-4D97-AF65-F5344CB8AC3E}">
        <p14:creationId xmlns:p14="http://schemas.microsoft.com/office/powerpoint/2010/main" val="88505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193800"/>
            <a:ext cx="11176000" cy="4833938"/>
          </a:xfrm>
        </p:spPr>
        <p:txBody>
          <a:bodyPr/>
          <a:lstStyle>
            <a:lvl5pPr>
              <a:defRPr sz="10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238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228843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06400" y="1200151"/>
            <a:ext cx="5588000" cy="4827587"/>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200151"/>
            <a:ext cx="5384800" cy="4827588"/>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13455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93800"/>
            <a:ext cx="6815667" cy="4833938"/>
          </a:xfrm>
        </p:spPr>
        <p:txBody>
          <a:bodyPr/>
          <a:lstStyle>
            <a:lvl1pPr>
              <a:defRPr sz="2133"/>
            </a:lvl1pPr>
            <a:lvl2pPr>
              <a:defRPr sz="1867"/>
            </a:lvl2pPr>
            <a:lvl3pPr>
              <a:defRPr sz="1600"/>
            </a:lvl3pPr>
            <a:lvl4pPr>
              <a:defRPr sz="1333"/>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406402" y="1193800"/>
            <a:ext cx="4214285" cy="4833938"/>
          </a:xfrm>
        </p:spPr>
        <p:txBody>
          <a:bodyPr>
            <a:normAutofit/>
          </a:bodyPr>
          <a:lstStyle>
            <a:lvl1pPr marL="0" indent="0">
              <a:buNone/>
              <a:defRPr sz="2667">
                <a:solidFill>
                  <a:srgbClr val="D2202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8" name="Title 1"/>
          <p:cNvSpPr>
            <a:spLocks noGrp="1"/>
          </p:cNvSpPr>
          <p:nvPr>
            <p:ph type="title"/>
          </p:nvPr>
        </p:nvSpPr>
        <p:spPr>
          <a:xfrm>
            <a:off x="406400" y="177801"/>
            <a:ext cx="10972800" cy="41116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288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032000" y="2311400"/>
            <a:ext cx="7823200" cy="1727200"/>
          </a:xfrm>
        </p:spPr>
        <p:txBody>
          <a:bodyPr>
            <a:noAutofit/>
          </a:bodyPr>
          <a:lstStyle>
            <a:lvl1pPr marL="0" indent="0">
              <a:buNone/>
              <a:defRPr sz="32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2032000" y="4140200"/>
            <a:ext cx="7823200" cy="711200"/>
          </a:xfrm>
        </p:spPr>
        <p:txBody>
          <a:bodyPr>
            <a:noAutofit/>
          </a:bodyPr>
          <a:lstStyle>
            <a:lvl1pPr marL="0" indent="0">
              <a:buNone/>
              <a:defRPr sz="2400">
                <a:solidFill>
                  <a:schemeClr val="bg1"/>
                </a:solidFill>
              </a:defRPr>
            </a:lvl1pPr>
            <a:lvl2pPr marL="609585" indent="0">
              <a:buNone/>
              <a:defRPr/>
            </a:lvl2pPr>
            <a:lvl3pPr marL="1219170" indent="0">
              <a:buNone/>
              <a:defRPr/>
            </a:lvl3pPr>
            <a:lvl4pPr marL="1828754" indent="0">
              <a:buNone/>
              <a:defRPr/>
            </a:lvl4pPr>
          </a:lstStyle>
          <a:p>
            <a:pPr lvl="0"/>
            <a:r>
              <a:rPr lang="en-US" dirty="0"/>
              <a:t>Click to edit Master text styles</a:t>
            </a:r>
          </a:p>
        </p:txBody>
      </p:sp>
    </p:spTree>
    <p:extLst>
      <p:ext uri="{BB962C8B-B14F-4D97-AF65-F5344CB8AC3E}">
        <p14:creationId xmlns:p14="http://schemas.microsoft.com/office/powerpoint/2010/main" val="2211048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801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4A31F03-0E35-4BF4-AA4C-01B6C59C7FAA}" type="datetimeFigureOut">
              <a:rPr lang="en-GB" smtClean="0"/>
              <a:pPr/>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E77A8C-058B-4A38-8D58-DD1C82DAE5A0}" type="slidenum">
              <a:rPr lang="en-GB" smtClean="0"/>
              <a:pPr/>
              <a:t>‹#›</a:t>
            </a:fld>
            <a:endParaRPr lang="en-GB"/>
          </a:p>
        </p:txBody>
      </p:sp>
    </p:spTree>
    <p:extLst>
      <p:ext uri="{BB962C8B-B14F-4D97-AF65-F5344CB8AC3E}">
        <p14:creationId xmlns:p14="http://schemas.microsoft.com/office/powerpoint/2010/main" val="116215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9"/>
          <a:stretch>
            <a:fillRect/>
          </a:stretch>
        </p:blipFill>
        <p:spPr>
          <a:xfrm>
            <a:off x="0" y="0"/>
            <a:ext cx="12293600" cy="6858000"/>
          </a:xfrm>
          <a:prstGeom prst="rect">
            <a:avLst/>
          </a:prstGeom>
        </p:spPr>
      </p:pic>
      <p:sp>
        <p:nvSpPr>
          <p:cNvPr id="2" name="Title Placeholder 1"/>
          <p:cNvSpPr>
            <a:spLocks noGrp="1"/>
          </p:cNvSpPr>
          <p:nvPr>
            <p:ph type="title"/>
          </p:nvPr>
        </p:nvSpPr>
        <p:spPr>
          <a:xfrm>
            <a:off x="406400" y="177801"/>
            <a:ext cx="10972800" cy="41116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06400" y="1193800"/>
            <a:ext cx="11176000" cy="49784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84615475"/>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51" r:id="rId6"/>
    <p:sldLayoutId id="2147484278"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09585" rtl="0" eaLnBrk="1" latinLnBrk="0" hangingPunct="1">
        <a:spcBef>
          <a:spcPct val="0"/>
        </a:spcBef>
        <a:buNone/>
        <a:defRPr sz="2400" b="1" kern="1200">
          <a:solidFill>
            <a:schemeClr val="bg1"/>
          </a:solidFill>
          <a:latin typeface="Calibri"/>
          <a:ea typeface="+mj-ea"/>
          <a:cs typeface="Calibri"/>
        </a:defRPr>
      </a:lvl1pPr>
    </p:titleStyle>
    <p:bodyStyle>
      <a:lvl1pPr marL="457189" indent="-457189" algn="l" defTabSz="609585" rtl="0" eaLnBrk="1" latinLnBrk="0" hangingPunct="1">
        <a:spcBef>
          <a:spcPct val="20000"/>
        </a:spcBef>
        <a:buClr>
          <a:srgbClr val="D22027"/>
        </a:buClr>
        <a:buFont typeface="Arial"/>
        <a:buChar char="•"/>
        <a:defRPr sz="2133" kern="1200">
          <a:solidFill>
            <a:srgbClr val="4D4D4F"/>
          </a:solidFill>
          <a:latin typeface="Calibri"/>
          <a:ea typeface="+mn-ea"/>
          <a:cs typeface="Calibri"/>
        </a:defRPr>
      </a:lvl1pPr>
      <a:lvl2pPr marL="990575" indent="-380990" algn="l" defTabSz="609585" rtl="0" eaLnBrk="1" latinLnBrk="0" hangingPunct="1">
        <a:spcBef>
          <a:spcPct val="20000"/>
        </a:spcBef>
        <a:buClr>
          <a:srgbClr val="D22027"/>
        </a:buClr>
        <a:buFont typeface="Arial"/>
        <a:buChar char="•"/>
        <a:defRPr sz="1867" kern="1200">
          <a:solidFill>
            <a:srgbClr val="4D4D4F"/>
          </a:solidFill>
          <a:latin typeface="Calibri"/>
          <a:ea typeface="+mn-ea"/>
          <a:cs typeface="Calibri"/>
        </a:defRPr>
      </a:lvl2pPr>
      <a:lvl3pPr marL="1523962" indent="-304792" algn="l" defTabSz="609585" rtl="0" eaLnBrk="1" latinLnBrk="0" hangingPunct="1">
        <a:spcBef>
          <a:spcPct val="20000"/>
        </a:spcBef>
        <a:buClr>
          <a:srgbClr val="D22027"/>
        </a:buClr>
        <a:buFont typeface="Arial"/>
        <a:buChar char="•"/>
        <a:defRPr sz="1600" kern="1200">
          <a:solidFill>
            <a:srgbClr val="4D4D4F"/>
          </a:solidFill>
          <a:latin typeface="Calibri"/>
          <a:ea typeface="+mn-ea"/>
          <a:cs typeface="Calibri"/>
        </a:defRPr>
      </a:lvl3pPr>
      <a:lvl4pPr marL="2133547" indent="-304792" algn="l" defTabSz="609585" rtl="0" eaLnBrk="1" latinLnBrk="0" hangingPunct="1">
        <a:spcBef>
          <a:spcPct val="20000"/>
        </a:spcBef>
        <a:buClr>
          <a:srgbClr val="D22027"/>
        </a:buClr>
        <a:buFont typeface="Arial"/>
        <a:buChar char="•"/>
        <a:defRPr sz="1333" kern="1200">
          <a:solidFill>
            <a:srgbClr val="4D4D4F"/>
          </a:solidFill>
          <a:latin typeface="Calibri"/>
          <a:ea typeface="+mn-ea"/>
          <a:cs typeface="Calibri"/>
        </a:defRPr>
      </a:lvl4pPr>
      <a:lvl5pPr marL="2743131" indent="-304792"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5BA633-0D86-4BFE-9B36-DD695D07F636}"/>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95E78694-11C7-4347-8A73-58F992501F29}"/>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A9839225-3407-426B-9FA6-C863389958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8122946"/>
      </p:ext>
    </p:extLst>
  </p:cSld>
  <p:clrMapOvr>
    <a:masterClrMapping/>
  </p:clrMapOvr>
  <mc:AlternateContent xmlns:mc="http://schemas.openxmlformats.org/markup-compatibility/2006" xmlns:p14="http://schemas.microsoft.com/office/powerpoint/2010/main">
    <mc:Choice Requires="p14">
      <p:transition p14:dur="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89DDE25-34AD-48BA-B899-BAC6AF3DC823}"/>
              </a:ext>
            </a:extLst>
          </p:cNvPr>
          <p:cNvSpPr>
            <a:spLocks noGrp="1"/>
          </p:cNvSpPr>
          <p:nvPr>
            <p:ph type="body" sz="quarter" idx="10"/>
          </p:nvPr>
        </p:nvSpPr>
        <p:spPr/>
        <p:txBody>
          <a:bodyPr/>
          <a:lstStyle/>
          <a:p>
            <a:endParaRPr lang="en-CA"/>
          </a:p>
        </p:txBody>
      </p:sp>
      <p:sp>
        <p:nvSpPr>
          <p:cNvPr id="7" name="Title 6">
            <a:extLst>
              <a:ext uri="{FF2B5EF4-FFF2-40B4-BE49-F238E27FC236}">
                <a16:creationId xmlns:a16="http://schemas.microsoft.com/office/drawing/2014/main" id="{7C03D1EC-20D9-4460-A6EC-C936CCF64A5A}"/>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651BB841-3816-45F2-9723-7E5120C490B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54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F4C40A-01B0-423F-B66C-0260B22F0EB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96126579-D7BF-4E93-B571-5E489C593375}"/>
              </a:ext>
            </a:extLst>
          </p:cNvPr>
          <p:cNvSpPr>
            <a:spLocks noGrp="1"/>
          </p:cNvSpPr>
          <p:nvPr>
            <p:ph type="title"/>
          </p:nvPr>
        </p:nvSpPr>
        <p:spPr/>
        <p:txBody>
          <a:bodyPr/>
          <a:lstStyle/>
          <a:p>
            <a:endParaRPr lang="en-CA"/>
          </a:p>
        </p:txBody>
      </p:sp>
      <p:sp>
        <p:nvSpPr>
          <p:cNvPr id="7" name="Content Placeholder 6">
            <a:extLst>
              <a:ext uri="{FF2B5EF4-FFF2-40B4-BE49-F238E27FC236}">
                <a16:creationId xmlns:a16="http://schemas.microsoft.com/office/drawing/2014/main" id="{916EAFF4-5E95-4034-99C0-3F5B2C7E70B9}"/>
              </a:ext>
            </a:extLst>
          </p:cNvPr>
          <p:cNvSpPr>
            <a:spLocks noGrp="1"/>
          </p:cNvSpPr>
          <p:nvPr>
            <p:ph idx="1"/>
          </p:nvPr>
        </p:nvSpPr>
        <p:spPr/>
        <p:txBody>
          <a:bodyPr/>
          <a:lstStyle/>
          <a:p>
            <a:endParaRPr lang="en-CA"/>
          </a:p>
        </p:txBody>
      </p:sp>
      <p:pic>
        <p:nvPicPr>
          <p:cNvPr id="10" name="Picture 9">
            <a:extLst>
              <a:ext uri="{FF2B5EF4-FFF2-40B4-BE49-F238E27FC236}">
                <a16:creationId xmlns:a16="http://schemas.microsoft.com/office/drawing/2014/main" id="{8999150D-91EA-4682-91B5-583EB2AC6A3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599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8784EF-4668-4DC6-86B7-2CCBAC00E59F}"/>
              </a:ext>
            </a:extLst>
          </p:cNvPr>
          <p:cNvSpPr>
            <a:spLocks noGrp="1"/>
          </p:cNvSpPr>
          <p:nvPr>
            <p:ph type="title"/>
          </p:nvPr>
        </p:nvSpPr>
        <p:spPr/>
        <p:txBody>
          <a:bodyPr/>
          <a:lstStyle/>
          <a:p>
            <a:endParaRPr lang="en-CA"/>
          </a:p>
        </p:txBody>
      </p:sp>
      <p:sp>
        <p:nvSpPr>
          <p:cNvPr id="9" name="Content Placeholder 8">
            <a:extLst>
              <a:ext uri="{FF2B5EF4-FFF2-40B4-BE49-F238E27FC236}">
                <a16:creationId xmlns:a16="http://schemas.microsoft.com/office/drawing/2014/main" id="{CBDCA6BD-42DE-4E2F-A0FD-91DBFD6FA003}"/>
              </a:ext>
            </a:extLst>
          </p:cNvPr>
          <p:cNvSpPr>
            <a:spLocks noGrp="1"/>
          </p:cNvSpPr>
          <p:nvPr>
            <p:ph idx="1"/>
          </p:nvPr>
        </p:nvSpPr>
        <p:spPr/>
        <p:txBody>
          <a:bodyPr/>
          <a:lstStyle/>
          <a:p>
            <a:endParaRPr lang="en-CA"/>
          </a:p>
        </p:txBody>
      </p:sp>
      <p:pic>
        <p:nvPicPr>
          <p:cNvPr id="11" name="Picture 10">
            <a:extLst>
              <a:ext uri="{FF2B5EF4-FFF2-40B4-BE49-F238E27FC236}">
                <a16:creationId xmlns:a16="http://schemas.microsoft.com/office/drawing/2014/main" id="{D5617966-0451-4D6F-BCE9-BF3BB698DF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720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AAC9BC-719C-4E5B-B02D-9C6A96390EB7}"/>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BEE4BFCE-2348-466A-970D-9F0A80B97352}"/>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10E9C157-8C25-4591-89EF-D5E5D7AF05D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50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63AF19E-1773-4AA4-95A9-B9DEAAF3FEF9}"/>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614FA97E-A02C-4DAA-85B9-D33539D4B929}"/>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AB8CB346-A514-42F4-B66D-8FA9974A308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1844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9B182B-341B-4F7E-BEC4-5A482E87B2EE}"/>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5E4CC854-04C8-49E8-9621-0EE20FFB6064}"/>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0C88E51B-EF50-41F9-B56C-0ED2E533AED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26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1C0153-5B03-4298-A3A2-305D2BA21018}"/>
              </a:ext>
            </a:extLst>
          </p:cNvPr>
          <p:cNvSpPr>
            <a:spLocks noGrp="1"/>
          </p:cNvSpPr>
          <p:nvPr>
            <p:ph type="title"/>
          </p:nvPr>
        </p:nvSpPr>
        <p:spPr/>
        <p:txBody>
          <a:bodyPr/>
          <a:lstStyle/>
          <a:p>
            <a:endParaRPr lang="en-CA"/>
          </a:p>
        </p:txBody>
      </p:sp>
      <p:sp>
        <p:nvSpPr>
          <p:cNvPr id="16" name="Text Placeholder 15">
            <a:extLst>
              <a:ext uri="{FF2B5EF4-FFF2-40B4-BE49-F238E27FC236}">
                <a16:creationId xmlns:a16="http://schemas.microsoft.com/office/drawing/2014/main" id="{B65F78E9-A098-4B76-90DC-BF76FCA65685}"/>
              </a:ext>
            </a:extLst>
          </p:cNvPr>
          <p:cNvSpPr>
            <a:spLocks noGrp="1"/>
          </p:cNvSpPr>
          <p:nvPr>
            <p:ph type="body" sz="quarter" idx="10"/>
          </p:nvPr>
        </p:nvSpPr>
        <p:spPr/>
        <p:txBody>
          <a:bodyPr/>
          <a:lstStyle/>
          <a:p>
            <a:endParaRPr lang="en-CA"/>
          </a:p>
        </p:txBody>
      </p:sp>
      <p:pic>
        <p:nvPicPr>
          <p:cNvPr id="28" name="Picture 27">
            <a:extLst>
              <a:ext uri="{FF2B5EF4-FFF2-40B4-BE49-F238E27FC236}">
                <a16:creationId xmlns:a16="http://schemas.microsoft.com/office/drawing/2014/main" id="{CE477D35-5F92-458C-89B1-2258339011C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434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1394E8-A160-44E7-8A50-D3D304751769}"/>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77B1F3F5-4389-42F2-8A1A-E929A93ABF19}"/>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0D4D6BED-2E22-44E1-8650-85E819A9671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668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4791B7-7356-4A09-B37F-868755CBF687}"/>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66F58E74-D161-4DE1-97C0-F4E608DC958E}"/>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C4A5718B-1AA5-449B-BE0D-D3FF37990F1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7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573B72-4CC9-4D5F-BE78-52D5B45F5C60}"/>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6B9C7EB5-F697-4B6B-A3B5-CBA32BA48695}"/>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31D24CBD-214E-44CA-8004-9F43DDF66A6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309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4CF2BE-7205-4EBB-894F-A9315CA2A088}"/>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324EB9D8-5253-4A4F-A44C-167E8D1A7EB5}"/>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0F0CE1B7-20F5-4130-B830-9E90EB7073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17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255B1D-1CED-45BB-8694-0C7E855465FE}"/>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266DD159-06A3-4A75-894D-E14DCCEF7642}"/>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AC283F52-9805-4879-A752-6B26EB4C6A8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943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8CB24B-D797-4119-A3A6-6C942112E6F7}"/>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EDCC8E7F-905A-4333-9399-8F37DFD5EF3C}"/>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0A762D3E-9F0D-4459-B8E1-B81CF4E9442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3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A638C2-4BB6-4DDE-9074-E94DB13373B3}"/>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39175D58-0C60-48C6-BF1E-2F2F297E54B8}"/>
              </a:ext>
            </a:extLst>
          </p:cNvPr>
          <p:cNvSpPr>
            <a:spLocks noGrp="1"/>
          </p:cNvSpPr>
          <p:nvPr>
            <p:ph type="body" sz="quarter" idx="10"/>
          </p:nvPr>
        </p:nvSpPr>
        <p:spPr/>
        <p:txBody>
          <a:bodyPr/>
          <a:lstStyle/>
          <a:p>
            <a:endParaRPr lang="en-CA"/>
          </a:p>
        </p:txBody>
      </p:sp>
      <p:pic>
        <p:nvPicPr>
          <p:cNvPr id="6" name="Picture 5">
            <a:extLst>
              <a:ext uri="{FF2B5EF4-FFF2-40B4-BE49-F238E27FC236}">
                <a16:creationId xmlns:a16="http://schemas.microsoft.com/office/drawing/2014/main" id="{0BCDABF4-4A36-4FA2-85AC-E6D91AECF47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9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DD5281-0C99-4850-A57C-543D6749336E}"/>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B6C68F0D-9EC5-4F25-AF74-2EA55A32632C}"/>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3F70DA6E-0341-4CE8-914D-DCEC2A74E88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0885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160596-8D2D-487A-9C0E-1DAB0938768F}"/>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898A5D52-0DD5-4D05-858A-94416BC4AA6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57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7A818-91FA-45F7-BDD4-C80EC17F1EFC}"/>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6D188442-DDDC-4372-BFE1-B06E2A1E642C}"/>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6B45C813-A2A7-4233-9BF0-6574AA35916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799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F6F16A3-266F-4C37-A786-4F0C9EE2FEBF}"/>
              </a:ext>
            </a:extLst>
          </p:cNvPr>
          <p:cNvSpPr>
            <a:spLocks noGrp="1"/>
          </p:cNvSpPr>
          <p:nvPr>
            <p:ph type="title"/>
          </p:nvPr>
        </p:nvSpPr>
        <p:spPr/>
        <p:txBody>
          <a:bodyPr/>
          <a:lstStyle/>
          <a:p>
            <a:endParaRPr lang="en-CA"/>
          </a:p>
        </p:txBody>
      </p:sp>
      <p:sp>
        <p:nvSpPr>
          <p:cNvPr id="13" name="Text Placeholder 12">
            <a:extLst>
              <a:ext uri="{FF2B5EF4-FFF2-40B4-BE49-F238E27FC236}">
                <a16:creationId xmlns:a16="http://schemas.microsoft.com/office/drawing/2014/main" id="{1918B0EF-888B-4E11-967C-E87CB51443A5}"/>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8688A1F9-DDE6-46A2-9287-2B6E791027B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5478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151573-EDF3-43F4-93A0-F92E4C19DB7B}"/>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9DBBC0C7-9A4E-4D65-A332-69A24D70974E}"/>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08844C53-82A4-493D-84B7-31B0C8DA0CA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67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6CF63C-3D3B-45E5-9979-B092A009D850}"/>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F3AFDD50-01DF-4568-99FF-632634497006}"/>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9675F13C-67F7-46E2-880F-C075AC9CAE4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3256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ACB4D6-012F-4F8E-A0C7-BADA84DA274C}"/>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4A5F3D0F-D647-44F6-AE20-03E29F17F02F}"/>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BEFB0F80-9566-46D8-9DFE-74FF2DFC3B2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0163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99C604-EC40-45DE-9201-2370C4A4795F}"/>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FF7E4DC-F44C-488E-A39F-D9C4DE565924}"/>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8D390BB1-14DE-43A3-B9CC-0A87C8DF7E8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717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0DAECE-0170-434D-BAD3-B394D844662F}"/>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3B6BBD5E-F586-4C6D-9D5E-8E298588A76D}"/>
              </a:ext>
            </a:extLst>
          </p:cNvPr>
          <p:cNvSpPr>
            <a:spLocks noGrp="1"/>
          </p:cNvSpPr>
          <p:nvPr>
            <p:ph type="title"/>
          </p:nvPr>
        </p:nvSpPr>
        <p:spPr/>
        <p:txBody>
          <a:bodyPr/>
          <a:lstStyle/>
          <a:p>
            <a:endParaRPr lang="en-CA"/>
          </a:p>
        </p:txBody>
      </p:sp>
      <p:sp>
        <p:nvSpPr>
          <p:cNvPr id="9" name="Content Placeholder 8">
            <a:extLst>
              <a:ext uri="{FF2B5EF4-FFF2-40B4-BE49-F238E27FC236}">
                <a16:creationId xmlns:a16="http://schemas.microsoft.com/office/drawing/2014/main" id="{DC3CE9C4-4D4E-430D-BA06-5489283A3FBB}"/>
              </a:ext>
            </a:extLst>
          </p:cNvPr>
          <p:cNvSpPr>
            <a:spLocks noGrp="1"/>
          </p:cNvSpPr>
          <p:nvPr>
            <p:ph idx="1"/>
          </p:nvPr>
        </p:nvSpPr>
        <p:spPr/>
        <p:txBody>
          <a:bodyPr/>
          <a:lstStyle/>
          <a:p>
            <a:endParaRPr lang="en-CA"/>
          </a:p>
        </p:txBody>
      </p:sp>
      <p:pic>
        <p:nvPicPr>
          <p:cNvPr id="11" name="Picture 10">
            <a:extLst>
              <a:ext uri="{FF2B5EF4-FFF2-40B4-BE49-F238E27FC236}">
                <a16:creationId xmlns:a16="http://schemas.microsoft.com/office/drawing/2014/main" id="{59AD4A84-255E-4D4F-9B57-6B264418A78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994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F2EE0E-9496-4503-80E1-298ACE0B766B}"/>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020B4E93-D4E1-4512-A816-91F3C566D6C0}"/>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5988CB36-5D34-466C-90AC-51C90E3AF2A9}"/>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3013BC05-5FA4-41A8-9E1F-069028068C5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61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3ADEF6-B385-457D-9CD2-9BB181082C19}"/>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8A1D5750-905A-4D89-AF11-0C23953F7486}"/>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87142F5A-6FC6-43BB-ABAE-5F05992CA82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39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20502D-C8A9-424D-9AC3-EBFA400ED6F9}"/>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A8CEBE29-E637-43A8-BC7E-1E95230667B6}"/>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0A071629-CB2C-42F3-BE87-E398B6EED7C4}"/>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2310D369-9BED-4E5C-85FE-7B317F53BC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76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729F5C-D43B-412E-BCD9-78BCD5630BFD}"/>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C5E01D45-4783-4658-9C76-56F99E909881}"/>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9BE5E868-4AC1-423A-AD0B-CEA60A72FA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842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58F0D7-1D2C-4CB8-BB94-02C9CC640545}"/>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830ADDD-DE05-4CD1-B18F-BDD5A3C0E2DC}"/>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575549D8-5FAE-4302-9E39-F6D10D0D7DC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293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BEA930-95A5-4194-A44D-AE2B5F873283}"/>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1FAAD3A9-0E39-415C-BFD4-66D761E27660}"/>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DA71FE5B-F2BD-40FA-8DF3-CBFEF4A97F5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550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829EC9-A93C-400B-9F11-16C1F919727B}"/>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784CBF76-A607-4149-9EC0-DEF219711104}"/>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A3AE8A91-9BB6-4F40-BFDA-0172DA5170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399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A3D1EF-DDEC-4912-B930-407DB5CABF0C}"/>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77B19E1E-8FC9-4998-851D-02C9A4F33F86}"/>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B25BCAED-8A0C-4EEA-9BB3-63BB0BD7AE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39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CED70CB-11B5-4ED3-B9AA-8EB5E01D093C}"/>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3E94530B-1A96-4D66-8B2A-FE9FE9EB0757}"/>
              </a:ext>
            </a:extLst>
          </p:cNvPr>
          <p:cNvSpPr>
            <a:spLocks noGrp="1"/>
          </p:cNvSpPr>
          <p:nvPr>
            <p:ph type="body" sz="quarter" idx="10"/>
          </p:nvPr>
        </p:nvSpPr>
        <p:spPr/>
        <p:txBody>
          <a:bodyPr/>
          <a:lstStyle/>
          <a:p>
            <a:endParaRPr lang="en-CA"/>
          </a:p>
        </p:txBody>
      </p:sp>
      <p:pic>
        <p:nvPicPr>
          <p:cNvPr id="34" name="Picture 33">
            <a:extLst>
              <a:ext uri="{FF2B5EF4-FFF2-40B4-BE49-F238E27FC236}">
                <a16:creationId xmlns:a16="http://schemas.microsoft.com/office/drawing/2014/main" id="{C8033225-5B8C-45E2-A185-05C45E92ECC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479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E1CEF6-F7FA-4EE5-8569-9F0FC2EBE31F}"/>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8A896F85-5270-4C48-918B-B4A869454B1F}"/>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95C24D5D-C455-451A-B833-E3D8AE397C9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34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31DB3F-9899-45B0-893B-AF8C16080251}"/>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F1A8DC0C-3BD2-4862-9697-E08F82DEBDF5}"/>
              </a:ext>
            </a:extLst>
          </p:cNvPr>
          <p:cNvSpPr>
            <a:spLocks noGrp="1"/>
          </p:cNvSpPr>
          <p:nvPr>
            <p:ph type="body" sz="quarter" idx="10"/>
          </p:nvPr>
        </p:nvSpPr>
        <p:spPr/>
        <p:txBody>
          <a:bodyPr/>
          <a:lstStyle/>
          <a:p>
            <a:endParaRPr lang="en-CA"/>
          </a:p>
        </p:txBody>
      </p:sp>
      <p:pic>
        <p:nvPicPr>
          <p:cNvPr id="51" name="Picture 50">
            <a:extLst>
              <a:ext uri="{FF2B5EF4-FFF2-40B4-BE49-F238E27FC236}">
                <a16:creationId xmlns:a16="http://schemas.microsoft.com/office/drawing/2014/main" id="{5B2F2275-24E5-4E41-95C0-1DA11F1D7D8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0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428057-ED9A-45AB-A622-3760A9A896F3}"/>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70F2B60D-3BA6-4042-953D-3F9B6E70F9DB}"/>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33259499-6430-4B53-B330-5AFF6F89E55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208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4D765D-2FF9-4236-B483-F735AB20243F}"/>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A86F3DDD-FD02-4F38-A825-17E562B1A53F}"/>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6F2ECE76-6CA1-414F-95E5-0A2200F7B29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12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EF756-CF28-4574-8A49-3B32DE48BB05}"/>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5B53DD8B-95C6-423C-935C-0F86D1041E20}"/>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34771165-0591-4BDA-9524-33CAE08367E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275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645613-54A9-46F3-8A83-96B75084DB51}"/>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12577070-19D8-4615-BC50-68190EEDB5E3}"/>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7D1D7C92-8A7A-488A-801B-9C53771D37C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6795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58743D-5B94-466E-9555-5B0F24081C8E}"/>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3E9EFD9D-B3D0-4BBD-9598-507A442FC2C5}"/>
              </a:ext>
            </a:extLst>
          </p:cNvPr>
          <p:cNvSpPr>
            <a:spLocks noGrp="1"/>
          </p:cNvSpPr>
          <p:nvPr>
            <p:ph type="body" sz="quarter" idx="10"/>
          </p:nvPr>
        </p:nvSpPr>
        <p:spPr/>
        <p:txBody>
          <a:bodyPr/>
          <a:lstStyle/>
          <a:p>
            <a:endParaRPr lang="en-CA"/>
          </a:p>
        </p:txBody>
      </p:sp>
      <p:pic>
        <p:nvPicPr>
          <p:cNvPr id="14" name="Picture 13">
            <a:extLst>
              <a:ext uri="{FF2B5EF4-FFF2-40B4-BE49-F238E27FC236}">
                <a16:creationId xmlns:a16="http://schemas.microsoft.com/office/drawing/2014/main" id="{353A075E-3160-4E22-A656-24497D41AEF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1814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B19F9D6-C3C6-486B-B49F-9046D9372A48}"/>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9E959574-1AE2-4C50-BEF2-5DE7FE4857FC}"/>
              </a:ext>
            </a:extLst>
          </p:cNvPr>
          <p:cNvSpPr>
            <a:spLocks noGrp="1"/>
          </p:cNvSpPr>
          <p:nvPr>
            <p:ph type="body" sz="quarter" idx="10"/>
          </p:nvPr>
        </p:nvSpPr>
        <p:spPr/>
        <p:txBody>
          <a:bodyPr/>
          <a:lstStyle/>
          <a:p>
            <a:endParaRPr lang="en-CA"/>
          </a:p>
        </p:txBody>
      </p:sp>
      <p:pic>
        <p:nvPicPr>
          <p:cNvPr id="22" name="Picture 21">
            <a:extLst>
              <a:ext uri="{FF2B5EF4-FFF2-40B4-BE49-F238E27FC236}">
                <a16:creationId xmlns:a16="http://schemas.microsoft.com/office/drawing/2014/main" id="{21556260-1B8F-4098-8570-3F544CFFCDD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598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B9088B9-8F7E-46B7-B169-9E805702B2EC}"/>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082FF432-219B-46D1-A639-06602B3F1C3E}"/>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21511F3A-EF6D-4EFD-BF2D-F0AFAE237EC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7103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4CC0CC1-AEBF-4242-966F-8B218980DEC1}"/>
              </a:ext>
            </a:extLst>
          </p:cNvPr>
          <p:cNvSpPr>
            <a:spLocks noGrp="1"/>
          </p:cNvSpPr>
          <p:nvPr>
            <p:ph type="title"/>
          </p:nvPr>
        </p:nvSpPr>
        <p:spPr/>
        <p:txBody>
          <a:bodyPr/>
          <a:lstStyle/>
          <a:p>
            <a:endParaRPr lang="en-CA"/>
          </a:p>
        </p:txBody>
      </p:sp>
      <p:sp>
        <p:nvSpPr>
          <p:cNvPr id="14" name="Content Placeholder 13">
            <a:extLst>
              <a:ext uri="{FF2B5EF4-FFF2-40B4-BE49-F238E27FC236}">
                <a16:creationId xmlns:a16="http://schemas.microsoft.com/office/drawing/2014/main" id="{5693FFF3-7F15-412E-8BFE-9A501386074D}"/>
              </a:ext>
            </a:extLst>
          </p:cNvPr>
          <p:cNvSpPr>
            <a:spLocks noGrp="1"/>
          </p:cNvSpPr>
          <p:nvPr>
            <p:ph idx="1"/>
          </p:nvPr>
        </p:nvSpPr>
        <p:spPr/>
        <p:txBody>
          <a:bodyPr/>
          <a:lstStyle/>
          <a:p>
            <a:endParaRPr lang="en-CA"/>
          </a:p>
        </p:txBody>
      </p:sp>
      <p:pic>
        <p:nvPicPr>
          <p:cNvPr id="16" name="Picture 15">
            <a:extLst>
              <a:ext uri="{FF2B5EF4-FFF2-40B4-BE49-F238E27FC236}">
                <a16:creationId xmlns:a16="http://schemas.microsoft.com/office/drawing/2014/main" id="{4939B112-87DB-49C1-88EF-7301DA3CB04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35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A8F376-31E7-4535-BBFD-5B1A4F6E8D67}"/>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89BC35F7-810C-4AC5-B0A1-DD11FC583173}"/>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4BCCE335-14B5-447B-BE18-46C2329C1B5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23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5CEB73-9A1B-481C-A98E-DC24F3316A01}"/>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AB5CD800-6D1D-4621-BA51-546F8C76280F}"/>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FD545926-1D9F-471F-9F25-B6F4BAADD05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53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44FD6B-BE57-44E5-92B7-326D340A6A95}"/>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5B9D98BE-5740-4E4E-BDC7-FD3EFE77D6C6}"/>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A47BE2CB-1DA8-4B3D-AC12-075E7B02765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7640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1279AB3-2B46-43AC-8D49-CE299D4C244C}"/>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CE277DE1-616E-4B03-86B0-1C435C9678CB}"/>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61AA8051-CC98-483F-BF17-637DCEB5148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201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0CC7D7-440A-4E99-9F68-B091C8CAD06E}"/>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1ECB270E-CC05-4C8C-BB4E-1940EAFF2B49}"/>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633E3DC7-F24E-4701-9662-C1B7CF3006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1AB719-2B72-4CFB-971C-53FE5D38C90C}">
  <ds:schemaRefs>
    <ds:schemaRef ds:uri="http://schemas.microsoft.com/office/infopath/2007/PartnerControls"/>
    <ds:schemaRef ds:uri="http://purl.org/dc/elements/1.1/"/>
    <ds:schemaRef ds:uri="http://schemas.microsoft.com/office/2006/documentManagement/types"/>
    <ds:schemaRef ds:uri="40bcddbf-5152-4ba4-91ea-bc5d864a028e"/>
    <ds:schemaRef ds:uri="http://purl.org/dc/terms/"/>
    <ds:schemaRef ds:uri="http://schemas.openxmlformats.org/package/2006/metadata/core-properties"/>
    <ds:schemaRef ds:uri="1ff868c5-2c61-4494-a6ef-a5fad2181b1a"/>
    <ds:schemaRef ds:uri="http://purl.org/dc/dcmityp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B1D1DE5-2629-436D-9BCB-657CFA8143E0}">
  <ds:schemaRefs>
    <ds:schemaRef ds:uri="http://schemas.microsoft.com/sharepoint/v3/contenttype/forms"/>
  </ds:schemaRefs>
</ds:datastoreItem>
</file>

<file path=customXml/itemProps3.xml><?xml version="1.0" encoding="utf-8"?>
<ds:datastoreItem xmlns:ds="http://schemas.openxmlformats.org/officeDocument/2006/customXml" ds:itemID="{1D771583-1599-4362-8067-406AB8E3D4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68446</TotalTime>
  <Words>3456</Words>
  <Application>Microsoft Office PowerPoint</Application>
  <PresentationFormat>Widescreen</PresentationFormat>
  <Paragraphs>121</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Verdana</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IHSG_CVD module</dc:title>
  <dc:creator>Bushra Ilyas</dc:creator>
  <cp:lastModifiedBy>Emma Yu</cp:lastModifiedBy>
  <cp:revision>633</cp:revision>
  <dcterms:created xsi:type="dcterms:W3CDTF">2017-10-01T15:32:27Z</dcterms:created>
  <dcterms:modified xsi:type="dcterms:W3CDTF">2021-02-26T22:40:22Z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