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3" r:id="rId4"/>
  </p:sldMasterIdLst>
  <p:notesMasterIdLst>
    <p:notesMasterId r:id="rId54"/>
  </p:notesMasterIdLst>
  <p:sldIdLst>
    <p:sldId id="263" r:id="rId5"/>
    <p:sldId id="525" r:id="rId6"/>
    <p:sldId id="1416" r:id="rId7"/>
    <p:sldId id="496" r:id="rId8"/>
    <p:sldId id="491" r:id="rId9"/>
    <p:sldId id="488" r:id="rId10"/>
    <p:sldId id="1428" r:id="rId11"/>
    <p:sldId id="1414" r:id="rId12"/>
    <p:sldId id="490" r:id="rId13"/>
    <p:sldId id="1407" r:id="rId14"/>
    <p:sldId id="557" r:id="rId15"/>
    <p:sldId id="495" r:id="rId16"/>
    <p:sldId id="1417" r:id="rId17"/>
    <p:sldId id="477" r:id="rId18"/>
    <p:sldId id="1412" r:id="rId19"/>
    <p:sldId id="264" r:id="rId20"/>
    <p:sldId id="545" r:id="rId21"/>
    <p:sldId id="293" r:id="rId22"/>
    <p:sldId id="484" r:id="rId23"/>
    <p:sldId id="464" r:id="rId24"/>
    <p:sldId id="1429" r:id="rId25"/>
    <p:sldId id="508" r:id="rId26"/>
    <p:sldId id="530" r:id="rId27"/>
    <p:sldId id="1435" r:id="rId28"/>
    <p:sldId id="1418" r:id="rId29"/>
    <p:sldId id="1390" r:id="rId30"/>
    <p:sldId id="1440" r:id="rId31"/>
    <p:sldId id="1441" r:id="rId32"/>
    <p:sldId id="1430" r:id="rId33"/>
    <p:sldId id="560" r:id="rId34"/>
    <p:sldId id="1438" r:id="rId35"/>
    <p:sldId id="1436" r:id="rId36"/>
    <p:sldId id="1432" r:id="rId37"/>
    <p:sldId id="1419" r:id="rId38"/>
    <p:sldId id="1422" r:id="rId39"/>
    <p:sldId id="534" r:id="rId40"/>
    <p:sldId id="1433" r:id="rId41"/>
    <p:sldId id="1421" r:id="rId42"/>
    <p:sldId id="564" r:id="rId43"/>
    <p:sldId id="1408" r:id="rId44"/>
    <p:sldId id="1434" r:id="rId45"/>
    <p:sldId id="565" r:id="rId46"/>
    <p:sldId id="566" r:id="rId47"/>
    <p:sldId id="1423" r:id="rId48"/>
    <p:sldId id="1420" r:id="rId49"/>
    <p:sldId id="1437" r:id="rId50"/>
    <p:sldId id="1439" r:id="rId51"/>
    <p:sldId id="1427" r:id="rId52"/>
    <p:sldId id="33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75D50D-202B-4054-BF8E-0E4E0F41A1F5}">
          <p14:sldIdLst>
            <p14:sldId id="263"/>
            <p14:sldId id="525"/>
            <p14:sldId id="1416"/>
            <p14:sldId id="496"/>
            <p14:sldId id="491"/>
            <p14:sldId id="488"/>
            <p14:sldId id="1428"/>
            <p14:sldId id="1414"/>
            <p14:sldId id="490"/>
            <p14:sldId id="1407"/>
            <p14:sldId id="557"/>
            <p14:sldId id="495"/>
            <p14:sldId id="1417"/>
            <p14:sldId id="477"/>
            <p14:sldId id="1412"/>
            <p14:sldId id="264"/>
            <p14:sldId id="545"/>
            <p14:sldId id="293"/>
            <p14:sldId id="484"/>
            <p14:sldId id="464"/>
            <p14:sldId id="1429"/>
            <p14:sldId id="508"/>
            <p14:sldId id="530"/>
            <p14:sldId id="1435"/>
            <p14:sldId id="1418"/>
            <p14:sldId id="1390"/>
            <p14:sldId id="1440"/>
            <p14:sldId id="1441"/>
            <p14:sldId id="1430"/>
            <p14:sldId id="560"/>
            <p14:sldId id="1438"/>
            <p14:sldId id="1436"/>
            <p14:sldId id="1432"/>
            <p14:sldId id="1419"/>
            <p14:sldId id="1422"/>
            <p14:sldId id="534"/>
            <p14:sldId id="1433"/>
            <p14:sldId id="1421"/>
            <p14:sldId id="564"/>
            <p14:sldId id="1408"/>
            <p14:sldId id="1434"/>
            <p14:sldId id="565"/>
            <p14:sldId id="566"/>
            <p14:sldId id="1423"/>
            <p14:sldId id="1420"/>
            <p14:sldId id="1437"/>
            <p14:sldId id="1439"/>
            <p14:sldId id="1427"/>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rence leiter" initials="ll" lastIdx="1" clrIdx="0"/>
  <p:cmAuthor id="2" name="Julia Herdman" initials="JH" lastIdx="29" clrIdx="1"/>
  <p:cmAuthor id="3" name="Gabrielle" initials="G" lastIdx="4" clrIdx="2"/>
  <p:cmAuthor id="4" name="" initials="" lastIdx="2" clrIdx="3"/>
  <p:cmAuthor id="5" name="Katarina Marcinko" initials="KM" lastIdx="3" clrIdx="4"/>
  <p:cmAuthor id="6" name="Carolyn Whiting" initials="CW" lastIdx="2" clrIdx="5"/>
  <p:cmAuthor id="7" name="Julia Sawyers" initials="JS" lastIdx="3" clrIdx="6"/>
  <p:cmAuthor id="8" name="lawrence leiter" initials="LAL" lastIdx="54" clrIdx="7"/>
  <p:cmAuthor id="9" name="Martha McLoughlin" initials="MM" lastIdx="1" clrIdx="8"/>
  <p:cmAuthor id="10" name="Ryan Buensuceso" initials="RB" lastIdx="91" clrIdx="9"/>
  <p:cmAuthor id="11" name="Brian Frier" initials="BF" lastIdx="21" clrIdx="10"/>
  <p:cmAuthor id="12" name="Bastiaan de Galan" initials="BE" lastIdx="11" clrIdx="11"/>
  <p:cmAuthor id="13" name="Ryan Buensuceso" initials="RB [2]" lastIdx="68" clrIdx="12"/>
  <p:cmAuthor id="14" name="Simon Heller" initials="SH" lastIdx="15" clrIdx="13"/>
  <p:cmAuthor id="15" name="Kamlesh Khunti" initials="KK" lastIdx="1" clrIdx="14"/>
  <p:cmAuthor id="16" name="Kamlesh Khunti" initials="KK [2]" lastIdx="1" clrIdx="15"/>
  <p:cmAuthor id="17" name="Kamlesh Khunti" initials="KK [3]" lastIdx="1" clrIdx="16"/>
  <p:cmAuthor id="18" name="SAAmiel" initials="S" lastIdx="12" clrIdx="17">
    <p:extLst>
      <p:ext uri="{19B8F6BF-5375-455C-9EA6-DF929625EA0E}">
        <p15:presenceInfo xmlns:p15="http://schemas.microsoft.com/office/powerpoint/2012/main" userId="SAAmiel" providerId="None"/>
      </p:ext>
    </p:extLst>
  </p:cmAuthor>
  <p:cmAuthor id="19" name="VeraSci" initials="VS" lastIdx="8" clrIdx="18">
    <p:extLst>
      <p:ext uri="{19B8F6BF-5375-455C-9EA6-DF929625EA0E}">
        <p15:presenceInfo xmlns:p15="http://schemas.microsoft.com/office/powerpoint/2012/main" userId="VeraSci" providerId="None"/>
      </p:ext>
    </p:extLst>
  </p:cmAuthor>
  <p:cmAuthor id="20" name="Emma Yu" initials="EY" lastIdx="1" clrIdx="19">
    <p:extLst>
      <p:ext uri="{19B8F6BF-5375-455C-9EA6-DF929625EA0E}">
        <p15:presenceInfo xmlns:p15="http://schemas.microsoft.com/office/powerpoint/2012/main" userId="S::eyu@sixdegreesmed.com::1717897d-3a5c-4de6-b6a9-d214bf6e6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F"/>
    <a:srgbClr val="EECCCD"/>
    <a:srgbClr val="F7E7E8"/>
    <a:srgbClr val="FFFFFF"/>
    <a:srgbClr val="293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3D330-533E-461E-9F25-15FC2D255D3F}" v="2" dt="2021-02-22T14:48:04.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87623" autoAdjust="0"/>
  </p:normalViewPr>
  <p:slideViewPr>
    <p:cSldViewPr snapToGrid="0" snapToObjects="1" showGuides="1">
      <p:cViewPr varScale="1">
        <p:scale>
          <a:sx n="51" d="100"/>
          <a:sy n="51" d="100"/>
        </p:scale>
        <p:origin x="1408" y="44"/>
      </p:cViewPr>
      <p:guideLst/>
    </p:cSldViewPr>
  </p:slideViewPr>
  <p:outlineViewPr>
    <p:cViewPr>
      <p:scale>
        <a:sx n="33" d="100"/>
        <a:sy n="33" d="100"/>
      </p:scale>
      <p:origin x="0" y="-36182"/>
    </p:cViewPr>
  </p:outlineViewPr>
  <p:notesTextViewPr>
    <p:cViewPr>
      <p:scale>
        <a:sx n="3" d="2"/>
        <a:sy n="3" d="2"/>
      </p:scale>
      <p:origin x="0" y="0"/>
    </p:cViewPr>
  </p:notesTextViewPr>
  <p:sorterViewPr>
    <p:cViewPr>
      <p:scale>
        <a:sx n="124" d="100"/>
        <a:sy n="124" d="100"/>
      </p:scale>
      <p:origin x="0" y="-6523"/>
    </p:cViewPr>
  </p:sorterViewPr>
  <p:notesViewPr>
    <p:cSldViewPr snapToGrid="0" snapToObjects="1">
      <p:cViewPr>
        <p:scale>
          <a:sx n="100" d="100"/>
          <a:sy n="100" d="100"/>
        </p:scale>
        <p:origin x="1484" y="-13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1F456AC-992E-3C44-A27D-9F9BF9AE7C79}" type="datetimeFigureOut">
              <a:rPr lang="en-US" smtClean="0"/>
              <a:t>2/26/2021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9951E-6CED-E84E-891C-C61D1D7B975F}" type="slidenum">
              <a:rPr lang="en-US" smtClean="0"/>
              <a:t>‹#›</a:t>
            </a:fld>
            <a:endParaRPr lang="en-US"/>
          </a:p>
        </p:txBody>
      </p:sp>
    </p:spTree>
    <p:extLst>
      <p:ext uri="{BB962C8B-B14F-4D97-AF65-F5344CB8AC3E}">
        <p14:creationId xmlns:p14="http://schemas.microsoft.com/office/powerpoint/2010/main" val="27956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Purpose</a:t>
            </a:r>
            <a:r>
              <a:rPr lang="en-CA" baseline="0" dirty="0"/>
              <a:t> of this tool presented by: HCP to HPCs</a:t>
            </a:r>
          </a:p>
          <a:p>
            <a:r>
              <a:rPr lang="en-CA" b="1" baseline="0" dirty="0"/>
              <a:t>NOTE:</a:t>
            </a:r>
            <a:r>
              <a:rPr lang="en-CA" baseline="0" dirty="0"/>
              <a:t> Not all slides need to be used. Please pick and choose slides based on depth, duration, audience for presentation. Suggested slides for shorter presentation can be found at the end of this slide deck.</a:t>
            </a:r>
            <a:endParaRPr lang="en-CA" dirty="0"/>
          </a:p>
        </p:txBody>
      </p:sp>
      <p:sp>
        <p:nvSpPr>
          <p:cNvPr id="4" name="Slide Number Placeholder 3"/>
          <p:cNvSpPr>
            <a:spLocks noGrp="1"/>
          </p:cNvSpPr>
          <p:nvPr>
            <p:ph type="sldNum" sz="quarter" idx="10"/>
          </p:nvPr>
        </p:nvSpPr>
        <p:spPr/>
        <p:txBody>
          <a:bodyPr/>
          <a:lstStyle/>
          <a:p>
            <a:fld id="{3E93355A-8E44-4DDA-AB4A-3EF701460EF3}" type="slidenum">
              <a:rPr lang="en-CA" smtClean="0">
                <a:solidFill>
                  <a:prstClr val="black"/>
                </a:solidFill>
              </a:rPr>
              <a:pPr/>
              <a:t>1</a:t>
            </a:fld>
            <a:endParaRPr lang="en-CA" dirty="0">
              <a:solidFill>
                <a:prstClr val="black"/>
              </a:solidFill>
            </a:endParaRPr>
          </a:p>
        </p:txBody>
      </p:sp>
    </p:spTree>
    <p:extLst>
      <p:ext uri="{BB962C8B-B14F-4D97-AF65-F5344CB8AC3E}">
        <p14:creationId xmlns:p14="http://schemas.microsoft.com/office/powerpoint/2010/main" val="70825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number of CVOTs examined associations between severe hypoglycaemia and MACE and all-cause mortality. Data are conflicting with not all studies showing an association. The following sets of slides demonstrate the conflicting data.</a:t>
            </a:r>
          </a:p>
        </p:txBody>
      </p:sp>
      <p:sp>
        <p:nvSpPr>
          <p:cNvPr id="4" name="Slide Number Placeholder 3"/>
          <p:cNvSpPr>
            <a:spLocks noGrp="1"/>
          </p:cNvSpPr>
          <p:nvPr>
            <p:ph type="sldNum" sz="quarter" idx="5"/>
          </p:nvPr>
        </p:nvSpPr>
        <p:spPr/>
        <p:txBody>
          <a:bodyPr/>
          <a:lstStyle/>
          <a:p>
            <a:fld id="{1E79951E-6CED-E84E-891C-C61D1D7B975F}" type="slidenum">
              <a:rPr lang="en-US" smtClean="0"/>
              <a:t>14</a:t>
            </a:fld>
            <a:endParaRPr lang="en-US"/>
          </a:p>
        </p:txBody>
      </p:sp>
    </p:spTree>
    <p:extLst>
      <p:ext uri="{BB962C8B-B14F-4D97-AF65-F5344CB8AC3E}">
        <p14:creationId xmlns:p14="http://schemas.microsoft.com/office/powerpoint/2010/main" val="222845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6"/>
            <a:ext cx="4325471" cy="329132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fontAlgn="base">
              <a:spcBef>
                <a:spcPct val="0"/>
              </a:spcBef>
              <a:spcAft>
                <a:spcPct val="0"/>
              </a:spcAft>
              <a:defRPr/>
            </a:pPr>
            <a:endParaRPr lang="en-US">
              <a:solidFill>
                <a:srgbClr val="000000"/>
              </a:solidFill>
              <a:latin typeface="Arial" pitchFamily="-108" charset="0"/>
              <a:cs typeface="msgothic" charset="0"/>
            </a:endParaRPr>
          </a:p>
        </p:txBody>
      </p:sp>
      <p:sp>
        <p:nvSpPr>
          <p:cNvPr id="4098" name="Text Box 2"/>
          <p:cNvSpPr txBox="1">
            <a:spLocks noGrp="1" noChangeArrowheads="1"/>
          </p:cNvSpPr>
          <p:nvPr>
            <p:ph type="body"/>
          </p:nvPr>
        </p:nvSpPr>
        <p:spPr>
          <a:xfrm>
            <a:off x="1116107" y="4570269"/>
            <a:ext cx="5088964" cy="3651971"/>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CA" dirty="0">
                <a:latin typeface="Arial" charset="0"/>
                <a:cs typeface="msgothic" charset="0"/>
              </a:rPr>
              <a:t>Severe hypoglycaemia is associated with increased mortality rate with both standard and intensive therapy. Notably, although severe hypoglycaemia was more common in the intensive group, its impact on mortality is lower. Recurrent hypoglycaemia in this group may be reducing the </a:t>
            </a:r>
            <a:r>
              <a:rPr lang="en-CA" dirty="0" err="1">
                <a:latin typeface="Arial" charset="0"/>
                <a:cs typeface="msgothic" charset="0"/>
              </a:rPr>
              <a:t>sympathoadrenal</a:t>
            </a:r>
            <a:r>
              <a:rPr lang="en-CA" dirty="0">
                <a:latin typeface="Arial" charset="0"/>
                <a:cs typeface="msgothic" charset="0"/>
              </a:rPr>
              <a:t> response. Paradoxically, the haemodynamic effects of hypoglycaemia may be less profound in individuals at high risk of severe hypoglycaemia. </a:t>
            </a:r>
          </a:p>
          <a:p>
            <a:pPr eaLnBrk="1">
              <a:lnSpc>
                <a:spcPct val="93000"/>
              </a:lnSpc>
              <a:spcBef>
                <a:spcPct val="0"/>
              </a:spcBef>
              <a:buSzPct val="45000"/>
              <a:buFont typeface="Wingdings" charset="0"/>
              <a:buNone/>
              <a:defRPr/>
            </a:pPr>
            <a:endParaRPr lang="en-GB" dirty="0">
              <a:latin typeface="Arial" charset="0"/>
              <a:cs typeface="msgothic" charset="0"/>
            </a:endParaRPr>
          </a:p>
          <a:p>
            <a:pPr eaLnBrk="1">
              <a:lnSpc>
                <a:spcPct val="93000"/>
              </a:lnSpc>
              <a:spcBef>
                <a:spcPct val="0"/>
              </a:spcBef>
              <a:buSzPct val="45000"/>
              <a:buFont typeface="Wingdings" charset="0"/>
              <a:buNone/>
              <a:defRPr/>
            </a:pPr>
            <a:r>
              <a:rPr lang="en-GB" dirty="0">
                <a:latin typeface="Arial" charset="0"/>
                <a:cs typeface="msgothic" charset="0"/>
              </a:rPr>
              <a:t>Right, Hazard of death in the intensive-therapy group versus the standard-therapy group among those with no severe hypoglycaemic episodes and in those with at least 1 such episode; Left, Hazard of death associated with at least 1 such episode (vs none) in the intensive-therapy group and in the standard-therapy group.</a:t>
            </a:r>
          </a:p>
        </p:txBody>
      </p:sp>
    </p:spTree>
    <p:extLst>
      <p:ext uri="{BB962C8B-B14F-4D97-AF65-F5344CB8AC3E}">
        <p14:creationId xmlns:p14="http://schemas.microsoft.com/office/powerpoint/2010/main" val="908062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associations between severe hypoglycemia and the risks of macrovascular or microvascular events and death among 11,140 patients with type 2 diabetes was investigated. During a median follow-up period of 5 years, 231 patients (2.1%) had at least one severe hypoglycemic episode.</a:t>
            </a:r>
          </a:p>
          <a:p>
            <a:r>
              <a:rPr lang="en-CA" sz="1200" b="0" i="0" kern="1200" dirty="0">
                <a:solidFill>
                  <a:schemeClr val="tx1"/>
                </a:solidFill>
                <a:effectLst/>
                <a:latin typeface="+mn-lt"/>
                <a:ea typeface="+mn-ea"/>
                <a:cs typeface="+mn-cs"/>
              </a:rPr>
              <a:t>Severe hypoglycemia was strongly associated with increased risks of a range of adverse clinical outcomes. It is possible that severe hypoglycemia contributes to adverse outcomes, but these analyses indicate that hypoglycemia is just as likely to be a marker of vulnerability to such events.</a:t>
            </a:r>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17</a:t>
            </a:fld>
            <a:endParaRPr lang="en-US"/>
          </a:p>
        </p:txBody>
      </p:sp>
    </p:spTree>
    <p:extLst>
      <p:ext uri="{BB962C8B-B14F-4D97-AF65-F5344CB8AC3E}">
        <p14:creationId xmlns:p14="http://schemas.microsoft.com/office/powerpoint/2010/main" val="192243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defTabSz="483306" eaLnBrk="1" fontAlgn="base" hangingPunct="1">
              <a:spcBef>
                <a:spcPct val="0"/>
              </a:spcBef>
              <a:spcAft>
                <a:spcPct val="0"/>
              </a:spcAft>
            </a:pPr>
            <a:fld id="{87E4085E-FC54-4610-86E4-9D36A8EAD5FF}" type="slidenum">
              <a:rPr lang="en-CA" altLang="en-US" smtClean="0">
                <a:solidFill>
                  <a:prstClr val="black"/>
                </a:solidFill>
                <a:latin typeface="Arial" pitchFamily="34" charset="0"/>
                <a:cs typeface="Arial" pitchFamily="34" charset="0"/>
              </a:rPr>
              <a:pPr algn="r" defTabSz="483306" eaLnBrk="1" fontAlgn="base" hangingPunct="1">
                <a:spcBef>
                  <a:spcPct val="0"/>
                </a:spcBef>
                <a:spcAft>
                  <a:spcPct val="0"/>
                </a:spcAft>
              </a:pPr>
              <a:t>18</a:t>
            </a:fld>
            <a:endParaRPr lang="en-CA" altLang="en-US">
              <a:solidFill>
                <a:prstClr val="black"/>
              </a:solidFill>
              <a:latin typeface="Arial" pitchFamily="34" charset="0"/>
              <a:cs typeface="Arial" pitchFamily="34" charset="0"/>
            </a:endParaRPr>
          </a:p>
        </p:txBody>
      </p:sp>
      <p:sp>
        <p:nvSpPr>
          <p:cNvPr id="106499" name="Rectangle 4"/>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The Veterans Affairs Diabetes Trial (VADT) was conducted in 1791 male veterans comparing intensive vs. conventional glucose control.</a:t>
            </a:r>
          </a:p>
          <a:p>
            <a:pPr eaLnBrk="1" hangingPunct="1">
              <a:spcBef>
                <a:spcPct val="0"/>
              </a:spcBef>
            </a:pPr>
            <a:r>
              <a:rPr lang="en-CA" altLang="en-US" dirty="0"/>
              <a:t>A post-hoc analysis of the VADT identified a number of factors which predicted CV mortality during the course of the study. Of the identified factors, occurrence of a severe hypoglycaemic episode within the previous 3-month period was strongly associated with CV mortality, increasing the risk 4-fold as compared to not having a severe hypoglycaemic episode within the previous 3 months. Other risk factors included previous cardiovascular disease, older age (per 10 years), and higher baseline HbA</a:t>
            </a:r>
            <a:r>
              <a:rPr lang="en-CA" altLang="en-US" baseline="-25000" dirty="0"/>
              <a:t>1c</a:t>
            </a:r>
            <a:r>
              <a:rPr lang="en-CA" altLang="en-US" dirty="0"/>
              <a:t>. Having a higher HDL-cholesterol level appeared to have a cardioprotective effect.</a:t>
            </a:r>
          </a:p>
        </p:txBody>
      </p:sp>
    </p:spTree>
    <p:extLst>
      <p:ext uri="{BB962C8B-B14F-4D97-AF65-F5344CB8AC3E}">
        <p14:creationId xmlns:p14="http://schemas.microsoft.com/office/powerpoint/2010/main" val="1576945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A total of 12,537 participants with </a:t>
            </a:r>
            <a:r>
              <a:rPr lang="en-CA" sz="1200" b="0" i="0" kern="1200" dirty="0" err="1">
                <a:solidFill>
                  <a:schemeClr val="tx1"/>
                </a:solidFill>
                <a:effectLst/>
                <a:latin typeface="+mn-lt"/>
                <a:ea typeface="+mn-ea"/>
                <a:cs typeface="+mn-cs"/>
              </a:rPr>
              <a:t>dysglycaemia</a:t>
            </a:r>
            <a:r>
              <a:rPr lang="en-CA" sz="1200" b="0" i="0" kern="1200" dirty="0">
                <a:solidFill>
                  <a:schemeClr val="tx1"/>
                </a:solidFill>
                <a:effectLst/>
                <a:latin typeface="+mn-lt"/>
                <a:ea typeface="+mn-ea"/>
                <a:cs typeface="+mn-cs"/>
              </a:rPr>
              <a:t> and high CV-risk were randomized to basal insulin glargine titrated to a fasting glucose of ≤5.3 mmol/L (95 mg/dL) or standard glycaemic care.</a:t>
            </a:r>
          </a:p>
          <a:p>
            <a:r>
              <a:rPr lang="en-CA" sz="1200" b="0" i="0" kern="1200" dirty="0">
                <a:solidFill>
                  <a:schemeClr val="tx1"/>
                </a:solidFill>
                <a:effectLst/>
                <a:latin typeface="+mn-lt"/>
                <a:ea typeface="+mn-ea"/>
                <a:cs typeface="+mn-cs"/>
              </a:rPr>
              <a:t>Severe hypoglycaemia was associated with an increased risk for CV outcomes in people at high CV risk and </a:t>
            </a:r>
            <a:r>
              <a:rPr lang="en-CA" sz="1200" b="0" i="0" kern="1200" dirty="0" err="1">
                <a:solidFill>
                  <a:schemeClr val="tx1"/>
                </a:solidFill>
                <a:effectLst/>
                <a:latin typeface="+mn-lt"/>
                <a:ea typeface="+mn-ea"/>
                <a:cs typeface="+mn-cs"/>
              </a:rPr>
              <a:t>dysglycaemia</a:t>
            </a:r>
            <a:r>
              <a:rPr lang="en-CA" sz="1200" b="0" i="0" kern="1200" dirty="0">
                <a:solidFill>
                  <a:schemeClr val="tx1"/>
                </a:solidFill>
                <a:effectLst/>
                <a:latin typeface="+mn-lt"/>
                <a:ea typeface="+mn-ea"/>
                <a:cs typeface="+mn-cs"/>
              </a:rPr>
              <a:t>. Although allocation to insulin glargine vs. standard care was associated with an increased risk of severe and non-severe hypoglycaemia, the relative risk of CV outcomes with hypoglycaemia was lower with insulin glargine-based glucose-lowering therapy vs. standard glycaemic control.</a:t>
            </a:r>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19</a:t>
            </a:fld>
            <a:endParaRPr lang="en-US"/>
          </a:p>
        </p:txBody>
      </p:sp>
    </p:spTree>
    <p:extLst>
      <p:ext uri="{BB962C8B-B14F-4D97-AF65-F5344CB8AC3E}">
        <p14:creationId xmlns:p14="http://schemas.microsoft.com/office/powerpoint/2010/main" val="1764574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871538"/>
            <a:ext cx="7747000" cy="4357687"/>
          </a:xfrm>
        </p:spPr>
      </p:sp>
      <p:sp>
        <p:nvSpPr>
          <p:cNvPr id="3" name="Notes Placeholder 2"/>
          <p:cNvSpPr>
            <a:spLocks noGrp="1"/>
          </p:cNvSpPr>
          <p:nvPr>
            <p:ph type="body" idx="1"/>
          </p:nvPr>
        </p:nvSpPr>
        <p:spPr/>
        <p:txBody>
          <a:bodyPr/>
          <a:lstStyle/>
          <a:p>
            <a:pPr defTabSz="747071">
              <a:defRPr/>
            </a:pPr>
            <a:r>
              <a:rPr lang="en-GB" sz="1000" dirty="0"/>
              <a:t>A subgroup analysis of the primary composite endpoints stratified subjects by experience of severe hypoglycaemia (yes or no).</a:t>
            </a:r>
            <a:r>
              <a:rPr lang="en-GB" sz="1000" b="1" dirty="0"/>
              <a:t> </a:t>
            </a:r>
            <a:r>
              <a:rPr lang="en-GB" sz="1000" dirty="0"/>
              <a:t>There was </a:t>
            </a:r>
            <a:r>
              <a:rPr lang="en-GB" sz="1000" b="1" dirty="0"/>
              <a:t>no</a:t>
            </a:r>
            <a:r>
              <a:rPr lang="en-GB" sz="1000" dirty="0"/>
              <a:t> significant interaction (</a:t>
            </a:r>
            <a:r>
              <a:rPr lang="en-GB" sz="1000" dirty="0" err="1"/>
              <a:t>ie</a:t>
            </a:r>
            <a:r>
              <a:rPr lang="en-GB" sz="1000" dirty="0"/>
              <a:t>. no difference) between the subgroups and the treatment effect in each subgroup was consistent with observations from the primary analysis. Note that the vast majority of subjects did not experience severe hypoglycaemia in LEADER. In conclusion, reduction in CV events with liraglutide seems to be independent of the lower incidence of severe hypoglycaemia compared to placebo. </a:t>
            </a:r>
          </a:p>
          <a:p>
            <a:endParaRPr lang="en-GB"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a:solidFill>
                  <a:prstClr val="black"/>
                </a:solidFill>
                <a:latin typeface="Verdana"/>
              </a:rPr>
              <a:pPr>
                <a:defRPr/>
              </a:pPr>
              <a:t>20</a:t>
            </a:fld>
            <a:endParaRPr lang="en-GB" dirty="0">
              <a:solidFill>
                <a:prstClr val="black"/>
              </a:solidFill>
              <a:latin typeface="Verdana"/>
            </a:endParaRPr>
          </a:p>
        </p:txBody>
      </p:sp>
    </p:spTree>
    <p:extLst>
      <p:ext uri="{BB962C8B-B14F-4D97-AF65-F5344CB8AC3E}">
        <p14:creationId xmlns:p14="http://schemas.microsoft.com/office/powerpoint/2010/main" val="1199481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CA" sz="1300" dirty="0"/>
              <a:t>A temporal association was observed between severe hypoglycaemia and subsequent risk of MACE or all-cause death.</a:t>
            </a:r>
          </a:p>
          <a:p>
            <a:r>
              <a:rPr lang="en-CA" dirty="0"/>
              <a:t>There was a plateau effect in the trend for increasing risk when the hypoglycaemic episode was observed fewer than 30 days from follow-up.</a:t>
            </a:r>
            <a:endParaRPr lang="en-GB" sz="1300" dirty="0"/>
          </a:p>
        </p:txBody>
      </p:sp>
      <p:sp>
        <p:nvSpPr>
          <p:cNvPr id="4" name="Slide Number Placeholder 3"/>
          <p:cNvSpPr>
            <a:spLocks noGrp="1"/>
          </p:cNvSpPr>
          <p:nvPr>
            <p:ph type="sldNum" sz="quarter" idx="10"/>
          </p:nvPr>
        </p:nvSpPr>
        <p:spPr/>
        <p:txBody>
          <a:bodyPr/>
          <a:lstStyle/>
          <a:p>
            <a:pPr defTabSz="483306">
              <a:defRPr/>
            </a:pPr>
            <a:fld id="{576E89B1-B476-4C59-A1AE-E6F2A1941AB8}" type="slidenum">
              <a:rPr lang="en-GB">
                <a:solidFill>
                  <a:srgbClr val="001965"/>
                </a:solidFill>
                <a:latin typeface="Calibri"/>
              </a:rPr>
              <a:pPr defTabSz="483306">
                <a:defRPr/>
              </a:pPr>
              <a:t>21</a:t>
            </a:fld>
            <a:endParaRPr lang="en-GB" dirty="0">
              <a:solidFill>
                <a:srgbClr val="001965"/>
              </a:solidFill>
              <a:latin typeface="Calibri"/>
            </a:endParaRPr>
          </a:p>
        </p:txBody>
      </p:sp>
    </p:spTree>
    <p:extLst>
      <p:ext uri="{BB962C8B-B14F-4D97-AF65-F5344CB8AC3E}">
        <p14:creationId xmlns:p14="http://schemas.microsoft.com/office/powerpoint/2010/main" val="1693329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study, 7637 patients with T2D were randomly assigned to receive either </a:t>
            </a:r>
            <a:r>
              <a:rPr lang="en-GB" dirty="0" err="1"/>
              <a:t>degludec</a:t>
            </a:r>
            <a:r>
              <a:rPr lang="en-GB" dirty="0"/>
              <a:t> (n=3818) or glargine U100 (n=3819), once daily between dinner and bedtime. </a:t>
            </a:r>
          </a:p>
          <a:p>
            <a:r>
              <a:rPr lang="en-GB" dirty="0"/>
              <a:t>A total of 752 severe hypoglycaemic events occurred (280 events in 187 patients with </a:t>
            </a:r>
            <a:r>
              <a:rPr lang="en-GB" dirty="0" err="1"/>
              <a:t>degludec</a:t>
            </a:r>
            <a:r>
              <a:rPr lang="en-GB" dirty="0"/>
              <a:t>, 472 events in 252 patients with glargine U100). In the </a:t>
            </a:r>
            <a:r>
              <a:rPr lang="en-GB" dirty="0" err="1"/>
              <a:t>degludec</a:t>
            </a:r>
            <a:r>
              <a:rPr lang="en-GB" dirty="0"/>
              <a:t> group, there were 3.7 events per 100 patient years, compared to 6.25 events per 100 patient years with glargine U100.</a:t>
            </a:r>
          </a:p>
          <a:p>
            <a:r>
              <a:rPr lang="en-GB" dirty="0"/>
              <a:t>The rate of severe nocturnal hypoglycaemia was lower in the </a:t>
            </a:r>
            <a:r>
              <a:rPr lang="en-GB" dirty="0" err="1"/>
              <a:t>degludec</a:t>
            </a:r>
            <a:r>
              <a:rPr lang="en-GB" dirty="0"/>
              <a:t> group (0.65 events per 100 patient-years) vs the glargine U100-treated group (1.40 events per 199 patient-years).</a:t>
            </a:r>
          </a:p>
        </p:txBody>
      </p:sp>
      <p:sp>
        <p:nvSpPr>
          <p:cNvPr id="4" name="Slide Number Placeholder 3"/>
          <p:cNvSpPr>
            <a:spLocks noGrp="1"/>
          </p:cNvSpPr>
          <p:nvPr>
            <p:ph type="sldNum" sz="quarter" idx="5"/>
          </p:nvPr>
        </p:nvSpPr>
        <p:spPr/>
        <p:txBody>
          <a:bodyPr/>
          <a:lstStyle/>
          <a:p>
            <a:fld id="{1E79951E-6CED-E84E-891C-C61D1D7B975F}" type="slidenum">
              <a:rPr lang="en-US" smtClean="0"/>
              <a:t>22</a:t>
            </a:fld>
            <a:endParaRPr lang="en-US"/>
          </a:p>
        </p:txBody>
      </p:sp>
    </p:spTree>
    <p:extLst>
      <p:ext uri="{BB962C8B-B14F-4D97-AF65-F5344CB8AC3E}">
        <p14:creationId xmlns:p14="http://schemas.microsoft.com/office/powerpoint/2010/main" val="2508486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CA" dirty="0"/>
              <a:t>Unlike in LEADER, DEVOTE 3 did not demonstrate a temporal relationship between MACE and hypoglycaemia. </a:t>
            </a:r>
          </a:p>
          <a:p>
            <a:pPr marL="181240" indent="-181240">
              <a:buFont typeface="Arial" panose="020B0604020202020204" pitchFamily="34" charset="0"/>
              <a:buChar char="•"/>
            </a:pPr>
            <a:r>
              <a:rPr lang="en-CA" dirty="0"/>
              <a:t>The evidence for a temporal relationship is conflicting. Both confounding and causality are likely to contribute to the observed data.</a:t>
            </a:r>
            <a:endParaRPr lang="en-GB" dirty="0"/>
          </a:p>
          <a:p>
            <a:pPr marL="181240" indent="-181240">
              <a:buFont typeface="Arial" panose="020B0604020202020204" pitchFamily="34" charset="0"/>
              <a:buChar char="•"/>
            </a:pPr>
            <a:r>
              <a:rPr lang="en-CA" sz="1300" dirty="0"/>
              <a:t>Patients who experienced severe hypoglycaemia were particularly at greater risk of all-cause death in the short term after the hypoglycaemic episode. </a:t>
            </a:r>
          </a:p>
          <a:p>
            <a:pPr marL="181240" indent="-181240">
              <a:buFont typeface="Arial" panose="020B0604020202020204" pitchFamily="34" charset="0"/>
              <a:buChar char="•"/>
            </a:pPr>
            <a:r>
              <a:rPr lang="en-CA" sz="1300" dirty="0"/>
              <a:t>Findings indicate that severe hypoglycaemia is associated with higher subsequent mortality; however, they cannot answer the question as to whether severe hypoglycaemia serves as a risk marker for adverse outcomes or whether there is a direct causal effect.</a:t>
            </a:r>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23</a:t>
            </a:fld>
            <a:endParaRPr lang="en-US"/>
          </a:p>
        </p:txBody>
      </p:sp>
    </p:spTree>
    <p:extLst>
      <p:ext uri="{BB962C8B-B14F-4D97-AF65-F5344CB8AC3E}">
        <p14:creationId xmlns:p14="http://schemas.microsoft.com/office/powerpoint/2010/main" val="1777360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24</a:t>
            </a:fld>
            <a:endParaRPr lang="en-US"/>
          </a:p>
        </p:txBody>
      </p:sp>
    </p:spTree>
    <p:extLst>
      <p:ext uri="{BB962C8B-B14F-4D97-AF65-F5344CB8AC3E}">
        <p14:creationId xmlns:p14="http://schemas.microsoft.com/office/powerpoint/2010/main" val="339383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2</a:t>
            </a:fld>
            <a:endParaRPr lang="en-US"/>
          </a:p>
        </p:txBody>
      </p:sp>
    </p:spTree>
    <p:extLst>
      <p:ext uri="{BB962C8B-B14F-4D97-AF65-F5344CB8AC3E}">
        <p14:creationId xmlns:p14="http://schemas.microsoft.com/office/powerpoint/2010/main" val="3175192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GB" dirty="0"/>
              <a:t>Plausible mechanisms by which hypoglycaemia might cause cardiovascular disease or lead to death from cardiovascular disease include </a:t>
            </a:r>
            <a:r>
              <a:rPr lang="en-GB" dirty="0" err="1"/>
              <a:t>sympathoadrenal</a:t>
            </a:r>
            <a:r>
              <a:rPr lang="en-GB" dirty="0"/>
              <a:t> activation, abnormal cardiac repolarization, increased </a:t>
            </a:r>
            <a:r>
              <a:rPr lang="en-GB" dirty="0" err="1"/>
              <a:t>thrombogenesis</a:t>
            </a:r>
            <a:r>
              <a:rPr lang="en-GB" dirty="0"/>
              <a:t>, inflammation, and vasoconstriction. Although it is unclear whether such effects persist, impaired cardiac autonomic function is associated with increased mortality among patients at high cardiovascular </a:t>
            </a:r>
            <a:r>
              <a:rPr lang="en-GB" b="0" dirty="0"/>
              <a:t>risk.</a:t>
            </a:r>
            <a:r>
              <a:rPr lang="en-GB" dirty="0"/>
              <a:t> In this study, autonomic function was not measured and therefore </a:t>
            </a:r>
            <a:r>
              <a:rPr lang="en-GB" b="0" dirty="0"/>
              <a:t>it</a:t>
            </a:r>
            <a:r>
              <a:rPr lang="en-GB" dirty="0"/>
              <a:t> could not examine its contributory effects.</a:t>
            </a:r>
          </a:p>
          <a:p>
            <a:endParaRPr lang="en-GB" dirty="0"/>
          </a:p>
          <a:p>
            <a:r>
              <a:rPr lang="en-GB" dirty="0"/>
              <a:t>It is possible that severe hypoglycaemia reflects the effects of coexisting conditions and unmeasured or incompletely quantified confounding variables and is a marker of an increased risk of adverse clinical outcomes rather than a direct cause. The marked attenuation of the risk estimates after adjustment for a number of baseline and time-dependent characteristics of the patients suggests that effects of confounding were substantial. The presence of coexisting conditions could increase a patient's vulnerability to both severe hypoglycaemia and adverse events</a:t>
            </a:r>
            <a:r>
              <a:rPr lang="en-GB" baseline="0" dirty="0"/>
              <a:t> without one necessarily causing the other.</a:t>
            </a:r>
            <a:r>
              <a:rPr lang="en-GB" dirty="0"/>
              <a:t> For example, a patient may suffer from retinopathy and severe hypoglycaemia because of the presence of common risk factors such as age and duration of diabetes.</a:t>
            </a:r>
          </a:p>
          <a:p>
            <a:pPr defTabSz="966446">
              <a:defRPr/>
            </a:pPr>
            <a:r>
              <a:rPr lang="en-GB" dirty="0" err="1">
                <a:latin typeface="Verdana" pitchFamily="34" charset="0"/>
                <a:ea typeface="MS PGothic"/>
                <a:cs typeface="Arial" charset="0"/>
              </a:rPr>
              <a:t>Zoungas</a:t>
            </a:r>
            <a:r>
              <a:rPr lang="en-GB" dirty="0">
                <a:latin typeface="Verdana" pitchFamily="34" charset="0"/>
                <a:ea typeface="MS PGothic"/>
                <a:cs typeface="Arial" charset="0"/>
              </a:rPr>
              <a:t> et al. </a:t>
            </a:r>
            <a:r>
              <a:rPr lang="en-GB" i="1" dirty="0">
                <a:latin typeface="Verdana" pitchFamily="34" charset="0"/>
                <a:ea typeface="MS PGothic"/>
                <a:cs typeface="Arial" charset="0"/>
              </a:rPr>
              <a:t>N </a:t>
            </a:r>
            <a:r>
              <a:rPr lang="en-GB" i="1" dirty="0" err="1">
                <a:latin typeface="Verdana" pitchFamily="34" charset="0"/>
                <a:ea typeface="MS PGothic"/>
                <a:cs typeface="Arial" charset="0"/>
              </a:rPr>
              <a:t>Engl</a:t>
            </a:r>
            <a:r>
              <a:rPr lang="en-GB" i="1" dirty="0">
                <a:latin typeface="Verdana" pitchFamily="34" charset="0"/>
                <a:ea typeface="MS PGothic"/>
                <a:cs typeface="Arial" charset="0"/>
              </a:rPr>
              <a:t> J Med</a:t>
            </a:r>
            <a:r>
              <a:rPr lang="en-GB" dirty="0">
                <a:latin typeface="Verdana" pitchFamily="34" charset="0"/>
                <a:ea typeface="MS PGothic"/>
                <a:cs typeface="Arial" charset="0"/>
              </a:rPr>
              <a:t> 2010;363:1410–8</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defTabSz="966612">
              <a:defRPr/>
            </a:pPr>
            <a:fld id="{576E89B1-B476-4C59-A1AE-E6F2A1941AB8}" type="slidenum">
              <a:rPr lang="en-GB" sz="1900" kern="0">
                <a:solidFill>
                  <a:prstClr val="black"/>
                </a:solidFill>
                <a:latin typeface="Calibri"/>
                <a:ea typeface="Verdana" panose="020B0604030504040204" pitchFamily="34" charset="0"/>
                <a:cs typeface="Verdana" panose="020B0604030504040204" pitchFamily="34" charset="0"/>
              </a:rPr>
              <a:pPr defTabSz="966612">
                <a:defRPr/>
              </a:pPr>
              <a:t>26</a:t>
            </a:fld>
            <a:endParaRPr lang="en-GB" sz="1900" kern="0" dirty="0">
              <a:solidFill>
                <a:prstClr val="black"/>
              </a:solidFill>
              <a:latin typeface="Calibri"/>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9556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CA" dirty="0"/>
              <a:t>[SLIDE IS ANIMATED]</a:t>
            </a:r>
          </a:p>
          <a:p>
            <a:endParaRPr lang="en-CA" dirty="0"/>
          </a:p>
          <a:p>
            <a:r>
              <a:rPr lang="en-CA" dirty="0"/>
              <a:t>Severe hypoglycaemia had an observed associated with major macro- and microvascular events, all-cause death, and CVD.</a:t>
            </a:r>
          </a:p>
          <a:p>
            <a:r>
              <a:rPr lang="en-CA" dirty="0"/>
              <a:t>Note that although the risk of non-CV disease is increased in the severe hypoglycaemia group, these outcomes are unlikely to be due to hypoglycaemia but may suggest a contribution from confounding.</a:t>
            </a:r>
            <a:endParaRPr lang="en-GB" dirty="0"/>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29</a:t>
            </a:fld>
            <a:endParaRPr lang="en-GB" sz="1300">
              <a:solidFill>
                <a:prstClr val="black"/>
              </a:solidFill>
              <a:latin typeface="Calibri" pitchFamily="34" charset="0"/>
            </a:endParaRPr>
          </a:p>
        </p:txBody>
      </p:sp>
    </p:spTree>
    <p:extLst>
      <p:ext uri="{BB962C8B-B14F-4D97-AF65-F5344CB8AC3E}">
        <p14:creationId xmlns:p14="http://schemas.microsoft.com/office/powerpoint/2010/main" val="1705076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31</a:t>
            </a:fld>
            <a:endParaRPr lang="en-US"/>
          </a:p>
        </p:txBody>
      </p:sp>
    </p:spTree>
    <p:extLst>
      <p:ext uri="{BB962C8B-B14F-4D97-AF65-F5344CB8AC3E}">
        <p14:creationId xmlns:p14="http://schemas.microsoft.com/office/powerpoint/2010/main" val="3489928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Randomized controlled trials (RCTs) comparing the relative efficacy and safety of antidiabetic drugs with less hypoglycaemia risk were comprehensively researched in MEDLINE, </a:t>
            </a:r>
            <a:r>
              <a:rPr lang="en-CA" sz="1200" b="0" i="0" kern="1200" dirty="0" err="1">
                <a:solidFill>
                  <a:schemeClr val="tx1"/>
                </a:solidFill>
                <a:effectLst/>
                <a:latin typeface="+mn-lt"/>
                <a:ea typeface="+mn-ea"/>
                <a:cs typeface="+mn-cs"/>
              </a:rPr>
              <a:t>Embase</a:t>
            </a:r>
            <a:r>
              <a:rPr lang="en-CA" sz="1200" b="0" i="0" kern="1200" dirty="0">
                <a:solidFill>
                  <a:schemeClr val="tx1"/>
                </a:solidFill>
                <a:effectLst/>
                <a:latin typeface="+mn-lt"/>
                <a:ea typeface="+mn-ea"/>
                <a:cs typeface="+mn-cs"/>
              </a:rPr>
              <a:t> and the Cochrane Library up to January 27, 2018. Mixed-effects meta-regression analysis was conducted to explore the relationship between HbA1c reduction and the risk of major adverse cardiovascular events.</a:t>
            </a:r>
          </a:p>
          <a:p>
            <a:r>
              <a:rPr lang="en-CA" sz="1200" b="0" i="0" kern="1200" dirty="0">
                <a:solidFill>
                  <a:schemeClr val="tx1"/>
                </a:solidFill>
                <a:effectLst/>
                <a:latin typeface="+mn-lt"/>
                <a:ea typeface="+mn-ea"/>
                <a:cs typeface="+mn-cs"/>
              </a:rPr>
              <a:t>Compared with placebo, newer T2D agents with less hypoglycaemic hazard significantly reduced the risk of MACE. The MACE reduction appears to be associated with HbA1c reduction in a linear relationship.</a:t>
            </a:r>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32</a:t>
            </a:fld>
            <a:endParaRPr lang="en-US"/>
          </a:p>
        </p:txBody>
      </p:sp>
    </p:spTree>
    <p:extLst>
      <p:ext uri="{BB962C8B-B14F-4D97-AF65-F5344CB8AC3E}">
        <p14:creationId xmlns:p14="http://schemas.microsoft.com/office/powerpoint/2010/main" val="366193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33</a:t>
            </a:fld>
            <a:endParaRPr lang="en-US"/>
          </a:p>
        </p:txBody>
      </p:sp>
    </p:spTree>
    <p:extLst>
      <p:ext uri="{BB962C8B-B14F-4D97-AF65-F5344CB8AC3E}">
        <p14:creationId xmlns:p14="http://schemas.microsoft.com/office/powerpoint/2010/main" val="262889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spcBef>
                <a:spcPct val="30000"/>
              </a:spcBef>
              <a:spcAft>
                <a:spcPct val="0"/>
              </a:spcAft>
              <a:defRPr/>
            </a:pPr>
            <a:r>
              <a:rPr lang="en-US" sz="1300" dirty="0" err="1">
                <a:latin typeface="Arial" pitchFamily="-108" charset="0"/>
              </a:rPr>
              <a:t>Hypoglycaemia</a:t>
            </a:r>
            <a:r>
              <a:rPr lang="en-US" sz="1300" dirty="0">
                <a:latin typeface="Arial" pitchFamily="-108" charset="0"/>
              </a:rPr>
              <a:t> is </a:t>
            </a:r>
            <a:r>
              <a:rPr lang="en-US" sz="1300" b="0" dirty="0">
                <a:solidFill>
                  <a:srgbClr val="FF0000"/>
                </a:solidFill>
                <a:latin typeface="Arial" pitchFamily="-108" charset="0"/>
              </a:rPr>
              <a:t>associated</a:t>
            </a:r>
            <a:r>
              <a:rPr lang="en-US" sz="1300" dirty="0">
                <a:latin typeface="Arial" pitchFamily="-108" charset="0"/>
              </a:rPr>
              <a:t> with a surge of sympathetic activity and a release of catecholamines resulting in tachycardia and increased blood pressure.</a:t>
            </a:r>
            <a:endParaRPr lang="en-US" dirty="0"/>
          </a:p>
          <a:p>
            <a:pPr defTabSz="966612" fontAlgn="base">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35</a:t>
            </a:fld>
            <a:endParaRPr lang="en-AU">
              <a:solidFill>
                <a:srgbClr val="000000"/>
              </a:solidFill>
              <a:latin typeface="Arial" pitchFamily="-108" charset="0"/>
            </a:endParaRPr>
          </a:p>
        </p:txBody>
      </p:sp>
    </p:spTree>
    <p:extLst>
      <p:ext uri="{BB962C8B-B14F-4D97-AF65-F5344CB8AC3E}">
        <p14:creationId xmlns:p14="http://schemas.microsoft.com/office/powerpoint/2010/main" val="1776040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F6CAC-75CE-3840-84ED-4821698A4EBB}" type="slidenum">
              <a:rPr lang="en-AU" smtClean="0">
                <a:solidFill>
                  <a:srgbClr val="000000"/>
                </a:solidFill>
              </a:rPr>
              <a:pPr/>
              <a:t>36</a:t>
            </a:fld>
            <a:endParaRPr lang="en-AU">
              <a:solidFill>
                <a:srgbClr val="000000"/>
              </a:solidFill>
            </a:endParaRPr>
          </a:p>
        </p:txBody>
      </p:sp>
    </p:spTree>
    <p:extLst>
      <p:ext uri="{BB962C8B-B14F-4D97-AF65-F5344CB8AC3E}">
        <p14:creationId xmlns:p14="http://schemas.microsoft.com/office/powerpoint/2010/main" val="3613085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the DDCT/EDIC study showed that the association between severe hypoglycaemia and with coronary artery calcification was most apparent in patients with better glycaemic control, this study only demonstrated an association in the standard therapy group. The discrepancy between the studies may be due to differences in patient types and other cohort characteristics. </a:t>
            </a:r>
          </a:p>
        </p:txBody>
      </p:sp>
      <p:sp>
        <p:nvSpPr>
          <p:cNvPr id="4" name="Slide Number Placeholder 3"/>
          <p:cNvSpPr>
            <a:spLocks noGrp="1"/>
          </p:cNvSpPr>
          <p:nvPr>
            <p:ph type="sldNum" sz="quarter" idx="10"/>
          </p:nvPr>
        </p:nvSpPr>
        <p:spPr/>
        <p:txBody>
          <a:bodyPr/>
          <a:lstStyle/>
          <a:p>
            <a:fld id="{1E79951E-6CED-E84E-891C-C61D1D7B975F}" type="slidenum">
              <a:rPr lang="en-US" smtClean="0"/>
              <a:t>37</a:t>
            </a:fld>
            <a:endParaRPr lang="en-US"/>
          </a:p>
        </p:txBody>
      </p:sp>
    </p:spTree>
    <p:extLst>
      <p:ext uri="{BB962C8B-B14F-4D97-AF65-F5344CB8AC3E}">
        <p14:creationId xmlns:p14="http://schemas.microsoft.com/office/powerpoint/2010/main" val="75006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150813" y="781050"/>
            <a:ext cx="6950075" cy="39100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1235"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81240" indent="-181240" defTabSz="644392">
              <a:buFont typeface="Arial" panose="020B0604020202020204" pitchFamily="34" charset="0"/>
              <a:buChar char="•"/>
              <a:defRPr/>
            </a:pPr>
            <a:r>
              <a:rPr lang="en-US" altLang="en-US" sz="1100" dirty="0" err="1">
                <a:latin typeface="Verdana" panose="020B0604030504040204" pitchFamily="34" charset="0"/>
                <a:ea typeface="Verdana" panose="020B0604030504040204" pitchFamily="34" charset="0"/>
                <a:cs typeface="Verdana" panose="020B0604030504040204" pitchFamily="34" charset="0"/>
              </a:rPr>
              <a:t>Hypoglycaemia</a:t>
            </a:r>
            <a:r>
              <a:rPr lang="en-US" altLang="en-US" sz="1100" dirty="0">
                <a:latin typeface="Verdana" panose="020B0604030504040204" pitchFamily="34" charset="0"/>
                <a:ea typeface="Verdana" panose="020B0604030504040204" pitchFamily="34" charset="0"/>
                <a:cs typeface="Verdana" panose="020B0604030504040204" pitchFamily="34" charset="0"/>
              </a:rPr>
              <a:t> may affect cardiovascular events through increased inflammation, endothelial dysfunction, abnormal sympathoadrenal responses and blood coagulation abnormalities. Inflammatory responses trigger the release of multiple inflammatory markers (C-reactive protein, vascular endothelial growth factor and interleukin-6) and increase the overall levels of inflammatory cytokines that can lead to endothelial injuries and abnormalities in coagulation. The activation of the fibrinolytic system and increased epinephrine levels can also lead to blood coagulation abnormalities through increased neutrophil activation, platelet activation and increased factor VII.</a:t>
            </a:r>
          </a:p>
          <a:p>
            <a:pPr marL="181240" indent="-181240" defTabSz="644392">
              <a:buFont typeface="Arial" panose="020B0604020202020204" pitchFamily="34" charset="0"/>
              <a:buChar char="•"/>
              <a:defRPr/>
            </a:pPr>
            <a:r>
              <a:rPr lang="en-US" altLang="en-US" sz="1100" dirty="0">
                <a:latin typeface="Verdana" panose="020B0604030504040204" pitchFamily="34" charset="0"/>
                <a:ea typeface="Verdana" panose="020B0604030504040204" pitchFamily="34" charset="0"/>
                <a:cs typeface="Verdana" panose="020B0604030504040204" pitchFamily="34" charset="0"/>
              </a:rPr>
              <a:t>The sympathoadrenal response leads to increased catecholamine release, which increases myocardial contractility, workload and cardiac output. Endothelial dysfunction can lead to decreased vasodilation and can place an even greater strain on the cardiovascular system and perpetuate the inability to meet oxygen demands. Recurrent </a:t>
            </a:r>
            <a:r>
              <a:rPr lang="en-US" altLang="en-US" sz="1100" dirty="0" err="1">
                <a:latin typeface="Verdana" panose="020B0604030504040204" pitchFamily="34" charset="0"/>
                <a:ea typeface="Verdana" panose="020B0604030504040204" pitchFamily="34" charset="0"/>
                <a:cs typeface="Verdana" panose="020B0604030504040204" pitchFamily="34" charset="0"/>
              </a:rPr>
              <a:t>hypoglycaemia</a:t>
            </a:r>
            <a:r>
              <a:rPr lang="en-US" altLang="en-US" sz="1100" dirty="0">
                <a:latin typeface="Verdana" panose="020B0604030504040204" pitchFamily="34" charset="0"/>
                <a:ea typeface="Verdana" panose="020B0604030504040204" pitchFamily="34" charset="0"/>
                <a:cs typeface="Verdana" panose="020B0604030504040204" pitchFamily="34" charset="0"/>
              </a:rPr>
              <a:t> leads to suppression of the normal sympathoadrenal response.</a:t>
            </a:r>
          </a:p>
        </p:txBody>
      </p:sp>
    </p:spTree>
    <p:extLst>
      <p:ext uri="{BB962C8B-B14F-4D97-AF65-F5344CB8AC3E}">
        <p14:creationId xmlns:p14="http://schemas.microsoft.com/office/powerpoint/2010/main" val="1735562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 QT measurement with a screen cursor placement from a subject during </a:t>
            </a:r>
            <a:r>
              <a:rPr lang="en-GB" dirty="0" err="1"/>
              <a:t>euglycaemia</a:t>
            </a:r>
            <a:r>
              <a:rPr lang="en-GB" dirty="0"/>
              <a:t>. In patients with hypoglycaemia, prolonged QT interval reflecting abnormal cardiac repolarization can be observed. </a:t>
            </a:r>
          </a:p>
          <a:p>
            <a:r>
              <a:rPr lang="en-CA" dirty="0"/>
              <a:t>Increased homogeneity of ventricular repolarization can increase vulnerability to the development of ventricular arrhythmias particularly ventricular tachycardia (VT) of Torsade de Pointe type and sudden death.</a:t>
            </a:r>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39</a:t>
            </a:fld>
            <a:endParaRPr lang="en-US"/>
          </a:p>
        </p:txBody>
      </p:sp>
    </p:spTree>
    <p:extLst>
      <p:ext uri="{BB962C8B-B14F-4D97-AF65-F5344CB8AC3E}">
        <p14:creationId xmlns:p14="http://schemas.microsoft.com/office/powerpoint/2010/main" val="2249779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Hypoglycaemia results in numerous complications that affect the entire body.</a:t>
            </a:r>
          </a:p>
        </p:txBody>
      </p:sp>
      <p:sp>
        <p:nvSpPr>
          <p:cNvPr id="4" name="Slide Number Placeholder 3"/>
          <p:cNvSpPr>
            <a:spLocks noGrp="1"/>
          </p:cNvSpPr>
          <p:nvPr>
            <p:ph type="sldNum" sz="quarter" idx="10"/>
          </p:nvPr>
        </p:nvSpPr>
        <p:spPr/>
        <p:txBody>
          <a:bodyPr/>
          <a:lstStyle/>
          <a:p>
            <a:pPr defTabSz="966612">
              <a:defRPr/>
            </a:pPr>
            <a:fld id="{7623CAE5-7FB8-42AD-84EB-D65A507251D0}" type="slidenum">
              <a:rPr lang="en-GB" sz="1900" kern="0">
                <a:solidFill>
                  <a:prstClr val="black"/>
                </a:solidFill>
                <a:latin typeface="Calibri"/>
              </a:rPr>
              <a:pPr defTabSz="966612">
                <a:defRPr/>
              </a:pPr>
              <a:t>4</a:t>
            </a:fld>
            <a:endParaRPr lang="en-GB" sz="1900" kern="0" dirty="0">
              <a:solidFill>
                <a:prstClr val="black"/>
              </a:solidFill>
              <a:latin typeface="Calibri"/>
            </a:endParaRPr>
          </a:p>
        </p:txBody>
      </p:sp>
    </p:spTree>
    <p:extLst>
      <p:ext uri="{BB962C8B-B14F-4D97-AF65-F5344CB8AC3E}">
        <p14:creationId xmlns:p14="http://schemas.microsoft.com/office/powerpoint/2010/main" val="3525836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Glucose levels captured by the continuous glucose monitoring system for the evening prior to, and the morning of, the patient’s death are illustrated. The patient measured and entered calibrations are represented by the 4 circles. Timing of the patient’s meals, exercise and correction insulin boluses are represented by the bars along the bottom of the graph.</a:t>
            </a:r>
            <a:br>
              <a:rPr lang="en-GB" sz="1300" dirty="0"/>
            </a:br>
            <a:endParaRPr lang="en-GB" sz="1300" dirty="0"/>
          </a:p>
        </p:txBody>
      </p:sp>
      <p:sp>
        <p:nvSpPr>
          <p:cNvPr id="4" name="Slide Number Placeholder 3"/>
          <p:cNvSpPr>
            <a:spLocks noGrp="1"/>
          </p:cNvSpPr>
          <p:nvPr>
            <p:ph type="sldNum" sz="quarter" idx="10"/>
          </p:nvPr>
        </p:nvSpPr>
        <p:spPr/>
        <p:txBody>
          <a:bodyPr/>
          <a:lstStyle/>
          <a:p>
            <a:fld id="{1E79951E-6CED-E84E-891C-C61D1D7B975F}" type="slidenum">
              <a:rPr lang="en-US" smtClean="0"/>
              <a:t>40</a:t>
            </a:fld>
            <a:endParaRPr lang="en-US"/>
          </a:p>
        </p:txBody>
      </p:sp>
    </p:spTree>
    <p:extLst>
      <p:ext uri="{BB962C8B-B14F-4D97-AF65-F5344CB8AC3E}">
        <p14:creationId xmlns:p14="http://schemas.microsoft.com/office/powerpoint/2010/main" val="1118030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991C5BE8-F437-C94F-AD11-5F4F3922FF22}" type="slidenum">
              <a:rPr lang="en-GB" sz="1300"/>
              <a:pPr/>
              <a:t>41</a:t>
            </a:fld>
            <a:endParaRPr lang="en-GB" sz="1300"/>
          </a:p>
        </p:txBody>
      </p:sp>
      <p:sp>
        <p:nvSpPr>
          <p:cNvPr id="27650" name="Rectangle 2"/>
          <p:cNvSpPr>
            <a:spLocks noGrp="1" noRot="1" noChangeAspect="1" noChangeArrowheads="1" noTextEdit="1"/>
          </p:cNvSpPr>
          <p:nvPr>
            <p:ph type="sldImg"/>
          </p:nvPr>
        </p:nvSpPr>
        <p:spPr>
          <a:xfrm>
            <a:off x="457200" y="720725"/>
            <a:ext cx="6400800" cy="3600450"/>
          </a:xfrm>
          <a:ln/>
        </p:spPr>
      </p:sp>
      <p:sp>
        <p:nvSpPr>
          <p:cNvPr id="27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549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p:txBody>
          <a:bodyPr/>
          <a:lstStyle/>
          <a:p>
            <a:pPr lvl="0"/>
            <a:r>
              <a:rPr lang="en-US" dirty="0"/>
              <a:t>Landstedt-Hallin et al examined the effect of insulin-induced </a:t>
            </a:r>
            <a:r>
              <a:rPr lang="en-US" dirty="0" err="1"/>
              <a:t>hypoglycaemia</a:t>
            </a:r>
            <a:r>
              <a:rPr lang="en-US" dirty="0"/>
              <a:t> on cardiac repolarization in 13 patients with type 2 diabetes. All patients had been treated with both insulin (10–48 U/day) and oral </a:t>
            </a:r>
            <a:r>
              <a:rPr lang="en-US" dirty="0" err="1"/>
              <a:t>glibenclamide</a:t>
            </a:r>
            <a:r>
              <a:rPr lang="en-US" dirty="0"/>
              <a:t> (10.5 mg) for at least 8 months before the start of the study.</a:t>
            </a:r>
          </a:p>
          <a:p>
            <a:pPr lvl="0"/>
            <a:r>
              <a:rPr lang="en-US" dirty="0"/>
              <a:t>The patients stopped using oral </a:t>
            </a:r>
            <a:r>
              <a:rPr lang="en-US" dirty="0" err="1"/>
              <a:t>glibenclamide</a:t>
            </a:r>
            <a:r>
              <a:rPr lang="en-US" dirty="0"/>
              <a:t> for 2 weeks but continued with insulin therapy. They were subjected to a first </a:t>
            </a:r>
            <a:r>
              <a:rPr lang="en-US" dirty="0" err="1"/>
              <a:t>hypoglycaemic</a:t>
            </a:r>
            <a:r>
              <a:rPr lang="en-US" dirty="0"/>
              <a:t> clamp at the end of these 2 weeks. The patients then resumed combined </a:t>
            </a:r>
            <a:r>
              <a:rPr lang="en-US" dirty="0" err="1"/>
              <a:t>glibenclamide</a:t>
            </a:r>
            <a:r>
              <a:rPr lang="en-US" dirty="0"/>
              <a:t> and insulin therapy, and after 6 to 8 months they participated in a second </a:t>
            </a:r>
            <a:r>
              <a:rPr lang="en-US" dirty="0" err="1"/>
              <a:t>hypoglycaemic</a:t>
            </a:r>
            <a:r>
              <a:rPr lang="en-US" dirty="0"/>
              <a:t> clamp. Eight patients were subjected to a third </a:t>
            </a:r>
            <a:r>
              <a:rPr lang="en-US" dirty="0" err="1"/>
              <a:t>euglycaemic</a:t>
            </a:r>
            <a:r>
              <a:rPr lang="en-US" dirty="0"/>
              <a:t> clamp study (clamped between 5.0 and 6.0 mmol/L) after an additional 3 to 4 months.</a:t>
            </a:r>
            <a:endParaRPr lang="en-US" baseline="30000" dirty="0"/>
          </a:p>
          <a:p>
            <a:pPr lvl="0"/>
            <a:r>
              <a:rPr lang="en-US" dirty="0"/>
              <a:t>As demonstrated in the graph, the study showed that mean QT intervals were significantly prolonged after the </a:t>
            </a:r>
            <a:r>
              <a:rPr lang="en-US" dirty="0" err="1"/>
              <a:t>hypoglycaemic</a:t>
            </a:r>
            <a:r>
              <a:rPr lang="en-US" dirty="0"/>
              <a:t> clamps. These results showed that </a:t>
            </a:r>
            <a:r>
              <a:rPr lang="en-US" dirty="0" err="1"/>
              <a:t>hypoglycaemia</a:t>
            </a:r>
            <a:r>
              <a:rPr lang="en-US" dirty="0"/>
              <a:t> affected repolarization of the myocardium, indicating a potential increased risk of arrhythmias.</a:t>
            </a:r>
            <a:endParaRPr lang="en-US" baseline="30000" dirty="0"/>
          </a:p>
        </p:txBody>
      </p:sp>
      <p:sp>
        <p:nvSpPr>
          <p:cNvPr id="8" name="Rectangle 6"/>
          <p:cNvSpPr>
            <a:spLocks noChangeArrowheads="1"/>
          </p:cNvSpPr>
          <p:nvPr/>
        </p:nvSpPr>
        <p:spPr bwMode="auto">
          <a:xfrm>
            <a:off x="965781" y="8830104"/>
            <a:ext cx="6081753" cy="552224"/>
          </a:xfrm>
          <a:prstGeom prst="rect">
            <a:avLst/>
          </a:prstGeom>
          <a:noFill/>
          <a:ln w="9525">
            <a:noFill/>
            <a:miter lim="800000"/>
            <a:headEnd/>
            <a:tailEnd/>
          </a:ln>
        </p:spPr>
        <p:txBody>
          <a:bodyPr lIns="0" tIns="0" rIns="0" bIns="0" anchor="b"/>
          <a:lstStyle/>
          <a:p>
            <a:pPr marL="115871" indent="-115871" defTabSz="966612" fontAlgn="base">
              <a:spcBef>
                <a:spcPct val="0"/>
              </a:spcBef>
              <a:spcAft>
                <a:spcPct val="0"/>
              </a:spcAft>
              <a:defRPr/>
            </a:pPr>
            <a:r>
              <a:rPr lang="en-US" sz="1000" b="1" dirty="0">
                <a:solidFill>
                  <a:srgbClr val="000000"/>
                </a:solidFill>
                <a:latin typeface="Arial" pitchFamily="-108" charset="0"/>
                <a:ea typeface="MS PGothic" pitchFamily="34" charset="-128"/>
                <a:cs typeface="Arial" pitchFamily="34" charset="0"/>
              </a:rPr>
              <a:t>1. </a:t>
            </a:r>
            <a:r>
              <a:rPr lang="en-US" sz="1000" dirty="0" err="1">
                <a:solidFill>
                  <a:srgbClr val="000000"/>
                </a:solidFill>
                <a:latin typeface="Arial" pitchFamily="-108" charset="0"/>
                <a:ea typeface="MS PGothic" pitchFamily="34" charset="-128"/>
              </a:rPr>
              <a:t>Landstedt-Hallin</a:t>
            </a:r>
            <a:r>
              <a:rPr lang="en-US" sz="1000" dirty="0">
                <a:solidFill>
                  <a:srgbClr val="000000"/>
                </a:solidFill>
                <a:latin typeface="Arial" pitchFamily="-108" charset="0"/>
                <a:ea typeface="MS PGothic" pitchFamily="34" charset="-128"/>
              </a:rPr>
              <a:t> L et al. </a:t>
            </a:r>
            <a:r>
              <a:rPr lang="en-US" sz="1000" i="1" dirty="0">
                <a:solidFill>
                  <a:srgbClr val="000000"/>
                </a:solidFill>
                <a:latin typeface="Arial" pitchFamily="-108" charset="0"/>
                <a:ea typeface="MS PGothic" pitchFamily="34" charset="-128"/>
              </a:rPr>
              <a:t>J Intern Med</a:t>
            </a:r>
            <a:r>
              <a:rPr lang="en-US" sz="1000" dirty="0">
                <a:solidFill>
                  <a:srgbClr val="000000"/>
                </a:solidFill>
                <a:latin typeface="Arial" pitchFamily="-108" charset="0"/>
                <a:ea typeface="MS PGothic" pitchFamily="34" charset="-128"/>
              </a:rPr>
              <a:t>. 1999;246:299</a:t>
            </a:r>
            <a:r>
              <a:rPr lang="en-US" sz="1000" dirty="0">
                <a:solidFill>
                  <a:srgbClr val="000000"/>
                </a:solidFill>
                <a:latin typeface="Arial" pitchFamily="-108" charset="0"/>
                <a:ea typeface="MS PGothic" pitchFamily="34" charset="-128"/>
                <a:cs typeface="Arial" pitchFamily="34" charset="0"/>
              </a:rPr>
              <a:t>–</a:t>
            </a:r>
            <a:r>
              <a:rPr lang="en-US" sz="1000" dirty="0">
                <a:solidFill>
                  <a:srgbClr val="000000"/>
                </a:solidFill>
                <a:latin typeface="Arial" pitchFamily="-108" charset="0"/>
                <a:ea typeface="MS PGothic" pitchFamily="34" charset="-128"/>
              </a:rPr>
              <a:t>307.</a:t>
            </a:r>
            <a:endParaRPr lang="en-US" sz="1000" b="1" dirty="0">
              <a:solidFill>
                <a:srgbClr val="000000"/>
              </a:solidFill>
              <a:latin typeface="Arial" pitchFamily="-108" charset="0"/>
              <a:ea typeface="MS PGothic" pitchFamily="34" charset="-128"/>
            </a:endParaRPr>
          </a:p>
        </p:txBody>
      </p:sp>
      <p:sp>
        <p:nvSpPr>
          <p:cNvPr id="9" name="Rectangle 4"/>
          <p:cNvSpPr>
            <a:spLocks noChangeArrowheads="1"/>
          </p:cNvSpPr>
          <p:nvPr/>
        </p:nvSpPr>
        <p:spPr bwMode="auto">
          <a:xfrm>
            <a:off x="965781" y="4851758"/>
            <a:ext cx="5627591" cy="1109078"/>
          </a:xfrm>
          <a:prstGeom prst="rect">
            <a:avLst/>
          </a:prstGeom>
          <a:solidFill>
            <a:srgbClr val="FFFF00"/>
          </a:solidFill>
          <a:ln w="12700" algn="ctr">
            <a:solidFill>
              <a:schemeClr val="tx1"/>
            </a:solidFill>
            <a:miter lim="800000"/>
            <a:headEnd/>
            <a:tailEnd/>
          </a:ln>
        </p:spPr>
        <p:txBody>
          <a:bodyPr wrap="square" lIns="92507" tIns="46256" rIns="92507" bIns="46256" anchor="t" anchorCtr="0">
            <a:spAutoFit/>
          </a:bodyPr>
          <a:lstStyle/>
          <a:p>
            <a:pPr defTabSz="919024" fontAlgn="base">
              <a:spcBef>
                <a:spcPct val="0"/>
              </a:spcBef>
              <a:spcAft>
                <a:spcPct val="0"/>
              </a:spcAft>
              <a:defRPr/>
            </a:pPr>
            <a:r>
              <a:rPr lang="en-US" sz="1100" b="1" dirty="0">
                <a:solidFill>
                  <a:srgbClr val="000000"/>
                </a:solidFill>
                <a:latin typeface="Arial" pitchFamily="-108" charset="0"/>
                <a:ea typeface="Arial Unicode MS" pitchFamily="34" charset="-128"/>
                <a:cs typeface="Arial Unicode MS" pitchFamily="34" charset="-128"/>
              </a:rPr>
              <a:t>Purpose</a:t>
            </a:r>
            <a:endParaRPr lang="en-US" sz="1100" dirty="0">
              <a:solidFill>
                <a:srgbClr val="000000"/>
              </a:solidFill>
              <a:latin typeface="Arial" pitchFamily="-108" charset="0"/>
              <a:ea typeface="Arial Unicode MS" pitchFamily="34" charset="-128"/>
              <a:cs typeface="Arial Unicode MS" pitchFamily="34" charset="-128"/>
            </a:endParaRPr>
          </a:p>
          <a:p>
            <a:pPr defTabSz="919024" fontAlgn="base">
              <a:spcBef>
                <a:spcPct val="0"/>
              </a:spcBef>
              <a:spcAft>
                <a:spcPct val="0"/>
              </a:spcAft>
              <a:defRPr/>
            </a:pPr>
            <a:r>
              <a:rPr lang="en-US" sz="1100" dirty="0">
                <a:solidFill>
                  <a:srgbClr val="000000"/>
                </a:solidFill>
                <a:latin typeface="Arial" pitchFamily="-108" charset="0"/>
                <a:ea typeface="Arial Unicode MS" pitchFamily="34" charset="-128"/>
                <a:cs typeface="Arial Unicode MS" pitchFamily="34" charset="-128"/>
              </a:rPr>
              <a:t>To show the effect of severe </a:t>
            </a:r>
            <a:r>
              <a:rPr lang="en-US" sz="1100" dirty="0" err="1">
                <a:solidFill>
                  <a:srgbClr val="000000"/>
                </a:solidFill>
                <a:latin typeface="Arial" pitchFamily="-108" charset="0"/>
                <a:ea typeface="Arial Unicode MS" pitchFamily="34" charset="-128"/>
                <a:cs typeface="Arial Unicode MS" pitchFamily="34" charset="-128"/>
              </a:rPr>
              <a:t>hypoglycaemia</a:t>
            </a:r>
            <a:r>
              <a:rPr lang="en-US" sz="1100" dirty="0">
                <a:solidFill>
                  <a:srgbClr val="000000"/>
                </a:solidFill>
                <a:latin typeface="Arial" pitchFamily="-108" charset="0"/>
                <a:ea typeface="Arial Unicode MS" pitchFamily="34" charset="-128"/>
                <a:cs typeface="Arial Unicode MS" pitchFamily="34" charset="-128"/>
              </a:rPr>
              <a:t> on the QT interval in patients with type 2 diabetes.</a:t>
            </a:r>
          </a:p>
          <a:p>
            <a:pPr defTabSz="919024" fontAlgn="base">
              <a:spcBef>
                <a:spcPct val="0"/>
              </a:spcBef>
              <a:spcAft>
                <a:spcPct val="0"/>
              </a:spcAft>
              <a:defRPr/>
            </a:pPr>
            <a:r>
              <a:rPr lang="en-US" sz="1100" b="1" dirty="0">
                <a:solidFill>
                  <a:srgbClr val="000000"/>
                </a:solidFill>
                <a:latin typeface="Arial" pitchFamily="-108" charset="0"/>
                <a:ea typeface="Arial Unicode MS" pitchFamily="34" charset="-128"/>
                <a:cs typeface="Arial Unicode MS" pitchFamily="34" charset="-128"/>
              </a:rPr>
              <a:t>Takeaway</a:t>
            </a:r>
          </a:p>
          <a:p>
            <a:pPr defTabSz="919024" fontAlgn="base">
              <a:spcBef>
                <a:spcPct val="0"/>
              </a:spcBef>
              <a:spcAft>
                <a:spcPct val="0"/>
              </a:spcAft>
              <a:defRPr/>
            </a:pPr>
            <a:r>
              <a:rPr lang="en-US" sz="1100" dirty="0">
                <a:solidFill>
                  <a:srgbClr val="000000"/>
                </a:solidFill>
                <a:latin typeface="Arial" pitchFamily="-108" charset="0"/>
                <a:ea typeface="Arial Unicode MS" pitchFamily="34" charset="-128"/>
                <a:cs typeface="Arial Unicode MS" pitchFamily="34" charset="-128"/>
              </a:rPr>
              <a:t>This study showed that QT intervals were significantly prolonged by severe </a:t>
            </a:r>
            <a:r>
              <a:rPr lang="en-US" sz="1100" dirty="0" err="1">
                <a:solidFill>
                  <a:srgbClr val="000000"/>
                </a:solidFill>
                <a:latin typeface="Arial" pitchFamily="-108" charset="0"/>
                <a:ea typeface="Arial Unicode MS" pitchFamily="34" charset="-128"/>
                <a:cs typeface="Arial Unicode MS" pitchFamily="34" charset="-128"/>
              </a:rPr>
              <a:t>hypoglycaemia</a:t>
            </a:r>
            <a:r>
              <a:rPr lang="en-US" sz="1100" dirty="0">
                <a:solidFill>
                  <a:srgbClr val="000000"/>
                </a:solidFill>
                <a:latin typeface="Arial" pitchFamily="-108" charset="0"/>
                <a:ea typeface="Arial Unicode MS" pitchFamily="34" charset="-128"/>
                <a:cs typeface="Arial Unicode MS" pitchFamily="34" charset="-128"/>
              </a:rPr>
              <a:t>, indicating an increased risk of arrhythmias.</a:t>
            </a:r>
          </a:p>
        </p:txBody>
      </p:sp>
      <p:sp>
        <p:nvSpPr>
          <p:cNvPr id="4" name="Slide Image Placeholder 3"/>
          <p:cNvSpPr>
            <a:spLocks noGrp="1" noRot="1" noChangeAspect="1"/>
          </p:cNvSpPr>
          <p:nvPr>
            <p:ph type="sldImg"/>
          </p:nvPr>
        </p:nvSpPr>
        <p:spPr>
          <a:xfrm>
            <a:off x="441325" y="717550"/>
            <a:ext cx="6421438" cy="3611563"/>
          </a:xfrm>
        </p:spPr>
      </p:sp>
      <p:sp>
        <p:nvSpPr>
          <p:cNvPr id="15" name="Text Box 13"/>
          <p:cNvSpPr txBox="1">
            <a:spLocks noChangeArrowheads="1"/>
          </p:cNvSpPr>
          <p:nvPr/>
        </p:nvSpPr>
        <p:spPr bwMode="auto">
          <a:xfrm>
            <a:off x="173776" y="4292322"/>
            <a:ext cx="743267" cy="1141996"/>
          </a:xfrm>
          <a:prstGeom prst="rect">
            <a:avLst/>
          </a:prstGeom>
          <a:noFill/>
          <a:ln w="3175">
            <a:solidFill>
              <a:schemeClr val="tx1"/>
            </a:solidFill>
            <a:miter lim="800000"/>
            <a:headEnd/>
            <a:tailEnd/>
          </a:ln>
          <a:effectLst/>
        </p:spPr>
        <p:txBody>
          <a:bodyPr wrap="square" lIns="94634" tIns="47316" rIns="94634" bIns="47316">
            <a:spAutoFit/>
          </a:bodyPr>
          <a:lstStyle/>
          <a:p>
            <a:pPr defTabSz="912408" fontAlgn="base">
              <a:spcBef>
                <a:spcPct val="50000"/>
              </a:spcBef>
              <a:spcAft>
                <a:spcPct val="0"/>
              </a:spcAft>
              <a:defRPr/>
            </a:pPr>
            <a:r>
              <a:rPr lang="en-US" sz="800" b="1" dirty="0">
                <a:solidFill>
                  <a:srgbClr val="000000"/>
                </a:solidFill>
                <a:latin typeface="Arial" pitchFamily="-108" charset="0"/>
                <a:ea typeface="ＭＳ Ｐゴシック" pitchFamily="34" charset="-128"/>
              </a:rPr>
              <a:t>Calculations       </a:t>
            </a:r>
            <a:br>
              <a:rPr lang="en-US" sz="800" b="1" dirty="0">
                <a:solidFill>
                  <a:srgbClr val="000000"/>
                </a:solidFill>
                <a:latin typeface="Arial" pitchFamily="-108" charset="0"/>
                <a:ea typeface="ＭＳ Ｐゴシック" pitchFamily="34" charset="-128"/>
              </a:rPr>
            </a:br>
            <a:r>
              <a:rPr lang="en-US" sz="800" dirty="0">
                <a:solidFill>
                  <a:srgbClr val="000000"/>
                </a:solidFill>
                <a:latin typeface="Arial" pitchFamily="-108" charset="0"/>
                <a:ea typeface="ＭＳ Ｐゴシック" pitchFamily="34" charset="-128"/>
              </a:rPr>
              <a:t>3.0 </a:t>
            </a:r>
            <a:r>
              <a:rPr lang="en-US" sz="800" dirty="0" err="1">
                <a:solidFill>
                  <a:srgbClr val="000000"/>
                </a:solidFill>
                <a:latin typeface="Arial" pitchFamily="-108" charset="0"/>
                <a:ea typeface="ＭＳ Ｐゴシック" pitchFamily="34" charset="-128"/>
              </a:rPr>
              <a:t>mmol</a:t>
            </a:r>
            <a:r>
              <a:rPr lang="en-US" sz="800" dirty="0">
                <a:solidFill>
                  <a:srgbClr val="000000"/>
                </a:solidFill>
                <a:latin typeface="Arial" pitchFamily="-108" charset="0"/>
                <a:ea typeface="ＭＳ Ｐゴシック" pitchFamily="34" charset="-128"/>
              </a:rPr>
              <a:t>/L / .05551 </a:t>
            </a:r>
            <a:r>
              <a:rPr lang="en-US" sz="800" dirty="0">
                <a:solidFill>
                  <a:srgbClr val="000000"/>
                </a:solidFill>
                <a:latin typeface="Arial" pitchFamily="-108" charset="0"/>
                <a:ea typeface="ＭＳ Ｐゴシック" pitchFamily="34" charset="-128"/>
                <a:cs typeface="Arial" pitchFamily="34" charset="0"/>
              </a:rPr>
              <a:t>≈ 54 mg/</a:t>
            </a:r>
            <a:r>
              <a:rPr lang="en-US" sz="800" dirty="0" err="1">
                <a:solidFill>
                  <a:srgbClr val="000000"/>
                </a:solidFill>
                <a:latin typeface="Arial" pitchFamily="-108" charset="0"/>
                <a:ea typeface="ＭＳ Ｐゴシック" pitchFamily="34" charset="-128"/>
                <a:cs typeface="Arial" pitchFamily="34" charset="0"/>
              </a:rPr>
              <a:t>dL</a:t>
            </a:r>
            <a:endParaRPr lang="en-US" sz="800" dirty="0">
              <a:solidFill>
                <a:srgbClr val="000000"/>
              </a:solidFill>
              <a:latin typeface="Arial" pitchFamily="-108" charset="0"/>
              <a:ea typeface="ＭＳ Ｐゴシック" pitchFamily="34" charset="-128"/>
              <a:cs typeface="Arial" pitchFamily="34" charset="0"/>
            </a:endParaRPr>
          </a:p>
          <a:p>
            <a:pPr defTabSz="912408" fontAlgn="base">
              <a:spcBef>
                <a:spcPct val="50000"/>
              </a:spcBef>
              <a:spcAft>
                <a:spcPct val="0"/>
              </a:spcAft>
              <a:defRPr/>
            </a:pPr>
            <a:r>
              <a:rPr lang="en-US" sz="800" dirty="0">
                <a:solidFill>
                  <a:srgbClr val="000000"/>
                </a:solidFill>
                <a:latin typeface="Arial" pitchFamily="-108" charset="0"/>
                <a:ea typeface="ＭＳ Ｐゴシック" pitchFamily="34" charset="-128"/>
              </a:rPr>
              <a:t>2.5 </a:t>
            </a:r>
            <a:r>
              <a:rPr lang="en-US" sz="800" dirty="0" err="1">
                <a:solidFill>
                  <a:srgbClr val="000000"/>
                </a:solidFill>
                <a:latin typeface="Arial" pitchFamily="-108" charset="0"/>
                <a:ea typeface="ＭＳ Ｐゴシック" pitchFamily="34" charset="-128"/>
              </a:rPr>
              <a:t>mmol</a:t>
            </a:r>
            <a:r>
              <a:rPr lang="en-US" sz="800" dirty="0">
                <a:solidFill>
                  <a:srgbClr val="000000"/>
                </a:solidFill>
                <a:latin typeface="Arial" pitchFamily="-108" charset="0"/>
                <a:ea typeface="ＭＳ Ｐゴシック" pitchFamily="34" charset="-128"/>
              </a:rPr>
              <a:t>/L / .05551 ≈ 45 mg/</a:t>
            </a:r>
            <a:r>
              <a:rPr lang="en-US" sz="800" dirty="0" err="1">
                <a:solidFill>
                  <a:srgbClr val="000000"/>
                </a:solidFill>
                <a:latin typeface="Arial" pitchFamily="-108" charset="0"/>
                <a:ea typeface="ＭＳ Ｐゴシック" pitchFamily="34" charset="-128"/>
              </a:rPr>
              <a:t>dL</a:t>
            </a:r>
            <a:endParaRPr lang="en-US" sz="800" dirty="0">
              <a:solidFill>
                <a:srgbClr val="000000"/>
              </a:solidFill>
              <a:latin typeface="Arial" pitchFamily="-108" charset="0"/>
              <a:ea typeface="ＭＳ Ｐゴシック" pitchFamily="34" charset="-128"/>
            </a:endParaRPr>
          </a:p>
        </p:txBody>
      </p:sp>
    </p:spTree>
    <p:extLst>
      <p:ext uri="{BB962C8B-B14F-4D97-AF65-F5344CB8AC3E}">
        <p14:creationId xmlns:p14="http://schemas.microsoft.com/office/powerpoint/2010/main" val="3912654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Of 34</a:t>
            </a:r>
            <a:r>
              <a:rPr lang="en-US" baseline="0" dirty="0"/>
              <a:t> observed </a:t>
            </a:r>
            <a:r>
              <a:rPr lang="en-US" baseline="0" dirty="0" err="1"/>
              <a:t>hypoglycaemic</a:t>
            </a:r>
            <a:r>
              <a:rPr lang="en-US" baseline="0" dirty="0"/>
              <a:t> episodes, only 3 were symptomatic (IG&lt;3.5).</a:t>
            </a:r>
          </a:p>
          <a:p>
            <a:pPr marL="285750" indent="-285750" defTabSz="966612">
              <a:buFont typeface="Arial" panose="020B0604020202020204" pitchFamily="34" charset="0"/>
              <a:buChar char="•"/>
              <a:defRPr/>
            </a:pPr>
            <a:r>
              <a:rPr lang="en-GB" sz="1300" dirty="0">
                <a:latin typeface="Verdana" panose="020B0604030504040204" pitchFamily="34" charset="0"/>
                <a:ea typeface="Verdana" panose="020B0604030504040204" pitchFamily="34" charset="0"/>
                <a:cs typeface="Verdana" panose="020B0604030504040204" pitchFamily="34" charset="0"/>
              </a:rPr>
              <a:t>Bradycardia </a:t>
            </a:r>
            <a:r>
              <a:rPr lang="en-US" sz="1300" dirty="0">
                <a:latin typeface="Verdana" panose="020B0604030504040204" pitchFamily="34" charset="0"/>
                <a:ea typeface="Verdana" panose="020B0604030504040204" pitchFamily="34" charset="0"/>
                <a:cs typeface="Verdana" panose="020B0604030504040204" pitchFamily="34" charset="0"/>
              </a:rPr>
              <a:t>did not occur during the day under either </a:t>
            </a:r>
            <a:r>
              <a:rPr lang="en-US" sz="1300" dirty="0" err="1">
                <a:latin typeface="Verdana" panose="020B0604030504040204" pitchFamily="34" charset="0"/>
                <a:ea typeface="Verdana" panose="020B0604030504040204" pitchFamily="34" charset="0"/>
                <a:cs typeface="Verdana" panose="020B0604030504040204" pitchFamily="34" charset="0"/>
              </a:rPr>
              <a:t>glycaemic</a:t>
            </a:r>
            <a:r>
              <a:rPr lang="en-US" sz="1300" dirty="0">
                <a:latin typeface="Verdana" panose="020B0604030504040204" pitchFamily="34" charset="0"/>
                <a:ea typeface="Verdana" panose="020B0604030504040204" pitchFamily="34" charset="0"/>
                <a:cs typeface="Verdana" panose="020B0604030504040204" pitchFamily="34" charset="0"/>
              </a:rPr>
              <a:t> </a:t>
            </a:r>
            <a:r>
              <a:rPr lang="en-GB" sz="1300" dirty="0">
                <a:latin typeface="Verdana" panose="020B0604030504040204" pitchFamily="34" charset="0"/>
                <a:ea typeface="Verdana" panose="020B0604030504040204" pitchFamily="34" charset="0"/>
                <a:cs typeface="Verdana" panose="020B0604030504040204" pitchFamily="34" charset="0"/>
              </a:rPr>
              <a:t>condition.</a:t>
            </a:r>
            <a:endParaRPr lang="en-US" baseline="0" dirty="0"/>
          </a:p>
          <a:p>
            <a:pPr marL="285750" indent="-285750" defTabSz="966612" fontAlgn="base">
              <a:spcBef>
                <a:spcPct val="30000"/>
              </a:spcBef>
              <a:spcAft>
                <a:spcPct val="0"/>
              </a:spcAft>
              <a:buFont typeface="Arial" panose="020B0604020202020204" pitchFamily="34" charset="0"/>
              <a:buChar char="•"/>
              <a:defRPr/>
            </a:pPr>
            <a:r>
              <a:rPr lang="en-US" sz="1300" dirty="0">
                <a:latin typeface="Arial" pitchFamily="-108" charset="0"/>
              </a:rPr>
              <a:t>During nocturnal episodes, a pattern of transient </a:t>
            </a:r>
            <a:r>
              <a:rPr lang="en-US" sz="1300" dirty="0" err="1">
                <a:latin typeface="Arial" pitchFamily="-108" charset="0"/>
              </a:rPr>
              <a:t>cardioacceleration</a:t>
            </a:r>
            <a:r>
              <a:rPr lang="en-US" sz="1300" dirty="0">
                <a:latin typeface="Arial" pitchFamily="-108" charset="0"/>
              </a:rPr>
              <a:t> with each glucose nadir was observed, followed by a phase of heightened vagal counteraction up to 40–50 min later that was associated with bradycardia. The occurrence of bradycardia may be linked to increased vagal counteraction after sympathetic neural activation.</a:t>
            </a:r>
          </a:p>
          <a:p>
            <a:pPr marL="285750" indent="-285750" defTabSz="966612" fontAlgn="base">
              <a:spcBef>
                <a:spcPct val="30000"/>
              </a:spcBef>
              <a:spcAft>
                <a:spcPct val="0"/>
              </a:spcAft>
              <a:buFont typeface="Arial" panose="020B0604020202020204" pitchFamily="34" charset="0"/>
              <a:buChar char="•"/>
              <a:defRPr/>
            </a:pPr>
            <a:r>
              <a:rPr lang="en-US" sz="1300" dirty="0">
                <a:latin typeface="Arial" pitchFamily="-108" charset="0"/>
              </a:rPr>
              <a:t>Defective </a:t>
            </a:r>
            <a:r>
              <a:rPr lang="en-US" sz="1300" dirty="0" err="1">
                <a:latin typeface="Arial" pitchFamily="-108" charset="0"/>
              </a:rPr>
              <a:t>counterregulation</a:t>
            </a:r>
            <a:r>
              <a:rPr lang="en-US" sz="1300" dirty="0">
                <a:latin typeface="Arial" pitchFamily="-108" charset="0"/>
              </a:rPr>
              <a:t> during nocturnal </a:t>
            </a:r>
            <a:r>
              <a:rPr lang="en-US" sz="1300" dirty="0" err="1">
                <a:latin typeface="Arial" pitchFamily="-108" charset="0"/>
              </a:rPr>
              <a:t>hypoglycaemia</a:t>
            </a:r>
            <a:r>
              <a:rPr lang="en-US" sz="1300" dirty="0">
                <a:latin typeface="Arial" pitchFamily="-108" charset="0"/>
              </a:rPr>
              <a:t> is well-known, characterized by blunted and delayed epinephrine responses.</a:t>
            </a:r>
            <a:endParaRPr lang="en-US" dirty="0"/>
          </a:p>
          <a:p>
            <a:pPr defTabSz="966612" fontAlgn="base">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43</a:t>
            </a:fld>
            <a:endParaRPr lang="en-AU">
              <a:solidFill>
                <a:srgbClr val="000000"/>
              </a:solidFill>
              <a:latin typeface="Arial" pitchFamily="-108" charset="0"/>
            </a:endParaRPr>
          </a:p>
        </p:txBody>
      </p:sp>
    </p:spTree>
    <p:extLst>
      <p:ext uri="{BB962C8B-B14F-4D97-AF65-F5344CB8AC3E}">
        <p14:creationId xmlns:p14="http://schemas.microsoft.com/office/powerpoint/2010/main" val="1143082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52388" y="752475"/>
            <a:ext cx="7237412" cy="4070350"/>
          </a:xfrm>
          <a:ln/>
        </p:spPr>
      </p:sp>
      <p:sp>
        <p:nvSpPr>
          <p:cNvPr id="109571" name="Rectangle 3"/>
          <p:cNvSpPr>
            <a:spLocks noGrp="1" noChangeArrowheads="1"/>
          </p:cNvSpPr>
          <p:nvPr>
            <p:ph type="body" idx="1"/>
          </p:nvPr>
        </p:nvSpPr>
        <p:spPr>
          <a:xfrm>
            <a:off x="914400" y="5147310"/>
            <a:ext cx="5527040" cy="3547110"/>
          </a:xfrm>
          <a:noFill/>
        </p:spPr>
        <p:txBody>
          <a:bodyPr lIns="0" tIns="0" rIns="0" bIns="0">
            <a:normAutofit/>
          </a:bodyPr>
          <a:lstStyle/>
          <a:p>
            <a:pPr eaLnBrk="1" hangingPunct="1"/>
            <a:r>
              <a:rPr lang="en-US" altLang="en-US" dirty="0" err="1">
                <a:latin typeface="Verdana" panose="020B0604030504040204" pitchFamily="34" charset="0"/>
              </a:rPr>
              <a:t>Hypoglycaemia</a:t>
            </a:r>
            <a:r>
              <a:rPr lang="en-US" altLang="en-US" dirty="0">
                <a:latin typeface="Verdana" panose="020B0604030504040204" pitchFamily="34" charset="0"/>
              </a:rPr>
              <a:t> may affect cardiovascular events through increased inflammation, endothelial dysfunction, abnormal sympathoadrenal responses, and blood coagulation abnormalities. Inflammatory responses trigger the release of multiple inflammatory markers (C-reactive protein, vascular endothelial growth factor, and interleukin-6) and increase the overall levels of inflammatory cytokines that can lead to endothelial injuries and abnormalities in coagulation. </a:t>
            </a:r>
          </a:p>
          <a:p>
            <a:pPr eaLnBrk="1" hangingPunct="1"/>
            <a:r>
              <a:rPr lang="en-US" altLang="en-US" b="1" dirty="0">
                <a:latin typeface="Verdana" panose="020B0604030504040204" pitchFamily="34" charset="0"/>
              </a:rPr>
              <a:t>Reference</a:t>
            </a:r>
          </a:p>
          <a:p>
            <a:pPr eaLnBrk="1" hangingPunct="1"/>
            <a:r>
              <a:rPr lang="en-US" altLang="en-US" dirty="0" err="1">
                <a:latin typeface="Verdana" panose="020B0604030504040204" pitchFamily="34" charset="0"/>
              </a:rPr>
              <a:t>Desouza</a:t>
            </a:r>
            <a:r>
              <a:rPr lang="en-US" altLang="en-US" dirty="0">
                <a:latin typeface="Verdana" panose="020B0604030504040204" pitchFamily="34" charset="0"/>
              </a:rPr>
              <a:t> CV, </a:t>
            </a:r>
            <a:r>
              <a:rPr lang="en-US" altLang="en-US" dirty="0" err="1">
                <a:latin typeface="Verdana" panose="020B0604030504040204" pitchFamily="34" charset="0"/>
              </a:rPr>
              <a:t>Bolli</a:t>
            </a:r>
            <a:r>
              <a:rPr lang="en-US" altLang="en-US" dirty="0">
                <a:latin typeface="Verdana" panose="020B0604030504040204" pitchFamily="34" charset="0"/>
              </a:rPr>
              <a:t> GB, Fonseca V. </a:t>
            </a:r>
            <a:r>
              <a:rPr lang="en-US" altLang="en-US" dirty="0" err="1">
                <a:latin typeface="Verdana" panose="020B0604030504040204" pitchFamily="34" charset="0"/>
              </a:rPr>
              <a:t>Hypoglycaemia</a:t>
            </a:r>
            <a:r>
              <a:rPr lang="en-US" altLang="en-US" dirty="0">
                <a:latin typeface="Verdana" panose="020B0604030504040204" pitchFamily="34" charset="0"/>
              </a:rPr>
              <a:t>, diabetes, and cardiovascular events. </a:t>
            </a:r>
            <a:r>
              <a:rPr lang="en-US" altLang="en-US" i="1" dirty="0">
                <a:latin typeface="Verdana" panose="020B0604030504040204" pitchFamily="34" charset="0"/>
              </a:rPr>
              <a:t>Diabetes Care</a:t>
            </a:r>
            <a:r>
              <a:rPr lang="en-US" altLang="en-US" dirty="0">
                <a:latin typeface="Verdana" panose="020B0604030504040204" pitchFamily="34" charset="0"/>
              </a:rPr>
              <a:t>. 2010;33(6):1389-1394. </a:t>
            </a:r>
          </a:p>
          <a:p>
            <a:pPr eaLnBrk="1" hangingPunct="1"/>
            <a:endParaRPr lang="en-US" altLang="en-US" dirty="0">
              <a:latin typeface="Verdana" panose="020B0604030504040204" pitchFamily="34" charset="0"/>
            </a:endParaRPr>
          </a:p>
        </p:txBody>
      </p:sp>
    </p:spTree>
    <p:extLst>
      <p:ext uri="{BB962C8B-B14F-4D97-AF65-F5344CB8AC3E}">
        <p14:creationId xmlns:p14="http://schemas.microsoft.com/office/powerpoint/2010/main" val="3716293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Blood samples were collected during clamped </a:t>
            </a:r>
            <a:r>
              <a:rPr lang="en-CA" dirty="0" err="1"/>
              <a:t>euglycaemia</a:t>
            </a:r>
            <a:r>
              <a:rPr lang="en-CA" dirty="0"/>
              <a:t> or hypoglycaemia from seven people with type 1 diabetes (three men, age 27.1 ± 9.7 years, HbA1c 55.9 ± 8.9 mmol/mol [7.2 ± 0.8%] and diabetes duration 11.4 ± 5.4 years; mean ± SD).</a:t>
            </a:r>
          </a:p>
          <a:p>
            <a:r>
              <a:rPr lang="en-GB" dirty="0"/>
              <a:t>Immune cell subsets recruited in response to hypoglycaemia were analysed by flow cytometry.</a:t>
            </a:r>
          </a:p>
        </p:txBody>
      </p:sp>
      <p:sp>
        <p:nvSpPr>
          <p:cNvPr id="4" name="Slide Number Placeholder 3"/>
          <p:cNvSpPr>
            <a:spLocks noGrp="1"/>
          </p:cNvSpPr>
          <p:nvPr>
            <p:ph type="sldNum" sz="quarter" idx="5"/>
          </p:nvPr>
        </p:nvSpPr>
        <p:spPr/>
        <p:txBody>
          <a:bodyPr/>
          <a:lstStyle/>
          <a:p>
            <a:fld id="{1E79951E-6CED-E84E-891C-C61D1D7B975F}" type="slidenum">
              <a:rPr lang="en-US" smtClean="0"/>
              <a:t>45</a:t>
            </a:fld>
            <a:endParaRPr lang="en-US"/>
          </a:p>
        </p:txBody>
      </p:sp>
    </p:spTree>
    <p:extLst>
      <p:ext uri="{BB962C8B-B14F-4D97-AF65-F5344CB8AC3E}">
        <p14:creationId xmlns:p14="http://schemas.microsoft.com/office/powerpoint/2010/main" val="2822791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Ex vivo stimulations of peripheral blood mononuclear cells and monocytes obtained during </a:t>
            </a:r>
            <a:r>
              <a:rPr lang="en-CA" sz="1200" b="0" i="0" kern="1200" dirty="0" err="1">
                <a:solidFill>
                  <a:schemeClr val="tx1"/>
                </a:solidFill>
                <a:effectLst/>
                <a:latin typeface="+mn-lt"/>
                <a:ea typeface="+mn-ea"/>
                <a:cs typeface="+mn-cs"/>
              </a:rPr>
              <a:t>hyperinsulinemic</a:t>
            </a:r>
            <a:r>
              <a:rPr lang="en-CA" sz="1200" b="0" i="0" kern="1200" dirty="0">
                <a:solidFill>
                  <a:schemeClr val="tx1"/>
                </a:solidFill>
                <a:effectLst/>
                <a:latin typeface="+mn-lt"/>
                <a:ea typeface="+mn-ea"/>
                <a:cs typeface="+mn-cs"/>
              </a:rPr>
              <a:t>-euglycemic (5.0 mmol/L)-hypoglycemic (2.6 mmol/L) clamps in 11 healthy participants, 10 patients with type 1 diabetes and normal awareness of hypoglycemia (NAH), and 10 patients with type 1 diabetes and impaired awareness, were used to test whether the composition and inflammatory function of immune cells adapt to a more proinflammatory state after hypoglycemia. </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Hypoglycemia increased leukocyte levels in healthy subjects and patients with normal awareness of hypoglycaemia, but not in patients with impaired awareness. Leukocytosis strongly correlated with the adrenaline response to hypoglycemia.</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PBMCs and monocytes displayed a more robust cytokine response to microbial stimulation after hypoglycemia compared with euglycemia, but was less pronounced in patients with impaired awareness.</a:t>
            </a:r>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46</a:t>
            </a:fld>
            <a:endParaRPr lang="en-US"/>
          </a:p>
        </p:txBody>
      </p:sp>
    </p:spTree>
    <p:extLst>
      <p:ext uri="{BB962C8B-B14F-4D97-AF65-F5344CB8AC3E}">
        <p14:creationId xmlns:p14="http://schemas.microsoft.com/office/powerpoint/2010/main" val="1231499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9951E-6CED-E84E-891C-C61D1D7B975F}" type="slidenum">
              <a:rPr lang="en-US" smtClean="0"/>
              <a:t>47</a:t>
            </a:fld>
            <a:endParaRPr lang="en-US"/>
          </a:p>
        </p:txBody>
      </p:sp>
    </p:spTree>
    <p:extLst>
      <p:ext uri="{BB962C8B-B14F-4D97-AF65-F5344CB8AC3E}">
        <p14:creationId xmlns:p14="http://schemas.microsoft.com/office/powerpoint/2010/main" val="230446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study population, derived from the National Health Insurance Research Database released by the Taiwan National Health Research Institutes during 1998–2009, comprised 77,611 patients with newly diagnosed type 2 diabetes. Relationships of hypoglycemia with total mortality and cardiovascular events, including stroke, coronary heart disease, cardiovascular diseases, and all-cause hospitalization, were investigated.</a:t>
            </a:r>
          </a:p>
          <a:p>
            <a:r>
              <a:rPr lang="en-CA" sz="1200" b="0" i="0" kern="1200" dirty="0">
                <a:solidFill>
                  <a:schemeClr val="tx1"/>
                </a:solidFill>
                <a:effectLst/>
                <a:latin typeface="+mn-lt"/>
                <a:ea typeface="+mn-ea"/>
                <a:cs typeface="+mn-cs"/>
              </a:rPr>
              <a:t>Symptomatic hypoglycemia, whether clinically mild or severe, is associated with an increased risk of cardiovascular events, all-cause hospitalization, and all-cause mortality. </a:t>
            </a:r>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5</a:t>
            </a:fld>
            <a:endParaRPr lang="en-US"/>
          </a:p>
        </p:txBody>
      </p:sp>
    </p:spTree>
    <p:extLst>
      <p:ext uri="{BB962C8B-B14F-4D97-AF65-F5344CB8AC3E}">
        <p14:creationId xmlns:p14="http://schemas.microsoft.com/office/powerpoint/2010/main" val="167596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retrospective cohort study used data from the Clinical Practice Research Database, including all insulin-treated patients aged ≥30 years and diagnosed with diabetes between 1 January 2001 and 31 December 2007. Only patients from England and eligible for linkage to the Hospital Episode Statistics database were included in the study. Hypoglycaemia data included both severe (requiring hospital admission) and non-severe episodes. The patient index date was the start of insulin treatment, with the last follow-up date set for December 31, 2010. CV events were counted at follow-up and only factored into the hazard ratio if patients experienced at least one hypoglycaemic episode before the event.</a:t>
            </a:r>
          </a:p>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6</a:t>
            </a:fld>
            <a:endParaRPr lang="en-US"/>
          </a:p>
        </p:txBody>
      </p:sp>
    </p:spTree>
    <p:extLst>
      <p:ext uri="{BB962C8B-B14F-4D97-AF65-F5344CB8AC3E}">
        <p14:creationId xmlns:p14="http://schemas.microsoft.com/office/powerpoint/2010/main" val="639143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9951E-6CED-E84E-891C-C61D1D7B975F}" type="slidenum">
              <a:rPr lang="en-US" smtClean="0"/>
              <a:t>8</a:t>
            </a:fld>
            <a:endParaRPr lang="en-US"/>
          </a:p>
        </p:txBody>
      </p:sp>
    </p:spTree>
    <p:extLst>
      <p:ext uri="{BB962C8B-B14F-4D97-AF65-F5344CB8AC3E}">
        <p14:creationId xmlns:p14="http://schemas.microsoft.com/office/powerpoint/2010/main" val="1661476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781050"/>
            <a:ext cx="6950075" cy="3910013"/>
          </a:xfrm>
        </p:spPr>
      </p:sp>
      <p:sp>
        <p:nvSpPr>
          <p:cNvPr id="3" name="Notes Placeholder 2"/>
          <p:cNvSpPr>
            <a:spLocks noGrp="1"/>
          </p:cNvSpPr>
          <p:nvPr>
            <p:ph type="body" idx="1"/>
          </p:nvPr>
        </p:nvSpPr>
        <p:spPr/>
        <p:txBody>
          <a:bodyPr/>
          <a:lstStyle/>
          <a:p>
            <a:r>
              <a:rPr lang="en-GB" sz="1100" dirty="0">
                <a:latin typeface="Verdana" panose="020B0604030504040204" pitchFamily="34" charset="0"/>
                <a:ea typeface="Verdana" panose="020B0604030504040204" pitchFamily="34" charset="0"/>
                <a:cs typeface="Verdana" panose="020B0604030504040204" pitchFamily="34" charset="0"/>
              </a:rPr>
              <a:t>Data are from results text.</a:t>
            </a:r>
          </a:p>
        </p:txBody>
      </p:sp>
      <p:sp>
        <p:nvSpPr>
          <p:cNvPr id="4" name="Slide Number Placeholder 3"/>
          <p:cNvSpPr>
            <a:spLocks noGrp="1"/>
          </p:cNvSpPr>
          <p:nvPr>
            <p:ph type="sldNum" sz="quarter" idx="10"/>
          </p:nvPr>
        </p:nvSpPr>
        <p:spPr/>
        <p:txBody>
          <a:bodyPr/>
          <a:lstStyle/>
          <a:p>
            <a:pPr defTabSz="483306">
              <a:defRPr/>
            </a:pPr>
            <a:fld id="{7C00F38C-EF6F-4BEC-9D30-C570A0A48090}" type="slidenum">
              <a:rPr lang="en-GB">
                <a:solidFill>
                  <a:prstClr val="black"/>
                </a:solidFill>
                <a:latin typeface="Calibri"/>
              </a:rPr>
              <a:pPr defTabSz="483306">
                <a:defRPr/>
              </a:pPr>
              <a:t>9</a:t>
            </a:fld>
            <a:endParaRPr lang="en-GB" dirty="0">
              <a:solidFill>
                <a:prstClr val="black"/>
              </a:solidFill>
              <a:latin typeface="Calibri"/>
            </a:endParaRPr>
          </a:p>
        </p:txBody>
      </p:sp>
    </p:spTree>
    <p:extLst>
      <p:ext uri="{BB962C8B-B14F-4D97-AF65-F5344CB8AC3E}">
        <p14:creationId xmlns:p14="http://schemas.microsoft.com/office/powerpoint/2010/main" val="88505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study included 2181 patients with T1D from the EURODIAB Prospective Complications Study. At baseline, frequency of self-reported severe hypoglycaemia (requiring help of a third party) was assessed by patient questionnaire. Fatal/nonfatal CVD was assessed 7.3 years after baseline examination. At follow-up, data on severe and non-severe hypoglycaemia episodes in the preceding year were collected by questionnaire.</a:t>
            </a:r>
          </a:p>
          <a:p>
            <a:r>
              <a:rPr lang="en-GB" dirty="0"/>
              <a:t>Unlike some of the other cohort studies, these data did not suggest that severe hypoglycaemia increases CVD risk. The discrepancy compared to other studies may reflect contributions of both causality and confounding to the observed data.</a:t>
            </a:r>
          </a:p>
        </p:txBody>
      </p:sp>
      <p:sp>
        <p:nvSpPr>
          <p:cNvPr id="4" name="Slide Number Placeholder 3"/>
          <p:cNvSpPr>
            <a:spLocks noGrp="1"/>
          </p:cNvSpPr>
          <p:nvPr>
            <p:ph type="sldNum" sz="quarter" idx="5"/>
          </p:nvPr>
        </p:nvSpPr>
        <p:spPr/>
        <p:txBody>
          <a:bodyPr/>
          <a:lstStyle/>
          <a:p>
            <a:fld id="{1E79951E-6CED-E84E-891C-C61D1D7B975F}" type="slidenum">
              <a:rPr lang="en-US" smtClean="0"/>
              <a:t>10</a:t>
            </a:fld>
            <a:endParaRPr lang="en-US"/>
          </a:p>
        </p:txBody>
      </p:sp>
    </p:spTree>
    <p:extLst>
      <p:ext uri="{BB962C8B-B14F-4D97-AF65-F5344CB8AC3E}">
        <p14:creationId xmlns:p14="http://schemas.microsoft.com/office/powerpoint/2010/main" val="280341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11</a:t>
            </a:fld>
            <a:endParaRPr lang="en-US"/>
          </a:p>
        </p:txBody>
      </p:sp>
    </p:spTree>
    <p:extLst>
      <p:ext uri="{BB962C8B-B14F-4D97-AF65-F5344CB8AC3E}">
        <p14:creationId xmlns:p14="http://schemas.microsoft.com/office/powerpoint/2010/main" val="64299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193800"/>
            <a:ext cx="11176000" cy="4833938"/>
          </a:xfrm>
        </p:spPr>
        <p:txBody>
          <a:bodyPr/>
          <a:lstStyle>
            <a:lvl5pPr>
              <a:defRPr sz="10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238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228843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06400" y="1200151"/>
            <a:ext cx="5588000" cy="4827587"/>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200151"/>
            <a:ext cx="5384800" cy="4827588"/>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13455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93800"/>
            <a:ext cx="6815667" cy="4833938"/>
          </a:xfrm>
        </p:spPr>
        <p:txBody>
          <a:bodyPr/>
          <a:lstStyle>
            <a:lvl1pPr>
              <a:defRPr sz="2133"/>
            </a:lvl1pPr>
            <a:lvl2pPr>
              <a:defRPr sz="1867"/>
            </a:lvl2pPr>
            <a:lvl3pPr>
              <a:defRPr sz="1600"/>
            </a:lvl3pPr>
            <a:lvl4pPr>
              <a:defRPr sz="1333"/>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06402" y="1193800"/>
            <a:ext cx="4214285" cy="4833938"/>
          </a:xfrm>
        </p:spPr>
        <p:txBody>
          <a:bodyPr>
            <a:normAutofit/>
          </a:bodyPr>
          <a:lstStyle>
            <a:lvl1pPr marL="0" indent="0">
              <a:buNone/>
              <a:defRPr sz="2667">
                <a:solidFill>
                  <a:srgbClr val="D2202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Title 1"/>
          <p:cNvSpPr>
            <a:spLocks noGrp="1"/>
          </p:cNvSpPr>
          <p:nvPr>
            <p:ph type="title"/>
          </p:nvPr>
        </p:nvSpPr>
        <p:spPr>
          <a:xfrm>
            <a:off x="406400" y="177801"/>
            <a:ext cx="10972800" cy="41116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288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032000" y="2311400"/>
            <a:ext cx="7823200" cy="1727200"/>
          </a:xfrm>
        </p:spPr>
        <p:txBody>
          <a:bodyPr>
            <a:noAutofit/>
          </a:bodyPr>
          <a:lstStyle>
            <a:lvl1pPr marL="0" indent="0">
              <a:buNone/>
              <a:defRPr sz="32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2032000" y="4140200"/>
            <a:ext cx="7823200" cy="711200"/>
          </a:xfrm>
        </p:spPr>
        <p:txBody>
          <a:bodyPr>
            <a:noAutofit/>
          </a:bodyPr>
          <a:lstStyle>
            <a:lvl1pPr marL="0" indent="0">
              <a:buNone/>
              <a:defRPr sz="2400">
                <a:solidFill>
                  <a:schemeClr val="bg1"/>
                </a:solidFill>
              </a:defRPr>
            </a:lvl1pPr>
            <a:lvl2pPr marL="609585" indent="0">
              <a:buNone/>
              <a:defRPr/>
            </a:lvl2pPr>
            <a:lvl3pPr marL="1219170" indent="0">
              <a:buNone/>
              <a:defRPr/>
            </a:lvl3pPr>
            <a:lvl4pPr marL="1828754" indent="0">
              <a:buNone/>
              <a:defRPr/>
            </a:lvl4pPr>
          </a:lstStyle>
          <a:p>
            <a:pPr lvl="0"/>
            <a:r>
              <a:rPr lang="en-US" dirty="0"/>
              <a:t>Click to edit Master text styles</a:t>
            </a:r>
          </a:p>
        </p:txBody>
      </p:sp>
    </p:spTree>
    <p:extLst>
      <p:ext uri="{BB962C8B-B14F-4D97-AF65-F5344CB8AC3E}">
        <p14:creationId xmlns:p14="http://schemas.microsoft.com/office/powerpoint/2010/main" val="2211048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01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A31F03-0E35-4BF4-AA4C-01B6C59C7FAA}" type="datetimeFigureOut">
              <a:rPr lang="en-GB" smtClean="0"/>
              <a:pPr/>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E77A8C-058B-4A38-8D58-DD1C82DAE5A0}" type="slidenum">
              <a:rPr lang="en-GB" smtClean="0"/>
              <a:pPr/>
              <a:t>‹#›</a:t>
            </a:fld>
            <a:endParaRPr lang="en-GB"/>
          </a:p>
        </p:txBody>
      </p:sp>
    </p:spTree>
    <p:extLst>
      <p:ext uri="{BB962C8B-B14F-4D97-AF65-F5344CB8AC3E}">
        <p14:creationId xmlns:p14="http://schemas.microsoft.com/office/powerpoint/2010/main" val="11621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9"/>
          <a:stretch>
            <a:fillRect/>
          </a:stretch>
        </p:blipFill>
        <p:spPr>
          <a:xfrm>
            <a:off x="0" y="0"/>
            <a:ext cx="12293600" cy="6858000"/>
          </a:xfrm>
          <a:prstGeom prst="rect">
            <a:avLst/>
          </a:prstGeom>
        </p:spPr>
      </p:pic>
      <p:sp>
        <p:nvSpPr>
          <p:cNvPr id="2" name="Title Placeholder 1"/>
          <p:cNvSpPr>
            <a:spLocks noGrp="1"/>
          </p:cNvSpPr>
          <p:nvPr>
            <p:ph type="title"/>
          </p:nvPr>
        </p:nvSpPr>
        <p:spPr>
          <a:xfrm>
            <a:off x="406400" y="177801"/>
            <a:ext cx="10972800" cy="41116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06400" y="1193800"/>
            <a:ext cx="11176000" cy="49784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461547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51" r:id="rId6"/>
    <p:sldLayoutId id="2147484278"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09585" rtl="0" eaLnBrk="1" latinLnBrk="0" hangingPunct="1">
        <a:spcBef>
          <a:spcPct val="0"/>
        </a:spcBef>
        <a:buNone/>
        <a:defRPr sz="2400" b="1" kern="1200">
          <a:solidFill>
            <a:schemeClr val="bg1"/>
          </a:solidFill>
          <a:latin typeface="Calibri"/>
          <a:ea typeface="+mj-ea"/>
          <a:cs typeface="Calibri"/>
        </a:defRPr>
      </a:lvl1pPr>
    </p:titleStyle>
    <p:bodyStyle>
      <a:lvl1pPr marL="457189" indent="-457189" algn="l" defTabSz="609585" rtl="0" eaLnBrk="1" latinLnBrk="0" hangingPunct="1">
        <a:spcBef>
          <a:spcPct val="20000"/>
        </a:spcBef>
        <a:buClr>
          <a:srgbClr val="D22027"/>
        </a:buClr>
        <a:buFont typeface="Arial"/>
        <a:buChar char="•"/>
        <a:defRPr sz="2133" kern="1200">
          <a:solidFill>
            <a:srgbClr val="4D4D4F"/>
          </a:solidFill>
          <a:latin typeface="Calibri"/>
          <a:ea typeface="+mn-ea"/>
          <a:cs typeface="Calibri"/>
        </a:defRPr>
      </a:lvl1pPr>
      <a:lvl2pPr marL="990575" indent="-380990" algn="l" defTabSz="609585" rtl="0" eaLnBrk="1" latinLnBrk="0" hangingPunct="1">
        <a:spcBef>
          <a:spcPct val="20000"/>
        </a:spcBef>
        <a:buClr>
          <a:srgbClr val="D22027"/>
        </a:buClr>
        <a:buFont typeface="Arial"/>
        <a:buChar char="•"/>
        <a:defRPr sz="1867" kern="1200">
          <a:solidFill>
            <a:srgbClr val="4D4D4F"/>
          </a:solidFill>
          <a:latin typeface="Calibri"/>
          <a:ea typeface="+mn-ea"/>
          <a:cs typeface="Calibri"/>
        </a:defRPr>
      </a:lvl2pPr>
      <a:lvl3pPr marL="1523962" indent="-304792" algn="l" defTabSz="609585" rtl="0" eaLnBrk="1" latinLnBrk="0" hangingPunct="1">
        <a:spcBef>
          <a:spcPct val="20000"/>
        </a:spcBef>
        <a:buClr>
          <a:srgbClr val="D22027"/>
        </a:buClr>
        <a:buFont typeface="Arial"/>
        <a:buChar char="•"/>
        <a:defRPr sz="1600" kern="1200">
          <a:solidFill>
            <a:srgbClr val="4D4D4F"/>
          </a:solidFill>
          <a:latin typeface="Calibri"/>
          <a:ea typeface="+mn-ea"/>
          <a:cs typeface="Calibri"/>
        </a:defRPr>
      </a:lvl3pPr>
      <a:lvl4pPr marL="2133547" indent="-304792" algn="l" defTabSz="609585" rtl="0" eaLnBrk="1" latinLnBrk="0" hangingPunct="1">
        <a:spcBef>
          <a:spcPct val="20000"/>
        </a:spcBef>
        <a:buClr>
          <a:srgbClr val="D22027"/>
        </a:buClr>
        <a:buFont typeface="Arial"/>
        <a:buChar char="•"/>
        <a:defRPr sz="1333" kern="1200">
          <a:solidFill>
            <a:srgbClr val="4D4D4F"/>
          </a:solidFill>
          <a:latin typeface="Calibri"/>
          <a:ea typeface="+mn-ea"/>
          <a:cs typeface="Calibri"/>
        </a:defRPr>
      </a:lvl4pPr>
      <a:lvl5pPr marL="2743131" indent="-304792"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DF54433-1575-44D8-A4E7-4A70D07D7B0B}"/>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D3429E0C-3F41-439E-902E-63541733637C}"/>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5CB0C8A7-96E3-48BF-B412-CA24EB7D3B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8122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3AD6C2-6751-4A1A-81EB-67ACB4C6AA80}"/>
              </a:ext>
            </a:extLst>
          </p:cNvPr>
          <p:cNvSpPr>
            <a:spLocks noGrp="1"/>
          </p:cNvSpPr>
          <p:nvPr>
            <p:ph type="body" sz="quarter" idx="10"/>
          </p:nvPr>
        </p:nvSpPr>
        <p:spPr/>
        <p:txBody>
          <a:bodyPr/>
          <a:lstStyle/>
          <a:p>
            <a:endParaRPr lang="en-CA"/>
          </a:p>
        </p:txBody>
      </p:sp>
      <p:sp>
        <p:nvSpPr>
          <p:cNvPr id="7" name="Title 6">
            <a:extLst>
              <a:ext uri="{FF2B5EF4-FFF2-40B4-BE49-F238E27FC236}">
                <a16:creationId xmlns:a16="http://schemas.microsoft.com/office/drawing/2014/main" id="{F3159648-DEEB-47D6-B489-23AC808B5AAB}"/>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AA763F86-B45F-4F95-B6CA-6EAEADABF97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54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F3799A-B275-46A4-9FE6-A0A2FB5ADDB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7612AAA-C0F4-46DB-9925-1E2ABF3FC2A0}"/>
              </a:ext>
            </a:extLst>
          </p:cNvPr>
          <p:cNvSpPr>
            <a:spLocks noGrp="1"/>
          </p:cNvSpPr>
          <p:nvPr>
            <p:ph type="title"/>
          </p:nvPr>
        </p:nvSpPr>
        <p:spPr/>
        <p:txBody>
          <a:bodyPr/>
          <a:lstStyle/>
          <a:p>
            <a:endParaRPr lang="en-CA"/>
          </a:p>
        </p:txBody>
      </p:sp>
      <p:sp>
        <p:nvSpPr>
          <p:cNvPr id="7" name="Content Placeholder 6">
            <a:extLst>
              <a:ext uri="{FF2B5EF4-FFF2-40B4-BE49-F238E27FC236}">
                <a16:creationId xmlns:a16="http://schemas.microsoft.com/office/drawing/2014/main" id="{47E5ACED-D022-4510-A9DA-DD0D53A9A132}"/>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080E5724-2F09-49BA-A17C-75FC56535F8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59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5A969F-4627-4A04-B5EE-BE9B9F679D15}"/>
              </a:ext>
            </a:extLst>
          </p:cNvPr>
          <p:cNvSpPr>
            <a:spLocks noGrp="1"/>
          </p:cNvSpPr>
          <p:nvPr>
            <p:ph type="title"/>
          </p:nvPr>
        </p:nvSpPr>
        <p:spPr/>
        <p:txBody>
          <a:bodyPr/>
          <a:lstStyle/>
          <a:p>
            <a:endParaRPr lang="en-CA"/>
          </a:p>
        </p:txBody>
      </p:sp>
      <p:sp>
        <p:nvSpPr>
          <p:cNvPr id="9" name="Content Placeholder 8">
            <a:extLst>
              <a:ext uri="{FF2B5EF4-FFF2-40B4-BE49-F238E27FC236}">
                <a16:creationId xmlns:a16="http://schemas.microsoft.com/office/drawing/2014/main" id="{A73361A9-092C-4870-B2A1-F37B82D24111}"/>
              </a:ext>
            </a:extLst>
          </p:cNvPr>
          <p:cNvSpPr>
            <a:spLocks noGrp="1"/>
          </p:cNvSpPr>
          <p:nvPr>
            <p:ph idx="1"/>
          </p:nvPr>
        </p:nvSpPr>
        <p:spPr/>
        <p:txBody>
          <a:bodyPr/>
          <a:lstStyle/>
          <a:p>
            <a:endParaRPr lang="en-CA"/>
          </a:p>
        </p:txBody>
      </p:sp>
      <p:pic>
        <p:nvPicPr>
          <p:cNvPr id="11" name="Picture 10">
            <a:extLst>
              <a:ext uri="{FF2B5EF4-FFF2-40B4-BE49-F238E27FC236}">
                <a16:creationId xmlns:a16="http://schemas.microsoft.com/office/drawing/2014/main" id="{91F4B96A-346F-4D69-B15B-D7FF47DC7D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72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57D430-2382-4062-958B-1D57BB80CB96}"/>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1008B5E9-4FBC-487F-A7FC-7D040C2FEC97}"/>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5ACF872D-DA40-4812-9C0E-59CF903A5D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50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5AF9FF-E888-4A49-A859-31EB01277BEB}"/>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A01F0978-303B-4032-9DEE-714C1AB7B474}"/>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16F61ED0-65FA-4064-B876-36AFC6417C0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84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6CF07C-AE28-478F-8F8C-B2320662CC6A}"/>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E44E10E5-E85A-46F7-976F-7B4B10B5C4FB}"/>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1E95508D-970E-4117-870B-38E56C21FF4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26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634A14-0B08-4B63-A8F5-F207CB2FC465}"/>
              </a:ext>
            </a:extLst>
          </p:cNvPr>
          <p:cNvSpPr>
            <a:spLocks noGrp="1"/>
          </p:cNvSpPr>
          <p:nvPr>
            <p:ph type="title"/>
          </p:nvPr>
        </p:nvSpPr>
        <p:spPr/>
        <p:txBody>
          <a:bodyPr/>
          <a:lstStyle/>
          <a:p>
            <a:endParaRPr lang="en-CA"/>
          </a:p>
        </p:txBody>
      </p:sp>
      <p:sp>
        <p:nvSpPr>
          <p:cNvPr id="16" name="Text Placeholder 15">
            <a:extLst>
              <a:ext uri="{FF2B5EF4-FFF2-40B4-BE49-F238E27FC236}">
                <a16:creationId xmlns:a16="http://schemas.microsoft.com/office/drawing/2014/main" id="{7BDCDB76-0483-47F9-9233-C9C211434617}"/>
              </a:ext>
            </a:extLst>
          </p:cNvPr>
          <p:cNvSpPr>
            <a:spLocks noGrp="1"/>
          </p:cNvSpPr>
          <p:nvPr>
            <p:ph type="body" sz="quarter" idx="10"/>
          </p:nvPr>
        </p:nvSpPr>
        <p:spPr/>
        <p:txBody>
          <a:bodyPr/>
          <a:lstStyle/>
          <a:p>
            <a:endParaRPr lang="en-CA"/>
          </a:p>
        </p:txBody>
      </p:sp>
      <p:pic>
        <p:nvPicPr>
          <p:cNvPr id="28" name="Picture 27">
            <a:extLst>
              <a:ext uri="{FF2B5EF4-FFF2-40B4-BE49-F238E27FC236}">
                <a16:creationId xmlns:a16="http://schemas.microsoft.com/office/drawing/2014/main" id="{DD7B51F6-7AE8-46F9-91A9-AFB1C4CCDAC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434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4A3324-C134-43E2-BE53-F44E3B3C2C9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979A6DBB-42DD-434A-8540-F495DDE104D4}"/>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283A4946-03D0-408D-A2CE-72620C0B00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668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9C5AE-5F6F-4D58-BCF0-1C072ED445D1}"/>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3ACD620B-F6F6-46D2-A273-A473ADA3390D}"/>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FF4F7F54-32A3-4A76-B8B3-24CF4A6601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7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466E3A-5C99-40AA-BA14-85B9EB18844F}"/>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BBE8E8BD-BEA2-48CD-96E6-92AFC762F7D8}"/>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2772D173-6521-451C-954D-76114E7D4C7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309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33F311-C0B6-4A69-9F8B-2E7F596CF701}"/>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E26FBB87-42CE-4735-8522-72F2D2306971}"/>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9CA84355-13FB-4C1B-B39D-565939950D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17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FF53EF-24FD-4BC2-97EF-936329C23C8C}"/>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9797A810-E26A-4DB4-B47B-D2590C5D77EB}"/>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E4F97258-C706-4F7A-9C97-F8007EC577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943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CF4FAD-6DB9-40DE-9654-DA57B5396F12}"/>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3F10135B-E96A-4C23-8E1D-C432AE30EC1F}"/>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F5E1643F-34D8-452F-A54E-A5634CE902F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5182F3-2195-48E3-B62A-51D965DA06FB}"/>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7D344DE4-F102-445C-8BEE-01E18CD40E7F}"/>
              </a:ext>
            </a:extLst>
          </p:cNvPr>
          <p:cNvSpPr>
            <a:spLocks noGrp="1"/>
          </p:cNvSpPr>
          <p:nvPr>
            <p:ph type="body" sz="quarter" idx="10"/>
          </p:nvPr>
        </p:nvSpPr>
        <p:spPr/>
        <p:txBody>
          <a:bodyPr/>
          <a:lstStyle/>
          <a:p>
            <a:endParaRPr lang="en-CA"/>
          </a:p>
        </p:txBody>
      </p:sp>
      <p:pic>
        <p:nvPicPr>
          <p:cNvPr id="6" name="Picture 5">
            <a:extLst>
              <a:ext uri="{FF2B5EF4-FFF2-40B4-BE49-F238E27FC236}">
                <a16:creationId xmlns:a16="http://schemas.microsoft.com/office/drawing/2014/main" id="{66E4D1EF-6177-4202-AEEF-1C07D88965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9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8CD249-D264-4600-82D6-5EDB0CB304BB}"/>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03621B37-A6B8-4B62-A09A-E639D038D311}"/>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82062A71-FBF5-43F3-A498-796C83B9172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88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85F0EA4-A67A-43B0-B681-51CC5A242463}"/>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343D3A48-2DA1-474F-A2C4-952F0F218DF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57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71B135-BBBB-4EA5-BE24-5E3D576FB125}"/>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3F1E1706-94C3-4395-99D0-AE7B7B0EA533}"/>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08AD6F8E-B09B-485A-A722-042825C22D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779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835A9D4-C6EC-41A3-AF18-49E004937112}"/>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E894421F-A418-4BB0-AD5B-ABD6DA43A22A}"/>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9CB47137-09A1-4272-81F0-72F3D830795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5478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AC7E-254C-4F98-A14F-148EBB309882}"/>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A078B400-34B2-4584-8101-2C2C6A347063}"/>
              </a:ext>
            </a:extLst>
          </p:cNvPr>
          <p:cNvSpPr>
            <a:spLocks noGrp="1"/>
          </p:cNvSpPr>
          <p:nvPr>
            <p:ph type="body" sz="quarter" idx="10"/>
          </p:nvPr>
        </p:nvSpPr>
        <p:spPr/>
        <p:txBody>
          <a:bodyPr/>
          <a:lstStyle/>
          <a:p>
            <a:endParaRPr lang="en-CA"/>
          </a:p>
        </p:txBody>
      </p:sp>
      <p:pic>
        <p:nvPicPr>
          <p:cNvPr id="5" name="Picture 4">
            <a:extLst>
              <a:ext uri="{FF2B5EF4-FFF2-40B4-BE49-F238E27FC236}">
                <a16:creationId xmlns:a16="http://schemas.microsoft.com/office/drawing/2014/main" id="{7BE5C4E2-E7F6-40C7-A6CD-E7DBF95439D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8854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C32E-C0FF-48CD-8743-95F46564B4CE}"/>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12CF1F88-97F7-4501-A4EB-75E2A50518FA}"/>
              </a:ext>
            </a:extLst>
          </p:cNvPr>
          <p:cNvSpPr>
            <a:spLocks noGrp="1"/>
          </p:cNvSpPr>
          <p:nvPr>
            <p:ph type="body" sz="quarter" idx="10"/>
          </p:nvPr>
        </p:nvSpPr>
        <p:spPr/>
        <p:txBody>
          <a:bodyPr/>
          <a:lstStyle/>
          <a:p>
            <a:endParaRPr lang="en-CA"/>
          </a:p>
        </p:txBody>
      </p:sp>
      <p:pic>
        <p:nvPicPr>
          <p:cNvPr id="5" name="Picture 4">
            <a:extLst>
              <a:ext uri="{FF2B5EF4-FFF2-40B4-BE49-F238E27FC236}">
                <a16:creationId xmlns:a16="http://schemas.microsoft.com/office/drawing/2014/main" id="{09A7AF6D-9E27-46A1-8A89-6460BBAA8AD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954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1843D3-C4FA-4FB5-8485-3F00FB31AECF}"/>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D4BF62E-7D35-4753-B27B-FD1B7918D98F}"/>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F6B669A9-8556-42D2-9069-27D836023C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67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7306EE-DEEF-43B4-A465-0D6FC1EB9910}"/>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732A5A57-7E71-45C2-A2CE-F20B4937DFC7}"/>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7C1BFDF3-AFF6-4E5E-911C-8ABB411BBDA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717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6083A6-CE04-43A4-AD13-629F277EEE5A}"/>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41A46A30-E55F-4661-A20D-E05B9A15EE9A}"/>
              </a:ext>
            </a:extLst>
          </p:cNvPr>
          <p:cNvSpPr>
            <a:spLocks noGrp="1"/>
          </p:cNvSpPr>
          <p:nvPr>
            <p:ph type="title"/>
          </p:nvPr>
        </p:nvSpPr>
        <p:spPr/>
        <p:txBody>
          <a:bodyPr/>
          <a:lstStyle/>
          <a:p>
            <a:endParaRPr lang="en-CA"/>
          </a:p>
        </p:txBody>
      </p:sp>
      <p:sp>
        <p:nvSpPr>
          <p:cNvPr id="9" name="Content Placeholder 8">
            <a:extLst>
              <a:ext uri="{FF2B5EF4-FFF2-40B4-BE49-F238E27FC236}">
                <a16:creationId xmlns:a16="http://schemas.microsoft.com/office/drawing/2014/main" id="{7C39FBE0-6CC2-4CB3-9F2C-C79422387B77}"/>
              </a:ext>
            </a:extLst>
          </p:cNvPr>
          <p:cNvSpPr>
            <a:spLocks noGrp="1"/>
          </p:cNvSpPr>
          <p:nvPr>
            <p:ph idx="1"/>
          </p:nvPr>
        </p:nvSpPr>
        <p:spPr/>
        <p:txBody>
          <a:bodyPr/>
          <a:lstStyle/>
          <a:p>
            <a:endParaRPr lang="en-CA"/>
          </a:p>
        </p:txBody>
      </p:sp>
      <p:pic>
        <p:nvPicPr>
          <p:cNvPr id="11" name="Picture 10">
            <a:extLst>
              <a:ext uri="{FF2B5EF4-FFF2-40B4-BE49-F238E27FC236}">
                <a16:creationId xmlns:a16="http://schemas.microsoft.com/office/drawing/2014/main" id="{96D44A91-E419-4176-9C62-FDC0953BDDA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94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00EBFE-D588-4064-B2B0-4F8D0D0435AA}"/>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5D959CAA-9370-48BE-9BF2-2550DE50C56B}"/>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3ED908C4-308E-47FD-8348-3F9375C48782}"/>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8E74CD6E-E22D-4528-8E49-06D05D037A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61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57D5C1-A1A7-469E-9133-9E714F1DE173}"/>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0045644E-8F62-416C-A584-FFFD68552DE2}"/>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3F01EB71-E15D-4C97-B10B-67D1E248009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39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EC3CF8-CD2C-4E53-9526-F4350337CAC5}"/>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2DFF6F46-C6BE-42BD-BD56-9E93B400D2DA}"/>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7955A3FA-8514-4434-A05E-9950AB27F59E}"/>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EC3D7B66-3FEB-4995-AB2A-79E4FE3067C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76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582AE8-61EC-497E-8911-BE8E264CC019}"/>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63E29A7-98BB-4EF2-A427-99EA1A4FC164}"/>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F311B8DC-A1CA-4710-BFED-FC6A9AFFD4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84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AEA60D-52DB-4F5A-B604-C1264B52C5CF}"/>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6F7B9C22-EA5A-4DE1-889C-489D11957625}"/>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8ECF9956-7A72-477A-A375-FD84ABECC2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293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C10B1D-F27D-4ECA-8963-FB2BEEF36C2C}"/>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6ED294ED-AA8C-4C6F-8574-06C313274587}"/>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60C21369-C148-42E5-A4C7-9A4F52C93B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55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5C8903-9091-4795-ACA1-D428312098C3}"/>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842718F9-0BC5-45DC-AF30-C2D0735AC8A5}"/>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6EDF847D-F916-4B37-97E7-83826A56F77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39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1D52AB-F6E7-40D5-A750-C93B3468BD32}"/>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A2D606F5-C88F-4538-BD2F-631A47C9CAB8}"/>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B8173221-99FB-4FB8-8078-8719B32F090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39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85E9543-6E13-4F62-978B-1312818576CD}"/>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88091F99-83E8-42C5-A580-C20988C96ABA}"/>
              </a:ext>
            </a:extLst>
          </p:cNvPr>
          <p:cNvSpPr>
            <a:spLocks noGrp="1"/>
          </p:cNvSpPr>
          <p:nvPr>
            <p:ph type="body" sz="quarter" idx="10"/>
          </p:nvPr>
        </p:nvSpPr>
        <p:spPr/>
        <p:txBody>
          <a:bodyPr/>
          <a:lstStyle/>
          <a:p>
            <a:endParaRPr lang="en-CA"/>
          </a:p>
        </p:txBody>
      </p:sp>
      <p:pic>
        <p:nvPicPr>
          <p:cNvPr id="34" name="Picture 33">
            <a:extLst>
              <a:ext uri="{FF2B5EF4-FFF2-40B4-BE49-F238E27FC236}">
                <a16:creationId xmlns:a16="http://schemas.microsoft.com/office/drawing/2014/main" id="{65AB1D24-9603-4818-9FCA-1046F4EABC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479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B024EF-47B5-416F-AA53-5FA3945DE953}"/>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E3BF2F83-D0E4-4740-B3C3-9D5C2641CFB3}"/>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2E5BCCCF-C63C-4317-9B9B-4213AD5A5F7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34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7E4552-62B5-45B2-B9E3-F20FAB81F700}"/>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DEA4E816-EC36-498A-93AD-464265AF7DAC}"/>
              </a:ext>
            </a:extLst>
          </p:cNvPr>
          <p:cNvSpPr>
            <a:spLocks noGrp="1"/>
          </p:cNvSpPr>
          <p:nvPr>
            <p:ph type="body" sz="quarter" idx="10"/>
          </p:nvPr>
        </p:nvSpPr>
        <p:spPr/>
        <p:txBody>
          <a:bodyPr/>
          <a:lstStyle/>
          <a:p>
            <a:endParaRPr lang="en-CA"/>
          </a:p>
        </p:txBody>
      </p:sp>
      <p:pic>
        <p:nvPicPr>
          <p:cNvPr id="51" name="Picture 50">
            <a:extLst>
              <a:ext uri="{FF2B5EF4-FFF2-40B4-BE49-F238E27FC236}">
                <a16:creationId xmlns:a16="http://schemas.microsoft.com/office/drawing/2014/main" id="{C0F40627-8FA4-4AC4-969C-92285754D4A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0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87C8E-8D3F-47EE-BCB3-95BC5456B043}"/>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0632E2A-A99A-4124-9AF7-467C6A8A319C}"/>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87E4103A-67AB-497C-9327-681557EA82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20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6E0415-7726-4BC5-943C-85927C25E797}"/>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97C7D73D-543B-4B02-95EF-8355ADD1EB4C}"/>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A16F8F35-9E3D-4766-BE7D-1B6539988F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1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3B6D08-D2A1-4D31-8F44-5AC260202B3D}"/>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582B3A3-F9E4-44AF-AF05-96C7DBDDAEBB}"/>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C10CC482-6E49-4A02-BADB-63C64F83579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75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F78A07-B3F9-48DB-A115-BB2B83D62757}"/>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939E9BD3-362B-4F57-8D6E-912E6D7F4CD2}"/>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B50124E2-7CF8-4F3B-AD42-CC83A1B833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795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5527C2-93F9-49CA-A164-178220BD8272}"/>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115F8DC1-AEE0-4D1D-B79E-DE8312A22992}"/>
              </a:ext>
            </a:extLst>
          </p:cNvPr>
          <p:cNvSpPr>
            <a:spLocks noGrp="1"/>
          </p:cNvSpPr>
          <p:nvPr>
            <p:ph type="body" sz="quarter" idx="10"/>
          </p:nvPr>
        </p:nvSpPr>
        <p:spPr/>
        <p:txBody>
          <a:bodyPr/>
          <a:lstStyle/>
          <a:p>
            <a:endParaRPr lang="en-CA"/>
          </a:p>
        </p:txBody>
      </p:sp>
      <p:pic>
        <p:nvPicPr>
          <p:cNvPr id="14" name="Picture 13">
            <a:extLst>
              <a:ext uri="{FF2B5EF4-FFF2-40B4-BE49-F238E27FC236}">
                <a16:creationId xmlns:a16="http://schemas.microsoft.com/office/drawing/2014/main" id="{76DD77D1-71D7-431F-8647-48333E096C4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181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B47DC0B-C053-40AD-9FF5-DCC884904336}"/>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EEC47244-F699-4DDD-86A8-7DCD73C86E16}"/>
              </a:ext>
            </a:extLst>
          </p:cNvPr>
          <p:cNvSpPr>
            <a:spLocks noGrp="1"/>
          </p:cNvSpPr>
          <p:nvPr>
            <p:ph type="body" sz="quarter" idx="10"/>
          </p:nvPr>
        </p:nvSpPr>
        <p:spPr/>
        <p:txBody>
          <a:bodyPr/>
          <a:lstStyle/>
          <a:p>
            <a:endParaRPr lang="en-CA"/>
          </a:p>
        </p:txBody>
      </p:sp>
      <p:pic>
        <p:nvPicPr>
          <p:cNvPr id="22" name="Picture 21">
            <a:extLst>
              <a:ext uri="{FF2B5EF4-FFF2-40B4-BE49-F238E27FC236}">
                <a16:creationId xmlns:a16="http://schemas.microsoft.com/office/drawing/2014/main" id="{B97AC495-42AC-402E-B6A8-B353353E5E6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598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B6C03B-7D9B-484D-B904-912C7B7DF1E6}"/>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686C5AC1-DE5D-4F0E-82D6-9B0F0DE4C5BB}"/>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75C504B6-E9AD-438A-842D-79D9E6F2CB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10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54339F-39A4-43C4-B966-1723E3F47AB7}"/>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102C29BB-22F8-414D-B497-46220A78CBB1}"/>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004B71AC-11F4-4176-BB78-1946711E4EA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35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F09EBD-79E5-4F86-9113-F36BCF07B2C5}"/>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F66CE656-F070-46C7-9359-4530FBB15A4C}"/>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54BE66E3-3603-4C9D-84E3-FF217AD6A1E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23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E37C88-053E-4B36-BFD3-79389F50CA57}"/>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389C4706-403A-4E23-AD62-48435D31467C}"/>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2C8B61B0-EC5B-44C2-9A91-102A75D721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53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41FF83-6F82-4763-9325-B862F80DC698}"/>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F8B5324-EEAB-4DFC-993D-19F982C577EB}"/>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621872F6-BB64-4D36-9C0C-A52E7CFC0B5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64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592142-FF1A-41AE-9751-1A84BD3DFAF5}"/>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6ED93FB7-B9B7-4A25-A7F5-6832321A5B42}"/>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0B018C30-8DD6-40B9-969F-7A6865D2A8A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201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F715CA-71E3-4CFE-A99D-9D561192337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3A87CDC0-3240-4458-9E1F-CF267655D370}"/>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2E88752E-8158-4C72-9D64-21B9FFF5F14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1AB719-2B72-4CFB-971C-53FE5D38C90C}">
  <ds:schemaRefs>
    <ds:schemaRef ds:uri="http://schemas.microsoft.com/office/2006/metadata/properties"/>
    <ds:schemaRef ds:uri="40bcddbf-5152-4ba4-91ea-bc5d864a028e"/>
    <ds:schemaRef ds:uri="http://purl.org/dc/terms/"/>
    <ds:schemaRef ds:uri="http://schemas.openxmlformats.org/package/2006/metadata/core-properties"/>
    <ds:schemaRef ds:uri="1ff868c5-2c61-4494-a6ef-a5fad2181b1a"/>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customXml/itemProps2.xml><?xml version="1.0" encoding="utf-8"?>
<ds:datastoreItem xmlns:ds="http://schemas.openxmlformats.org/officeDocument/2006/customXml" ds:itemID="{1D771583-1599-4362-8067-406AB8E3D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1D1DE5-2629-436D-9BCB-657CFA8143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70201</TotalTime>
  <Words>2566</Words>
  <Application>Microsoft Office PowerPoint</Application>
  <PresentationFormat>Widescreen</PresentationFormat>
  <Paragraphs>101</Paragraphs>
  <Slides>49</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Verdana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IHSG_CVD module</dc:title>
  <dc:creator>Emma Yu</dc:creator>
  <cp:lastModifiedBy>Emma Yu</cp:lastModifiedBy>
  <cp:revision>605</cp:revision>
  <dcterms:created xsi:type="dcterms:W3CDTF">2017-10-01T15:32:27Z</dcterms:created>
  <dcterms:modified xsi:type="dcterms:W3CDTF">2021-02-26T23:41:15Z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