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comment1.xml" ContentType="application/vnd.openxmlformats-officedocument.presentationml.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33" r:id="rId4"/>
  </p:sldMasterIdLst>
  <p:notesMasterIdLst>
    <p:notesMasterId r:id="rId54"/>
  </p:notesMasterIdLst>
  <p:sldIdLst>
    <p:sldId id="263" r:id="rId5"/>
    <p:sldId id="525" r:id="rId6"/>
    <p:sldId id="1416" r:id="rId7"/>
    <p:sldId id="496" r:id="rId8"/>
    <p:sldId id="491" r:id="rId9"/>
    <p:sldId id="488" r:id="rId10"/>
    <p:sldId id="1428" r:id="rId11"/>
    <p:sldId id="1414" r:id="rId12"/>
    <p:sldId id="490" r:id="rId13"/>
    <p:sldId id="1407" r:id="rId14"/>
    <p:sldId id="557" r:id="rId15"/>
    <p:sldId id="495" r:id="rId16"/>
    <p:sldId id="1417" r:id="rId17"/>
    <p:sldId id="477" r:id="rId18"/>
    <p:sldId id="1412" r:id="rId19"/>
    <p:sldId id="264" r:id="rId20"/>
    <p:sldId id="545" r:id="rId21"/>
    <p:sldId id="293" r:id="rId22"/>
    <p:sldId id="484" r:id="rId23"/>
    <p:sldId id="464" r:id="rId24"/>
    <p:sldId id="1429" r:id="rId25"/>
    <p:sldId id="508" r:id="rId26"/>
    <p:sldId id="530" r:id="rId27"/>
    <p:sldId id="1435" r:id="rId28"/>
    <p:sldId id="1418" r:id="rId29"/>
    <p:sldId id="1390" r:id="rId30"/>
    <p:sldId id="1430" r:id="rId31"/>
    <p:sldId id="1442" r:id="rId32"/>
    <p:sldId id="1443" r:id="rId33"/>
    <p:sldId id="560" r:id="rId34"/>
    <p:sldId id="1438" r:id="rId35"/>
    <p:sldId id="1436" r:id="rId36"/>
    <p:sldId id="1432" r:id="rId37"/>
    <p:sldId id="1419" r:id="rId38"/>
    <p:sldId id="1422" r:id="rId39"/>
    <p:sldId id="534" r:id="rId40"/>
    <p:sldId id="1433" r:id="rId41"/>
    <p:sldId id="1421" r:id="rId42"/>
    <p:sldId id="564" r:id="rId43"/>
    <p:sldId id="1408" r:id="rId44"/>
    <p:sldId id="1434" r:id="rId45"/>
    <p:sldId id="565" r:id="rId46"/>
    <p:sldId id="566" r:id="rId47"/>
    <p:sldId id="1441" r:id="rId48"/>
    <p:sldId id="1420" r:id="rId49"/>
    <p:sldId id="1437" r:id="rId50"/>
    <p:sldId id="1439" r:id="rId51"/>
    <p:sldId id="1427" r:id="rId52"/>
    <p:sldId id="338" r:id="rId53"/>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075D50D-202B-4054-BF8E-0E4E0F41A1F5}">
          <p14:sldIdLst>
            <p14:sldId id="263"/>
            <p14:sldId id="525"/>
            <p14:sldId id="1416"/>
            <p14:sldId id="496"/>
            <p14:sldId id="491"/>
            <p14:sldId id="488"/>
            <p14:sldId id="1428"/>
            <p14:sldId id="1414"/>
            <p14:sldId id="490"/>
            <p14:sldId id="1407"/>
            <p14:sldId id="557"/>
            <p14:sldId id="495"/>
            <p14:sldId id="1417"/>
            <p14:sldId id="477"/>
            <p14:sldId id="1412"/>
            <p14:sldId id="264"/>
            <p14:sldId id="545"/>
            <p14:sldId id="293"/>
            <p14:sldId id="484"/>
            <p14:sldId id="464"/>
            <p14:sldId id="1429"/>
            <p14:sldId id="508"/>
            <p14:sldId id="530"/>
            <p14:sldId id="1435"/>
            <p14:sldId id="1418"/>
            <p14:sldId id="1390"/>
            <p14:sldId id="1430"/>
            <p14:sldId id="1442"/>
            <p14:sldId id="1443"/>
            <p14:sldId id="560"/>
            <p14:sldId id="1438"/>
            <p14:sldId id="1436"/>
            <p14:sldId id="1432"/>
            <p14:sldId id="1419"/>
            <p14:sldId id="1422"/>
            <p14:sldId id="534"/>
            <p14:sldId id="1433"/>
            <p14:sldId id="1421"/>
            <p14:sldId id="564"/>
            <p14:sldId id="1408"/>
            <p14:sldId id="1434"/>
            <p14:sldId id="565"/>
            <p14:sldId id="566"/>
            <p14:sldId id="1441"/>
            <p14:sldId id="1420"/>
            <p14:sldId id="1437"/>
            <p14:sldId id="1439"/>
            <p14:sldId id="1427"/>
            <p14:sldId id="33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wrence leiter" initials="ll" lastIdx="1" clrIdx="0"/>
  <p:cmAuthor id="2" name="Julia Herdman" initials="JH" lastIdx="29" clrIdx="1"/>
  <p:cmAuthor id="3" name="Gabrielle" initials="G" lastIdx="4" clrIdx="2"/>
  <p:cmAuthor id="4" name="" initials="" lastIdx="2" clrIdx="3"/>
  <p:cmAuthor id="5" name="Katarina Marcinko" initials="KM" lastIdx="3" clrIdx="4"/>
  <p:cmAuthor id="6" name="Carolyn Whiting" initials="CW" lastIdx="2" clrIdx="5"/>
  <p:cmAuthor id="7" name="Julia Sawyers" initials="JS" lastIdx="3" clrIdx="6"/>
  <p:cmAuthor id="8" name="lawrence leiter" initials="LAL" lastIdx="54" clrIdx="7"/>
  <p:cmAuthor id="9" name="Martha McLoughlin" initials="MM" lastIdx="1" clrIdx="8"/>
  <p:cmAuthor id="10" name="Ryan Buensuceso" initials="RB" lastIdx="91" clrIdx="9"/>
  <p:cmAuthor id="11" name="Brian Frier" initials="BF" lastIdx="21" clrIdx="10"/>
  <p:cmAuthor id="12" name="Bastiaan de Galan" initials="BE" lastIdx="11" clrIdx="11"/>
  <p:cmAuthor id="13" name="Ryan Buensuceso" initials="RB [2]" lastIdx="68" clrIdx="12"/>
  <p:cmAuthor id="14" name="Simon Heller" initials="SH" lastIdx="15" clrIdx="13"/>
  <p:cmAuthor id="15" name="Kamlesh Khunti" initials="KK" lastIdx="1" clrIdx="14"/>
  <p:cmAuthor id="16" name="Kamlesh Khunti" initials="KK [2]" lastIdx="1" clrIdx="15"/>
  <p:cmAuthor id="17" name="Kamlesh Khunti" initials="KK [3]" lastIdx="1" clrIdx="16"/>
  <p:cmAuthor id="18" name="SAAmiel" initials="S" lastIdx="12" clrIdx="17">
    <p:extLst>
      <p:ext uri="{19B8F6BF-5375-455C-9EA6-DF929625EA0E}">
        <p15:presenceInfo xmlns:p15="http://schemas.microsoft.com/office/powerpoint/2012/main" userId="SAAmiel" providerId="None"/>
      </p:ext>
    </p:extLst>
  </p:cmAuthor>
  <p:cmAuthor id="19" name="Linguist" initials="AMP" lastIdx="32" clrIdx="18">
    <p:extLst>
      <p:ext uri="{19B8F6BF-5375-455C-9EA6-DF929625EA0E}">
        <p15:presenceInfo xmlns:p15="http://schemas.microsoft.com/office/powerpoint/2012/main" userId="Linguist" providerId="None"/>
      </p:ext>
    </p:extLst>
  </p:cmAuthor>
  <p:cmAuthor id="20" name="Catherine McCardle" initials="CM" lastIdx="20" clrIdx="19">
    <p:extLst>
      <p:ext uri="{19B8F6BF-5375-455C-9EA6-DF929625EA0E}">
        <p15:presenceInfo xmlns:p15="http://schemas.microsoft.com/office/powerpoint/2012/main" userId="S::Catherine.McCardle@verasci.com::5ac9fdf5-25c2-4644-85eb-5d43d170e82b" providerId="AD"/>
      </p:ext>
    </p:extLst>
  </p:cmAuthor>
  <p:cmAuthor id="21" name="VeraSci" initials="VS" lastIdx="1" clrIdx="20">
    <p:extLst>
      <p:ext uri="{19B8F6BF-5375-455C-9EA6-DF929625EA0E}">
        <p15:presenceInfo xmlns:p15="http://schemas.microsoft.com/office/powerpoint/2012/main" userId="VeraSci" providerId="None"/>
      </p:ext>
    </p:extLst>
  </p:cmAuthor>
  <p:cmAuthor id="22" name="Emma Yu" initials="EY" lastIdx="1" clrIdx="21">
    <p:extLst>
      <p:ext uri="{19B8F6BF-5375-455C-9EA6-DF929625EA0E}">
        <p15:presenceInfo xmlns:p15="http://schemas.microsoft.com/office/powerpoint/2012/main" userId="S::eyu@sixdegreesmed.com::1717897d-3a5c-4de6-b6a9-d214bf6e607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4D4D4F"/>
    <a:srgbClr val="EECCCD"/>
    <a:srgbClr val="F7E7E8"/>
    <a:srgbClr val="2937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349" autoAdjust="0"/>
    <p:restoredTop sz="81740" autoAdjust="0"/>
  </p:normalViewPr>
  <p:slideViewPr>
    <p:cSldViewPr snapToGrid="0" snapToObjects="1" showGuides="1">
      <p:cViewPr varScale="1">
        <p:scale>
          <a:sx n="47" d="100"/>
          <a:sy n="47" d="100"/>
        </p:scale>
        <p:origin x="1564" y="52"/>
      </p:cViewPr>
      <p:guideLst/>
    </p:cSldViewPr>
  </p:slideViewPr>
  <p:outlineViewPr>
    <p:cViewPr>
      <p:scale>
        <a:sx n="33" d="100"/>
        <a:sy n="33" d="100"/>
      </p:scale>
      <p:origin x="0" y="-36182"/>
    </p:cViewPr>
  </p:outlineViewPr>
  <p:notesTextViewPr>
    <p:cViewPr>
      <p:scale>
        <a:sx n="3" d="2"/>
        <a:sy n="3" d="2"/>
      </p:scale>
      <p:origin x="0" y="0"/>
    </p:cViewPr>
  </p:notesTextViewPr>
  <p:sorterViewPr>
    <p:cViewPr>
      <p:scale>
        <a:sx n="124" d="100"/>
        <a:sy n="124" d="100"/>
      </p:scale>
      <p:origin x="0" y="-6523"/>
    </p:cViewPr>
  </p:sorterViewPr>
  <p:notesViewPr>
    <p:cSldViewPr snapToGrid="0" snapToObjects="1">
      <p:cViewPr varScale="1">
        <p:scale>
          <a:sx n="73" d="100"/>
          <a:sy n="73" d="100"/>
        </p:scale>
        <p:origin x="3144"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comments/comment1.xml><?xml version="1.0" encoding="utf-8"?>
<p:cmLst xmlns:a="http://schemas.openxmlformats.org/drawingml/2006/main" xmlns:r="http://schemas.openxmlformats.org/officeDocument/2006/relationships" xmlns:p="http://schemas.openxmlformats.org/presentationml/2006/main">
  <p:cm authorId="20" dt="2021-02-09T09:14:03.615" idx="20">
    <p:pos x="10" y="10"/>
    <p:text>i think the charted items are a bit off of the lines they refer to</p:text>
    <p:extLst>
      <p:ext uri="{C676402C-5697-4E1C-873F-D02D1690AC5C}">
        <p15:threadingInfo xmlns:p15="http://schemas.microsoft.com/office/powerpoint/2012/main" timeZoneBias="300"/>
      </p:ext>
    </p:extLst>
  </p:cm>
  <p:cm authorId="21" dt="2021-02-09T09:55:49.574" idx="1">
    <p:pos x="10" y="146"/>
    <p:text>fixed what I can.</p:text>
    <p:extLst>
      <p:ext uri="{C676402C-5697-4E1C-873F-D02D1690AC5C}">
        <p15:threadingInfo xmlns:p15="http://schemas.microsoft.com/office/powerpoint/2012/main" timeZoneBias="300">
          <p15:parentCm authorId="20" idx="20"/>
        </p15:threadingInf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1F456AC-992E-3C44-A27D-9F9BF9AE7C79}" type="datetimeFigureOut">
              <a:rPr lang="en-US" smtClean="0"/>
              <a:pPr/>
              <a:t>2/26/2021</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1E79951E-6CED-E84E-891C-C61D1D7B975F}" type="slidenum">
              <a:rPr lang="en-US" smtClean="0"/>
              <a:pPr/>
              <a:t>‹#›</a:t>
            </a:fld>
            <a:endParaRPr lang="en-US"/>
          </a:p>
        </p:txBody>
      </p:sp>
    </p:spTree>
    <p:extLst>
      <p:ext uri="{BB962C8B-B14F-4D97-AF65-F5344CB8AC3E}">
        <p14:creationId xmlns:p14="http://schemas.microsoft.com/office/powerpoint/2010/main" val="2795653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dirty="0">
                <a:solidFill>
                  <a:schemeClr val="tx1"/>
                </a:solidFill>
                <a:latin typeface="+mn-lt"/>
              </a:rPr>
              <a:t>الغرض من هذه الأداة</a:t>
            </a:r>
            <a:r>
              <a:rPr lang="ar-IQ" dirty="0">
                <a:solidFill>
                  <a:schemeClr val="tx1"/>
                </a:solidFill>
                <a:latin typeface="+mn-lt"/>
              </a:rPr>
              <a:t> </a:t>
            </a:r>
            <a:r>
              <a:rPr lang="ar-LB" dirty="0">
                <a:solidFill>
                  <a:schemeClr val="tx1"/>
                </a:solidFill>
                <a:latin typeface="+mn-lt"/>
              </a:rPr>
              <a:t>التي ي</a:t>
            </a:r>
            <a:r>
              <a:rPr lang="ar-IQ" dirty="0">
                <a:solidFill>
                  <a:schemeClr val="tx1"/>
                </a:solidFill>
                <a:latin typeface="+mn-lt"/>
              </a:rPr>
              <a:t>قدمه</a:t>
            </a:r>
            <a:r>
              <a:rPr lang="ar-LB" dirty="0">
                <a:solidFill>
                  <a:schemeClr val="tx1"/>
                </a:solidFill>
                <a:latin typeface="+mn-lt"/>
              </a:rPr>
              <a:t>ا</a:t>
            </a:r>
            <a:r>
              <a:rPr lang="ar-EG" dirty="0">
                <a:solidFill>
                  <a:schemeClr val="tx1"/>
                </a:solidFill>
                <a:latin typeface="+mn-lt"/>
              </a:rPr>
              <a:t>: </a:t>
            </a:r>
            <a:r>
              <a:rPr lang="ar-SA" dirty="0">
                <a:solidFill>
                  <a:schemeClr val="tx1"/>
                </a:solidFill>
                <a:latin typeface="+mn-lt"/>
              </a:rPr>
              <a:t>م</a:t>
            </a:r>
            <a:r>
              <a:rPr lang="ar-IQ" dirty="0">
                <a:solidFill>
                  <a:schemeClr val="tx1"/>
                </a:solidFill>
                <a:latin typeface="+mn-lt"/>
              </a:rPr>
              <a:t>ُقدم </a:t>
            </a:r>
            <a:r>
              <a:rPr lang="ar-SA" dirty="0">
                <a:solidFill>
                  <a:schemeClr val="tx1"/>
                </a:solidFill>
                <a:latin typeface="+mn-lt"/>
              </a:rPr>
              <a:t>الرعاية ال</a:t>
            </a:r>
            <a:r>
              <a:rPr lang="ar-IQ" dirty="0">
                <a:solidFill>
                  <a:schemeClr val="tx1"/>
                </a:solidFill>
                <a:latin typeface="+mn-lt"/>
              </a:rPr>
              <a:t>طبية </a:t>
            </a:r>
            <a:r>
              <a:rPr lang="ar-SA" dirty="0">
                <a:solidFill>
                  <a:schemeClr val="tx1"/>
                </a:solidFill>
                <a:latin typeface="+mn-lt"/>
              </a:rPr>
              <a:t>إلى لجان المهن الصحية</a:t>
            </a:r>
          </a:p>
          <a:p>
            <a:pPr algn="r" rtl="1"/>
            <a:r>
              <a:rPr lang="ar-SA" b="1" baseline="0" dirty="0">
                <a:solidFill>
                  <a:schemeClr val="tx1"/>
                </a:solidFill>
                <a:latin typeface="+mn-lt"/>
              </a:rPr>
              <a:t>ملحوظة</a:t>
            </a:r>
            <a:r>
              <a:rPr lang="ar-EG" b="1" baseline="0" dirty="0">
                <a:solidFill>
                  <a:schemeClr val="tx1"/>
                </a:solidFill>
                <a:latin typeface="+mn-lt"/>
              </a:rPr>
              <a:t>:</a:t>
            </a:r>
            <a:r>
              <a:rPr lang="ar-EG" dirty="0">
                <a:solidFill>
                  <a:schemeClr val="tx1"/>
                </a:solidFill>
                <a:latin typeface="+mn-lt"/>
              </a:rPr>
              <a:t> </a:t>
            </a:r>
            <a:r>
              <a:rPr lang="ar-SA" dirty="0">
                <a:solidFill>
                  <a:schemeClr val="tx1"/>
                </a:solidFill>
                <a:latin typeface="+mn-lt"/>
              </a:rPr>
              <a:t>لسنا بحاجة إلى استخدام كل الشرائح</a:t>
            </a:r>
            <a:r>
              <a:rPr lang="ar-EG" dirty="0">
                <a:solidFill>
                  <a:schemeClr val="tx1"/>
                </a:solidFill>
                <a:latin typeface="+mn-lt"/>
              </a:rPr>
              <a:t>. </a:t>
            </a:r>
            <a:r>
              <a:rPr lang="ar-SA" dirty="0">
                <a:solidFill>
                  <a:schemeClr val="tx1"/>
                </a:solidFill>
                <a:latin typeface="+mn-lt"/>
              </a:rPr>
              <a:t>الرجاء اختيار الشرائح </a:t>
            </a:r>
            <a:r>
              <a:rPr lang="ar-LB" dirty="0">
                <a:solidFill>
                  <a:schemeClr val="tx1"/>
                </a:solidFill>
                <a:latin typeface="+mn-lt"/>
              </a:rPr>
              <a:t>بحسب </a:t>
            </a:r>
            <a:r>
              <a:rPr lang="ar-SA" dirty="0">
                <a:solidFill>
                  <a:schemeClr val="tx1"/>
                </a:solidFill>
                <a:latin typeface="+mn-lt"/>
              </a:rPr>
              <a:t>العمق والمدة والجمهور المقدم له العرض</a:t>
            </a:r>
            <a:r>
              <a:rPr lang="ar-EG" dirty="0">
                <a:solidFill>
                  <a:schemeClr val="tx1"/>
                </a:solidFill>
                <a:latin typeface="+mn-lt"/>
              </a:rPr>
              <a:t>. </a:t>
            </a:r>
            <a:r>
              <a:rPr lang="ar-IQ" dirty="0">
                <a:solidFill>
                  <a:schemeClr val="tx1"/>
                </a:solidFill>
                <a:latin typeface="+mn-lt"/>
              </a:rPr>
              <a:t>و</a:t>
            </a:r>
            <a:r>
              <a:rPr lang="ar-SA" dirty="0">
                <a:solidFill>
                  <a:schemeClr val="tx1"/>
                </a:solidFill>
                <a:latin typeface="+mn-lt"/>
              </a:rPr>
              <a:t>يمكن إيجاد الشرائح المقترحة لعرض </a:t>
            </a:r>
            <a:r>
              <a:rPr lang="ar-IQ" dirty="0">
                <a:solidFill>
                  <a:schemeClr val="tx1"/>
                </a:solidFill>
                <a:latin typeface="+mn-lt"/>
              </a:rPr>
              <a:t>أ</a:t>
            </a:r>
            <a:r>
              <a:rPr lang="ar-SA" dirty="0">
                <a:solidFill>
                  <a:schemeClr val="tx1"/>
                </a:solidFill>
                <a:latin typeface="+mn-lt"/>
              </a:rPr>
              <a:t>قصر في نهاية مجموعة الشرائح هذه</a:t>
            </a:r>
            <a:r>
              <a:rPr lang="ar-EG" dirty="0">
                <a:solidFill>
                  <a:schemeClr val="tx1"/>
                </a:solidFill>
                <a:latin typeface="+mn-lt"/>
              </a:rPr>
              <a:t>.</a:t>
            </a:r>
          </a:p>
        </p:txBody>
      </p:sp>
      <p:sp>
        <p:nvSpPr>
          <p:cNvPr id="4" name="Slide Number Placeholder 3"/>
          <p:cNvSpPr>
            <a:spLocks noGrp="1"/>
          </p:cNvSpPr>
          <p:nvPr>
            <p:ph type="sldNum" sz="quarter" idx="10"/>
          </p:nvPr>
        </p:nvSpPr>
        <p:spPr/>
        <p:txBody>
          <a:bodyPr/>
          <a:lstStyle/>
          <a:p>
            <a:fld id="{3E93355A-8E44-4DDA-AB4A-3EF701460EF3}" type="slidenum">
              <a:rPr lang="en-CA" smtClean="0">
                <a:solidFill>
                  <a:prstClr val="black"/>
                </a:solidFill>
              </a:rPr>
              <a:pPr/>
              <a:t>1</a:t>
            </a:fld>
            <a:endParaRPr lang="en-CA" dirty="0">
              <a:solidFill>
                <a:prstClr val="black"/>
              </a:solidFill>
            </a:endParaRPr>
          </a:p>
        </p:txBody>
      </p:sp>
    </p:spTree>
    <p:extLst>
      <p:ext uri="{BB962C8B-B14F-4D97-AF65-F5344CB8AC3E}">
        <p14:creationId xmlns:p14="http://schemas.microsoft.com/office/powerpoint/2010/main" val="7082578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dirty="0">
                <a:solidFill>
                  <a:schemeClr val="tx1"/>
                </a:solidFill>
              </a:rPr>
              <a:t>شملت الدراسة 2181 مريضًا من المصابين بسكري</a:t>
            </a:r>
            <a:r>
              <a:rPr lang="ar-LB" baseline="0" dirty="0">
                <a:solidFill>
                  <a:schemeClr val="tx1"/>
                </a:solidFill>
              </a:rPr>
              <a:t> النمط الأول من ”دراسة يورودياب للمضاعفات المحتملة“ (</a:t>
            </a:r>
            <a:r>
              <a:rPr lang="en-GB" dirty="0">
                <a:solidFill>
                  <a:schemeClr val="tx1"/>
                </a:solidFill>
              </a:rPr>
              <a:t>EURODIAB Prospective Complications Study</a:t>
            </a:r>
            <a:r>
              <a:rPr lang="ar-LB" baseline="0" dirty="0">
                <a:solidFill>
                  <a:schemeClr val="tx1"/>
                </a:solidFill>
              </a:rPr>
              <a:t>). وعند خط الأساس، تم تقييم تواتر النقص الحاد في سكر الدم (الذي يتطلب مساعدة طرف ثالث) المصرَّح عنه ذاتيًّا بواسطة استبيان المرضى. وتم تقييم المرض القلبي الوعائي القاتل/غير القاتل بعد 7.3 سنوات من </a:t>
            </a:r>
            <a:r>
              <a:rPr lang="ar-SA" baseline="0" dirty="0">
                <a:solidFill>
                  <a:schemeClr val="tx1"/>
                </a:solidFill>
              </a:rPr>
              <a:t>فحص</a:t>
            </a:r>
            <a:r>
              <a:rPr lang="ar-LB" baseline="0" dirty="0">
                <a:solidFill>
                  <a:schemeClr val="tx1"/>
                </a:solidFill>
              </a:rPr>
              <a:t> خط الأساس. وفي فترة المتابعة، جُمعت البيانات حول نوبات نقص السكر في الدم الحادة وغير الحادة في العام السابق عبر الاستبيان.</a:t>
            </a:r>
          </a:p>
          <a:p>
            <a:pPr algn="r" rtl="1"/>
            <a:r>
              <a:rPr lang="ar-LB" baseline="0" dirty="0">
                <a:solidFill>
                  <a:schemeClr val="tx1"/>
                </a:solidFill>
              </a:rPr>
              <a:t>وعلى عكس بعض دراسات</a:t>
            </a:r>
            <a:r>
              <a:rPr lang="ar-SA" baseline="0" dirty="0">
                <a:solidFill>
                  <a:schemeClr val="tx1"/>
                </a:solidFill>
              </a:rPr>
              <a:t> الأفواج</a:t>
            </a:r>
            <a:r>
              <a:rPr lang="ar-LB" baseline="0" dirty="0">
                <a:solidFill>
                  <a:schemeClr val="tx1"/>
                </a:solidFill>
              </a:rPr>
              <a:t> الأخرى، لم تُشر هذه البيانات إلى أنّ النقص الحاد في سكر الدم يزيد خطر الإصابة بالأمراض القلبية الوعائية. وقد يعكس التعارض مع الدراسات الأخرى مساهمات كلٍّ من السببية والعوامل المربكة في البيانات الملحوظة.</a:t>
            </a:r>
            <a:endParaRPr lang="en-GB" dirty="0">
              <a:solidFill>
                <a:schemeClr val="tx1"/>
              </a:solidFill>
            </a:endParaRPr>
          </a:p>
        </p:txBody>
      </p:sp>
      <p:sp>
        <p:nvSpPr>
          <p:cNvPr id="4" name="Slide Number Placeholder 3"/>
          <p:cNvSpPr>
            <a:spLocks noGrp="1"/>
          </p:cNvSpPr>
          <p:nvPr>
            <p:ph type="sldNum" sz="quarter" idx="5"/>
          </p:nvPr>
        </p:nvSpPr>
        <p:spPr/>
        <p:txBody>
          <a:bodyPr/>
          <a:lstStyle/>
          <a:p>
            <a:fld id="{1E79951E-6CED-E84E-891C-C61D1D7B975F}" type="slidenum">
              <a:rPr lang="en-US" smtClean="0"/>
              <a:pPr/>
              <a:t>10</a:t>
            </a:fld>
            <a:endParaRPr lang="en-US"/>
          </a:p>
        </p:txBody>
      </p:sp>
    </p:spTree>
    <p:extLst>
      <p:ext uri="{BB962C8B-B14F-4D97-AF65-F5344CB8AC3E}">
        <p14:creationId xmlns:p14="http://schemas.microsoft.com/office/powerpoint/2010/main" val="28034186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E79951E-6CED-E84E-891C-C61D1D7B975F}" type="slidenum">
              <a:rPr lang="en-US" smtClean="0"/>
              <a:pPr/>
              <a:t>11</a:t>
            </a:fld>
            <a:endParaRPr lang="en-US"/>
          </a:p>
        </p:txBody>
      </p:sp>
    </p:spTree>
    <p:extLst>
      <p:ext uri="{BB962C8B-B14F-4D97-AF65-F5344CB8AC3E}">
        <p14:creationId xmlns:p14="http://schemas.microsoft.com/office/powerpoint/2010/main" val="6429919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E79951E-6CED-E84E-891C-C61D1D7B975F}"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79951E-6CED-E84E-891C-C61D1D7B975F}" type="slidenum">
              <a:rPr lang="en-US" smtClean="0"/>
              <a:pPr/>
              <a:t>13</a:t>
            </a:fld>
            <a:endParaRPr lang="en-US"/>
          </a:p>
        </p:txBody>
      </p:sp>
    </p:spTree>
    <p:extLst>
      <p:ext uri="{BB962C8B-B14F-4D97-AF65-F5344CB8AC3E}">
        <p14:creationId xmlns:p14="http://schemas.microsoft.com/office/powerpoint/2010/main" val="38722879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dirty="0">
                <a:solidFill>
                  <a:schemeClr val="tx1"/>
                </a:solidFill>
              </a:rPr>
              <a:t>بحثَ</a:t>
            </a:r>
            <a:r>
              <a:rPr lang="ar-LB" baseline="0" dirty="0">
                <a:solidFill>
                  <a:schemeClr val="tx1"/>
                </a:solidFill>
              </a:rPr>
              <a:t> عددٌ من التجارب حول النتائج القلبية الوعائية في الارتباطات </a:t>
            </a:r>
            <a:r>
              <a:rPr lang="ar-LB" sz="1200" dirty="0">
                <a:solidFill>
                  <a:schemeClr val="tx1"/>
                </a:solidFill>
                <a:latin typeface="+mn-lt"/>
              </a:rPr>
              <a:t>بين النقص الحاد في سكر الدم والأحداث القلبية الوعائية الضارة الرئيسية ومعدل الوفيات لأسباب عامة.</a:t>
            </a:r>
            <a:r>
              <a:rPr lang="ar-LB" baseline="0" dirty="0">
                <a:solidFill>
                  <a:schemeClr val="tx1"/>
                </a:solidFill>
              </a:rPr>
              <a:t> وتتعارض البيانات إذ لا تُظهر كافة الدراسات وجود ارتباط. وتُبيّن المجموعات التالية من الشرائح تضارب البيانات.</a:t>
            </a:r>
            <a:r>
              <a:rPr lang="en-GB" dirty="0">
                <a:solidFill>
                  <a:schemeClr val="tx1"/>
                </a:solidFill>
              </a:rPr>
              <a:t> </a:t>
            </a:r>
          </a:p>
        </p:txBody>
      </p:sp>
      <p:sp>
        <p:nvSpPr>
          <p:cNvPr id="4" name="Slide Number Placeholder 3"/>
          <p:cNvSpPr>
            <a:spLocks noGrp="1"/>
          </p:cNvSpPr>
          <p:nvPr>
            <p:ph type="sldNum" sz="quarter" idx="5"/>
          </p:nvPr>
        </p:nvSpPr>
        <p:spPr/>
        <p:txBody>
          <a:bodyPr/>
          <a:lstStyle/>
          <a:p>
            <a:fld id="{1E79951E-6CED-E84E-891C-C61D1D7B975F}" type="slidenum">
              <a:rPr lang="en-US" smtClean="0"/>
              <a:pPr/>
              <a:t>14</a:t>
            </a:fld>
            <a:endParaRPr lang="en-US"/>
          </a:p>
        </p:txBody>
      </p:sp>
    </p:spTree>
    <p:extLst>
      <p:ext uri="{BB962C8B-B14F-4D97-AF65-F5344CB8AC3E}">
        <p14:creationId xmlns:p14="http://schemas.microsoft.com/office/powerpoint/2010/main" val="2228453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r" rtl="1"/>
            <a:endParaRPr lang="ar-LB" baseline="30000" dirty="0"/>
          </a:p>
          <a:p>
            <a:pPr algn="r" rtl="1"/>
            <a:endParaRPr lang="en-US" dirty="0"/>
          </a:p>
        </p:txBody>
      </p:sp>
      <p:sp>
        <p:nvSpPr>
          <p:cNvPr id="4" name="Slide Number Placeholder 3"/>
          <p:cNvSpPr>
            <a:spLocks noGrp="1"/>
          </p:cNvSpPr>
          <p:nvPr>
            <p:ph type="sldNum" sz="quarter" idx="10"/>
          </p:nvPr>
        </p:nvSpPr>
        <p:spPr/>
        <p:txBody>
          <a:bodyPr/>
          <a:lstStyle/>
          <a:p>
            <a:fld id="{1E79951E-6CED-E84E-891C-C61D1D7B975F}"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94119" y="960726"/>
            <a:ext cx="4325471" cy="3291321"/>
          </a:xfrm>
          <a:prstGeom prst="rect">
            <a:avLst/>
          </a:prstGeom>
          <a:solidFill>
            <a:srgbClr val="FFFFFF"/>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6744" tIns="43372" rIns="86744" bIns="43372" anchor="ctr"/>
          <a:lstStyle/>
          <a:p>
            <a:pPr fontAlgn="base">
              <a:spcBef>
                <a:spcPct val="0"/>
              </a:spcBef>
              <a:spcAft>
                <a:spcPct val="0"/>
              </a:spcAft>
              <a:defRPr/>
            </a:pPr>
            <a:endParaRPr lang="en-US">
              <a:solidFill>
                <a:srgbClr val="000000"/>
              </a:solidFill>
              <a:latin typeface="Arial" pitchFamily="-108" charset="0"/>
              <a:cs typeface="msgothic" charset="0"/>
            </a:endParaRPr>
          </a:p>
        </p:txBody>
      </p:sp>
      <p:sp>
        <p:nvSpPr>
          <p:cNvPr id="4098" name="Text Box 2"/>
          <p:cNvSpPr txBox="1">
            <a:spLocks noGrp="1" noChangeArrowheads="1"/>
          </p:cNvSpPr>
          <p:nvPr>
            <p:ph type="body"/>
          </p:nvPr>
        </p:nvSpPr>
        <p:spPr>
          <a:xfrm>
            <a:off x="1116107" y="4570269"/>
            <a:ext cx="5088964" cy="3651971"/>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algn="r" rtl="1" eaLnBrk="1">
              <a:lnSpc>
                <a:spcPct val="93000"/>
              </a:lnSpc>
              <a:spcBef>
                <a:spcPct val="0"/>
              </a:spcBef>
              <a:buSzPct val="45000"/>
              <a:buFont typeface="Wingdings" charset="0"/>
              <a:buNone/>
              <a:defRPr/>
            </a:pPr>
            <a:r>
              <a:rPr lang="ar-LB" dirty="0">
                <a:solidFill>
                  <a:schemeClr val="tx1"/>
                </a:solidFill>
                <a:latin typeface="Arial" charset="0"/>
                <a:cs typeface="msgothic" charset="0"/>
              </a:rPr>
              <a:t>يرتبط النقص الحاد في سكر</a:t>
            </a:r>
            <a:r>
              <a:rPr lang="ar-LB" baseline="0" dirty="0">
                <a:solidFill>
                  <a:schemeClr val="tx1"/>
                </a:solidFill>
                <a:latin typeface="Arial" charset="0"/>
                <a:cs typeface="msgothic" charset="0"/>
              </a:rPr>
              <a:t> الدم بارتفاع معدل الوفيات مع كلا العلاجَين القياسي والمكثف. ورغم أنّ النقص الحاد في سكر الدم كان أكثر شيوعًا لدى مجموعة العلاج المكثف، تجدر الملاحظة أنّ أثره أدنى في معدل الوفيات. فقد يكون تكرر النقص في سكر الدم لدى هذه المجموعة سببًا لتخفيف الاستجابة الودية الكظرية. وللمفارقة، قد تكون التأثيرات الديناميكية الدموية لنقص السكر في الدم أقل عمقًا لدى الأفراد المعرضين لخطر مرتفع من النقص الحاد في سكر الدم.</a:t>
            </a:r>
            <a:br>
              <a:rPr lang="en-US" baseline="0" dirty="0">
                <a:solidFill>
                  <a:schemeClr val="tx1"/>
                </a:solidFill>
                <a:latin typeface="Arial" charset="0"/>
                <a:cs typeface="msgothic" charset="0"/>
              </a:rPr>
            </a:br>
            <a:endParaRPr lang="ar-LB" baseline="0" dirty="0">
              <a:solidFill>
                <a:schemeClr val="tx1"/>
              </a:solidFill>
              <a:latin typeface="Arial" charset="0"/>
              <a:cs typeface="msgothic" charset="0"/>
            </a:endParaRPr>
          </a:p>
          <a:p>
            <a:pPr algn="r" rtl="1" eaLnBrk="1">
              <a:lnSpc>
                <a:spcPct val="93000"/>
              </a:lnSpc>
              <a:spcBef>
                <a:spcPct val="0"/>
              </a:spcBef>
              <a:buSzPct val="45000"/>
              <a:buFont typeface="Wingdings" charset="0"/>
              <a:buNone/>
              <a:defRPr/>
            </a:pPr>
            <a:r>
              <a:rPr lang="ar-LB" baseline="0" dirty="0">
                <a:solidFill>
                  <a:schemeClr val="tx1"/>
                </a:solidFill>
                <a:latin typeface="Arial" charset="0"/>
                <a:cs typeface="msgothic" charset="0"/>
              </a:rPr>
              <a:t>إلى اليسار، خطر الوفاة في مجموعة العلاج المكثّف مقابل مجموعة العلاج القياسي بين الذين لا يعانون من نوبات حادة لنقص السكر في الدم ولدى مَن تعرّضوا على الأقل لنوبة مماثلة؛ و</a:t>
            </a:r>
            <a:r>
              <a:rPr lang="ar-SA" baseline="0" dirty="0">
                <a:solidFill>
                  <a:schemeClr val="tx1"/>
                </a:solidFill>
                <a:latin typeface="Arial" charset="0"/>
                <a:cs typeface="msgothic" charset="0"/>
              </a:rPr>
              <a:t>إلى اليمين</a:t>
            </a:r>
            <a:r>
              <a:rPr lang="ar-LB" baseline="0" dirty="0">
                <a:solidFill>
                  <a:schemeClr val="tx1"/>
                </a:solidFill>
                <a:latin typeface="Arial" charset="0"/>
                <a:cs typeface="msgothic" charset="0"/>
              </a:rPr>
              <a:t>، خطر الوفاة المرتبط بنوبة واحدة مماثلة على الأقل (مقابل غياب النوبات) في مجموعة العلاج المكثّف وفي مجموعة العلاج القياسي.</a:t>
            </a:r>
            <a:endParaRPr lang="en-GB" dirty="0">
              <a:solidFill>
                <a:schemeClr val="tx1"/>
              </a:solidFill>
              <a:latin typeface="Arial" charset="0"/>
              <a:cs typeface="msgothic" charset="0"/>
            </a:endParaRPr>
          </a:p>
        </p:txBody>
      </p:sp>
    </p:spTree>
    <p:extLst>
      <p:ext uri="{BB962C8B-B14F-4D97-AF65-F5344CB8AC3E}">
        <p14:creationId xmlns:p14="http://schemas.microsoft.com/office/powerpoint/2010/main" val="9080622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sz="1200" b="0" i="0" kern="1200" dirty="0">
                <a:solidFill>
                  <a:schemeClr val="tx1"/>
                </a:solidFill>
                <a:effectLst/>
                <a:latin typeface="+mn-lt"/>
                <a:ea typeface="+mn-ea"/>
                <a:cs typeface="+mn-cs"/>
              </a:rPr>
              <a:t>تم البحث في الارتباطات بين النقص الحاد في سكر الدم ومخاطر </a:t>
            </a:r>
            <a:r>
              <a:rPr lang="ar-SA" sz="1200" b="0" i="0" kern="1200" dirty="0">
                <a:solidFill>
                  <a:schemeClr val="tx1"/>
                </a:solidFill>
                <a:effectLst/>
                <a:latin typeface="+mn-lt"/>
                <a:ea typeface="+mn-ea"/>
                <a:cs typeface="+mn-cs"/>
              </a:rPr>
              <a:t>الأحداث</a:t>
            </a:r>
            <a:r>
              <a:rPr lang="ar-LB" sz="1200" b="0" i="0" kern="1200" dirty="0">
                <a:solidFill>
                  <a:schemeClr val="tx1"/>
                </a:solidFill>
                <a:effectLst/>
                <a:latin typeface="+mn-lt"/>
                <a:ea typeface="+mn-ea"/>
                <a:cs typeface="+mn-cs"/>
              </a:rPr>
              <a:t> </a:t>
            </a:r>
            <a:r>
              <a:rPr lang="ar-SA" sz="1200" b="0" i="0" kern="1200" dirty="0">
                <a:solidFill>
                  <a:schemeClr val="tx1"/>
                </a:solidFill>
                <a:effectLst/>
                <a:latin typeface="+mn-lt"/>
                <a:ea typeface="+mn-ea"/>
                <a:cs typeface="+mn-cs"/>
              </a:rPr>
              <a:t>المتعلقة ب</a:t>
            </a:r>
            <a:r>
              <a:rPr lang="ar-LB" sz="1200" b="0" i="0" kern="1200" dirty="0">
                <a:solidFill>
                  <a:schemeClr val="tx1"/>
                </a:solidFill>
                <a:effectLst/>
                <a:latin typeface="+mn-lt"/>
                <a:ea typeface="+mn-ea"/>
                <a:cs typeface="+mn-cs"/>
              </a:rPr>
              <a:t>الأوعية</a:t>
            </a:r>
            <a:r>
              <a:rPr lang="ar-LB" sz="1200" b="0" i="0" kern="1200" baseline="0" dirty="0">
                <a:solidFill>
                  <a:schemeClr val="tx1"/>
                </a:solidFill>
                <a:effectLst/>
                <a:latin typeface="+mn-lt"/>
                <a:ea typeface="+mn-ea"/>
                <a:cs typeface="+mn-cs"/>
              </a:rPr>
              <a:t> الكبيرة أو </a:t>
            </a:r>
            <a:r>
              <a:rPr lang="ar-LB" sz="1200" b="0" i="0" kern="1200" baseline="0" dirty="0" err="1">
                <a:solidFill>
                  <a:schemeClr val="tx1"/>
                </a:solidFill>
                <a:effectLst/>
                <a:latin typeface="+mn-lt"/>
                <a:ea typeface="+mn-ea"/>
                <a:cs typeface="+mn-cs"/>
              </a:rPr>
              <a:t>ال</a:t>
            </a:r>
            <a:r>
              <a:rPr lang="ar-SA" sz="1200" b="0" i="0" kern="1200" baseline="0" dirty="0">
                <a:solidFill>
                  <a:schemeClr val="tx1"/>
                </a:solidFill>
                <a:effectLst/>
                <a:latin typeface="+mn-lt"/>
                <a:ea typeface="+mn-ea"/>
                <a:cs typeface="+mn-cs"/>
              </a:rPr>
              <a:t>دقيقة</a:t>
            </a:r>
            <a:r>
              <a:rPr lang="ar-LB" sz="1200" b="0" i="0" kern="1200" baseline="0" dirty="0">
                <a:solidFill>
                  <a:schemeClr val="tx1"/>
                </a:solidFill>
                <a:effectLst/>
                <a:latin typeface="+mn-lt"/>
                <a:ea typeface="+mn-ea"/>
                <a:cs typeface="+mn-cs"/>
              </a:rPr>
              <a:t> والوفاة بين 11,140 مريضًا من المصابين بسكري النمط الثاني. وفي خلال فترة المتابعة الوسيطة البالغة 5 سنوات، أُصيب 231 مريضًا (2.1%) بنوبة واحدة حادة على الأقل لنقص السكر في الدم.</a:t>
            </a:r>
          </a:p>
          <a:p>
            <a:pPr algn="r" rtl="1"/>
            <a:r>
              <a:rPr lang="ar-LB" sz="1200" b="0" i="0" kern="1200" baseline="0" dirty="0">
                <a:solidFill>
                  <a:schemeClr val="tx1"/>
                </a:solidFill>
                <a:effectLst/>
                <a:latin typeface="+mn-lt"/>
                <a:ea typeface="+mn-ea"/>
                <a:cs typeface="+mn-cs"/>
              </a:rPr>
              <a:t>وارتبط النقص الحاد في سكر الدم بشدة بالمخاطر المتزايدة لمجموعة من النتائج السريرية الضارة. ومن الممكن أن يساهم نقص سكر الدم الحاد في ظهور النتائج الضارة، لكنّ هذه التحاليل تشير إلى أنّ نقص السكر في الدم قد يكون على حدٍّ سواء بمثابة مؤشر على قابلية التعرض ل</a:t>
            </a:r>
            <a:r>
              <a:rPr lang="ar-SA" sz="1200" b="0" i="0" kern="1200" baseline="0" dirty="0">
                <a:solidFill>
                  <a:schemeClr val="tx1"/>
                </a:solidFill>
                <a:effectLst/>
                <a:latin typeface="+mn-lt"/>
                <a:ea typeface="+mn-ea"/>
                <a:cs typeface="+mn-cs"/>
              </a:rPr>
              <a:t>أحداث</a:t>
            </a:r>
            <a:r>
              <a:rPr lang="ar-LB" sz="1200" b="0" i="0" kern="1200" baseline="0" dirty="0">
                <a:solidFill>
                  <a:schemeClr val="tx1"/>
                </a:solidFill>
                <a:effectLst/>
                <a:latin typeface="+mn-lt"/>
                <a:ea typeface="+mn-ea"/>
                <a:cs typeface="+mn-cs"/>
              </a:rPr>
              <a:t> مشابهة.</a:t>
            </a:r>
            <a:endParaRPr lang="en-GB" dirty="0">
              <a:solidFill>
                <a:schemeClr val="tx1"/>
              </a:solidFill>
            </a:endParaRPr>
          </a:p>
        </p:txBody>
      </p:sp>
      <p:sp>
        <p:nvSpPr>
          <p:cNvPr id="4" name="Slide Number Placeholder 3"/>
          <p:cNvSpPr>
            <a:spLocks noGrp="1"/>
          </p:cNvSpPr>
          <p:nvPr>
            <p:ph type="sldNum" sz="quarter" idx="5"/>
          </p:nvPr>
        </p:nvSpPr>
        <p:spPr/>
        <p:txBody>
          <a:bodyPr/>
          <a:lstStyle/>
          <a:p>
            <a:fld id="{1E79951E-6CED-E84E-891C-C61D1D7B975F}" type="slidenum">
              <a:rPr lang="en-US" smtClean="0"/>
              <a:pPr/>
              <a:t>17</a:t>
            </a:fld>
            <a:endParaRPr lang="en-US"/>
          </a:p>
        </p:txBody>
      </p:sp>
    </p:spTree>
    <p:extLst>
      <p:ext uri="{BB962C8B-B14F-4D97-AF65-F5344CB8AC3E}">
        <p14:creationId xmlns:p14="http://schemas.microsoft.com/office/powerpoint/2010/main" val="19224394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txBox="1">
            <a:spLocks noGrp="1" noChangeArrowheads="1"/>
          </p:cNvSpPr>
          <p:nvPr/>
        </p:nvSpPr>
        <p:spPr bwMode="auto">
          <a:xfrm>
            <a:off x="4143587" y="9119474"/>
            <a:ext cx="3169920" cy="48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algn="r" defTabSz="483306" eaLnBrk="1" fontAlgn="base" hangingPunct="1">
              <a:spcBef>
                <a:spcPct val="0"/>
              </a:spcBef>
              <a:spcAft>
                <a:spcPct val="0"/>
              </a:spcAft>
            </a:pPr>
            <a:fld id="{87E4085E-FC54-4610-86E4-9D36A8EAD5FF}" type="slidenum">
              <a:rPr lang="en-CA" altLang="en-US" smtClean="0">
                <a:solidFill>
                  <a:prstClr val="black"/>
                </a:solidFill>
                <a:latin typeface="Arial" pitchFamily="34" charset="0"/>
                <a:cs typeface="Arial" pitchFamily="34" charset="0"/>
              </a:rPr>
              <a:pPr algn="r" defTabSz="483306" eaLnBrk="1" fontAlgn="base" hangingPunct="1">
                <a:spcBef>
                  <a:spcPct val="0"/>
                </a:spcBef>
                <a:spcAft>
                  <a:spcPct val="0"/>
                </a:spcAft>
              </a:pPr>
              <a:t>18</a:t>
            </a:fld>
            <a:endParaRPr lang="en-CA" altLang="en-US">
              <a:solidFill>
                <a:prstClr val="black"/>
              </a:solidFill>
              <a:latin typeface="Arial" pitchFamily="34" charset="0"/>
              <a:cs typeface="Arial" pitchFamily="34" charset="0"/>
            </a:endParaRPr>
          </a:p>
        </p:txBody>
      </p:sp>
      <p:sp>
        <p:nvSpPr>
          <p:cNvPr id="106499" name="Rectangle 4"/>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500" name="Rectangle 5"/>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rtl="1" eaLnBrk="1" hangingPunct="1">
              <a:spcBef>
                <a:spcPct val="0"/>
              </a:spcBef>
            </a:pPr>
            <a:r>
              <a:rPr lang="ar-LB" altLang="en-US" dirty="0">
                <a:solidFill>
                  <a:schemeClr val="tx1"/>
                </a:solidFill>
              </a:rPr>
              <a:t>أُجريت ”تجربة شؤون المحاربين القد</a:t>
            </a:r>
            <a:r>
              <a:rPr lang="ar-SA" altLang="en-US" dirty="0">
                <a:solidFill>
                  <a:schemeClr val="tx1"/>
                </a:solidFill>
              </a:rPr>
              <a:t>ا</a:t>
            </a:r>
            <a:r>
              <a:rPr lang="ar-LB" altLang="en-US" dirty="0">
                <a:solidFill>
                  <a:schemeClr val="tx1"/>
                </a:solidFill>
              </a:rPr>
              <a:t>م</a:t>
            </a:r>
            <a:r>
              <a:rPr lang="ar-SA" altLang="en-US" dirty="0">
                <a:solidFill>
                  <a:schemeClr val="tx1"/>
                </a:solidFill>
              </a:rPr>
              <a:t>ى</a:t>
            </a:r>
            <a:r>
              <a:rPr lang="ar-LB" altLang="en-US" dirty="0">
                <a:solidFill>
                  <a:schemeClr val="tx1"/>
                </a:solidFill>
              </a:rPr>
              <a:t> حول السكري“ (</a:t>
            </a:r>
            <a:r>
              <a:rPr lang="en-CA" altLang="en-US" dirty="0">
                <a:solidFill>
                  <a:schemeClr val="tx1"/>
                </a:solidFill>
              </a:rPr>
              <a:t>Veterans Affairs Diabetes Trial</a:t>
            </a:r>
            <a:r>
              <a:rPr lang="ar-LB" altLang="en-US" dirty="0">
                <a:solidFill>
                  <a:schemeClr val="tx1"/>
                </a:solidFill>
              </a:rPr>
              <a:t>) أو</a:t>
            </a:r>
            <a:r>
              <a:rPr lang="ar-LB" altLang="en-US" baseline="0" dirty="0">
                <a:solidFill>
                  <a:schemeClr val="tx1"/>
                </a:solidFill>
              </a:rPr>
              <a:t> ما يُعرَف بـ</a:t>
            </a:r>
            <a:r>
              <a:rPr lang="ar-LB" altLang="en-US" dirty="0">
                <a:solidFill>
                  <a:schemeClr val="tx1"/>
                </a:solidFill>
              </a:rPr>
              <a:t>”في أي دي تي“</a:t>
            </a:r>
            <a:r>
              <a:rPr lang="ar-LB" altLang="en-US" baseline="0" dirty="0">
                <a:solidFill>
                  <a:schemeClr val="tx1"/>
                </a:solidFill>
              </a:rPr>
              <a:t> (</a:t>
            </a:r>
            <a:r>
              <a:rPr lang="en-US" altLang="en-US" dirty="0">
                <a:solidFill>
                  <a:schemeClr val="tx1"/>
                </a:solidFill>
              </a:rPr>
              <a:t>VADT</a:t>
            </a:r>
            <a:r>
              <a:rPr lang="ar-LB" altLang="en-US" dirty="0">
                <a:solidFill>
                  <a:schemeClr val="tx1"/>
                </a:solidFill>
              </a:rPr>
              <a:t>)</a:t>
            </a:r>
            <a:r>
              <a:rPr lang="ar-LB" altLang="en-US" baseline="0" dirty="0">
                <a:solidFill>
                  <a:schemeClr val="tx1"/>
                </a:solidFill>
              </a:rPr>
              <a:t> </a:t>
            </a:r>
            <a:r>
              <a:rPr lang="ar-SA" altLang="en-US" baseline="0" dirty="0">
                <a:solidFill>
                  <a:schemeClr val="tx1"/>
                </a:solidFill>
              </a:rPr>
              <a:t>بمشاركة</a:t>
            </a:r>
            <a:r>
              <a:rPr lang="ar-LB" altLang="en-US" baseline="0" dirty="0">
                <a:solidFill>
                  <a:schemeClr val="tx1"/>
                </a:solidFill>
              </a:rPr>
              <a:t> 1791 محاربًا من الذكور عبر مقارنة الطريقة المكثّفة مقابل الطريقة التقليدية لتدبير مستوى الغلوكوز.</a:t>
            </a:r>
          </a:p>
          <a:p>
            <a:pPr algn="r" rtl="1" eaLnBrk="1" hangingPunct="1">
              <a:spcBef>
                <a:spcPct val="0"/>
              </a:spcBef>
            </a:pPr>
            <a:r>
              <a:rPr lang="ar-LB" altLang="en-US" baseline="0" dirty="0">
                <a:solidFill>
                  <a:schemeClr val="tx1"/>
                </a:solidFill>
              </a:rPr>
              <a:t>وحدد التحليل </a:t>
            </a:r>
            <a:r>
              <a:rPr lang="ar-SA" altLang="en-US" baseline="0" dirty="0">
                <a:solidFill>
                  <a:schemeClr val="tx1"/>
                </a:solidFill>
              </a:rPr>
              <a:t>الذي أجري</a:t>
            </a:r>
            <a:r>
              <a:rPr lang="ar-LB" altLang="en-US" baseline="0" dirty="0">
                <a:solidFill>
                  <a:schemeClr val="tx1"/>
                </a:solidFill>
              </a:rPr>
              <a:t> </a:t>
            </a:r>
            <a:r>
              <a:rPr lang="ar-SA" altLang="en-US" baseline="0" dirty="0">
                <a:solidFill>
                  <a:schemeClr val="tx1"/>
                </a:solidFill>
              </a:rPr>
              <a:t>بعد مشاهدة بيانات</a:t>
            </a:r>
            <a:r>
              <a:rPr lang="ar-LB" altLang="en-US" baseline="0" dirty="0">
                <a:solidFill>
                  <a:schemeClr val="tx1"/>
                </a:solidFill>
              </a:rPr>
              <a:t> التجربة</a:t>
            </a:r>
            <a:r>
              <a:rPr lang="ar-SA" altLang="en-US" baseline="0" dirty="0">
                <a:solidFill>
                  <a:schemeClr val="tx1"/>
                </a:solidFill>
              </a:rPr>
              <a:t> </a:t>
            </a:r>
            <a:r>
              <a:rPr lang="he-IL" altLang="en-US" baseline="0" dirty="0">
                <a:solidFill>
                  <a:schemeClr val="tx1"/>
                </a:solidFill>
              </a:rPr>
              <a:t>(</a:t>
            </a:r>
            <a:r>
              <a:rPr lang="en-CA" altLang="en-US" dirty="0">
                <a:solidFill>
                  <a:schemeClr val="tx1"/>
                </a:solidFill>
              </a:rPr>
              <a:t>post-hoc analysis</a:t>
            </a:r>
            <a:r>
              <a:rPr lang="he-IL" altLang="en-US" baseline="0" dirty="0">
                <a:solidFill>
                  <a:schemeClr val="tx1"/>
                </a:solidFill>
              </a:rPr>
              <a:t>) </a:t>
            </a:r>
            <a:r>
              <a:rPr lang="ar-LB" altLang="en-US" baseline="0" dirty="0">
                <a:solidFill>
                  <a:schemeClr val="tx1"/>
                </a:solidFill>
              </a:rPr>
              <a:t>عددًا من العوامل التي دلّت على إمكانية الوفاة لأسباب قلبية وعائية في خلال سير الدراسة. ومن بين العوامل المحدَّدة، ارتبط حدوث </a:t>
            </a:r>
            <a:r>
              <a:rPr lang="ar-SA" altLang="en-US" baseline="0" dirty="0">
                <a:solidFill>
                  <a:schemeClr val="tx1"/>
                </a:solidFill>
              </a:rPr>
              <a:t>نوبة </a:t>
            </a:r>
            <a:r>
              <a:rPr lang="ar-LB" altLang="en-US" baseline="0" dirty="0">
                <a:solidFill>
                  <a:schemeClr val="tx1"/>
                </a:solidFill>
              </a:rPr>
              <a:t>النقص الحاد في سكر الدم </a:t>
            </a:r>
            <a:r>
              <a:rPr lang="ar-SA" altLang="en-US" baseline="0" dirty="0">
                <a:solidFill>
                  <a:schemeClr val="tx1"/>
                </a:solidFill>
              </a:rPr>
              <a:t>خلال</a:t>
            </a:r>
            <a:r>
              <a:rPr lang="ar-LB" altLang="en-US" baseline="0" dirty="0">
                <a:solidFill>
                  <a:schemeClr val="tx1"/>
                </a:solidFill>
              </a:rPr>
              <a:t> فترة الأشهر الثلاثة السابقة إلى حدٍّ كبيرٍ بالوفاة لأسباب قلبية وعائية، إذ رفعَ مستوى الخطر أربعة أضعاف مقارنةً بعدم اختبار نوبة حادة لنقص السكر في الدم ضمن فترة الأشهر الثلاثة السابقة. وشملت عوامل الخطر الأخرى الإصابة المسبقة بمرض قلبي وعائي، والعمر الأكبر (كل 10 سنوات)، والنسبة الأعلى للهيموغلوبين السكري (</a:t>
            </a:r>
            <a:r>
              <a:rPr lang="en-US" altLang="en-US" baseline="0" dirty="0">
                <a:solidFill>
                  <a:schemeClr val="tx1"/>
                </a:solidFill>
              </a:rPr>
              <a:t>HbA1c</a:t>
            </a:r>
            <a:r>
              <a:rPr lang="ar-LB" altLang="en-US" baseline="0" dirty="0">
                <a:solidFill>
                  <a:schemeClr val="tx1"/>
                </a:solidFill>
              </a:rPr>
              <a:t>)</a:t>
            </a:r>
            <a:r>
              <a:rPr lang="ar-SA" altLang="en-US" baseline="0" dirty="0">
                <a:solidFill>
                  <a:schemeClr val="tx1"/>
                </a:solidFill>
              </a:rPr>
              <a:t> في مرحلة خط الأساس</a:t>
            </a:r>
            <a:r>
              <a:rPr lang="ar-LB" altLang="en-US" baseline="0" dirty="0">
                <a:solidFill>
                  <a:schemeClr val="tx1"/>
                </a:solidFill>
              </a:rPr>
              <a:t>. وبدا أنّ التمتع بمستوًى أعلى من كولسترول البروتين الشحمي المرتفع الكثافة </a:t>
            </a:r>
            <a:r>
              <a:rPr lang="en-US" altLang="en-US" baseline="0" dirty="0">
                <a:solidFill>
                  <a:schemeClr val="tx1"/>
                </a:solidFill>
              </a:rPr>
              <a:t>(HDL)</a:t>
            </a:r>
            <a:r>
              <a:rPr lang="ar-LB" altLang="en-US" baseline="0" dirty="0">
                <a:solidFill>
                  <a:schemeClr val="tx1"/>
                </a:solidFill>
              </a:rPr>
              <a:t> يُحدث أثرًا وقائيًّا في القلب.</a:t>
            </a:r>
          </a:p>
          <a:p>
            <a:pPr algn="r" rtl="1" eaLnBrk="1" hangingPunct="1">
              <a:spcBef>
                <a:spcPct val="0"/>
              </a:spcBef>
            </a:pPr>
            <a:endParaRPr lang="ar-LB" altLang="en-US" baseline="0" dirty="0">
              <a:solidFill>
                <a:schemeClr val="tx1"/>
              </a:solidFill>
            </a:endParaRPr>
          </a:p>
        </p:txBody>
      </p:sp>
    </p:spTree>
    <p:extLst>
      <p:ext uri="{BB962C8B-B14F-4D97-AF65-F5344CB8AC3E}">
        <p14:creationId xmlns:p14="http://schemas.microsoft.com/office/powerpoint/2010/main" val="15769458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sz="1200" b="0" i="0" kern="1200" dirty="0">
                <a:solidFill>
                  <a:schemeClr val="tx1"/>
                </a:solidFill>
                <a:effectLst/>
                <a:latin typeface="+mn-lt"/>
                <a:ea typeface="+mn-ea"/>
                <a:cs typeface="+mn-cs"/>
              </a:rPr>
              <a:t>اختير عشوائيًّا مجموع 12,537 مشاركًا يعانون من خلل سكر الدم والخطر ال</a:t>
            </a:r>
            <a:r>
              <a:rPr lang="ar-LB" altLang="ja-JP" dirty="0">
                <a:solidFill>
                  <a:schemeClr val="tx1"/>
                </a:solidFill>
              </a:rPr>
              <a:t>مرتفع المرتبط بالقلب والأوعية الدموية</a:t>
            </a:r>
            <a:r>
              <a:rPr lang="ar-LB" altLang="ja-JP" baseline="0" dirty="0">
                <a:solidFill>
                  <a:schemeClr val="tx1"/>
                </a:solidFill>
              </a:rPr>
              <a:t> لتلقي أنسولين غلارجين القاعدي المُعايَر حسب نسبة الغلوكوز بعد الصيام البالغة 5.3 مليمول/ل (95 ملغم/دل) وما دون، أو لتلقي الرعاية القياسية الخاصة بنسبة السكر في الدم.</a:t>
            </a:r>
          </a:p>
          <a:p>
            <a:pPr algn="r" rtl="1"/>
            <a:r>
              <a:rPr lang="ar-LB" dirty="0">
                <a:solidFill>
                  <a:schemeClr val="tx1"/>
                </a:solidFill>
              </a:rPr>
              <a:t>وارتبط</a:t>
            </a:r>
            <a:r>
              <a:rPr lang="ar-LB" baseline="0" dirty="0">
                <a:solidFill>
                  <a:schemeClr val="tx1"/>
                </a:solidFill>
              </a:rPr>
              <a:t> النقص الحاد في سكر الدم بارتفاع خطر النتائج القلبية الوعائية لدى الأشخاص المعرضين لخطر مرتفع مرتبط بالقلب والأوعية الدموية والمصابين بخلل سكر الدم. ومع أنّ التوزيع لتلقي أنسولين غلارجين أو الرعاية القياسية كان مرتبطًا بازدياد خطر النقص الحاد وغير الحاد في سكر الدم، كان الخطر النسبي للنتائج القلبية الوعائية مع نقص السكر في الدم أدنى مع علاج </a:t>
            </a:r>
            <a:r>
              <a:rPr lang="ar-SA" baseline="0" dirty="0">
                <a:solidFill>
                  <a:schemeClr val="tx1"/>
                </a:solidFill>
              </a:rPr>
              <a:t>لخفض</a:t>
            </a:r>
            <a:r>
              <a:rPr lang="ar-LB" baseline="0" dirty="0">
                <a:solidFill>
                  <a:schemeClr val="tx1"/>
                </a:solidFill>
              </a:rPr>
              <a:t> مستوى الغلوكوز القائم على الغلارجين مقابل التحكم القياسي بنسبة السكر في الدم.</a:t>
            </a:r>
            <a:endParaRPr lang="en-GB" dirty="0">
              <a:solidFill>
                <a:schemeClr val="tx1"/>
              </a:solidFill>
            </a:endParaRPr>
          </a:p>
        </p:txBody>
      </p:sp>
      <p:sp>
        <p:nvSpPr>
          <p:cNvPr id="4" name="Slide Number Placeholder 3"/>
          <p:cNvSpPr>
            <a:spLocks noGrp="1"/>
          </p:cNvSpPr>
          <p:nvPr>
            <p:ph type="sldNum" sz="quarter" idx="5"/>
          </p:nvPr>
        </p:nvSpPr>
        <p:spPr/>
        <p:txBody>
          <a:bodyPr/>
          <a:lstStyle/>
          <a:p>
            <a:fld id="{1E79951E-6CED-E84E-891C-C61D1D7B975F}" type="slidenum">
              <a:rPr lang="en-US" smtClean="0"/>
              <a:pPr/>
              <a:t>19</a:t>
            </a:fld>
            <a:endParaRPr lang="en-US"/>
          </a:p>
        </p:txBody>
      </p:sp>
    </p:spTree>
    <p:extLst>
      <p:ext uri="{BB962C8B-B14F-4D97-AF65-F5344CB8AC3E}">
        <p14:creationId xmlns:p14="http://schemas.microsoft.com/office/powerpoint/2010/main" val="1764574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E79951E-6CED-E84E-891C-C61D1D7B975F}" type="slidenum">
              <a:rPr lang="en-US" smtClean="0"/>
              <a:pPr/>
              <a:t>2</a:t>
            </a:fld>
            <a:endParaRPr lang="en-US"/>
          </a:p>
        </p:txBody>
      </p:sp>
    </p:spTree>
    <p:extLst>
      <p:ext uri="{BB962C8B-B14F-4D97-AF65-F5344CB8AC3E}">
        <p14:creationId xmlns:p14="http://schemas.microsoft.com/office/powerpoint/2010/main" val="31751921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871538"/>
            <a:ext cx="7747000" cy="4357687"/>
          </a:xfrm>
        </p:spPr>
      </p:sp>
      <p:sp>
        <p:nvSpPr>
          <p:cNvPr id="3" name="Notes Placeholder 2"/>
          <p:cNvSpPr>
            <a:spLocks noGrp="1"/>
          </p:cNvSpPr>
          <p:nvPr>
            <p:ph type="body" idx="1"/>
          </p:nvPr>
        </p:nvSpPr>
        <p:spPr/>
        <p:txBody>
          <a:bodyPr/>
          <a:lstStyle/>
          <a:p>
            <a:pPr algn="r" defTabSz="747071" rtl="1">
              <a:defRPr/>
            </a:pPr>
            <a:r>
              <a:rPr lang="ar-LB" sz="1000" dirty="0">
                <a:solidFill>
                  <a:schemeClr val="tx1"/>
                </a:solidFill>
              </a:rPr>
              <a:t>قام تحليلٌ خاصٌّ بالمجموعات الفرعية لنقاط النهاية الأولية </a:t>
            </a:r>
            <a:r>
              <a:rPr lang="ar-SA" sz="1000" dirty="0">
                <a:solidFill>
                  <a:schemeClr val="tx1"/>
                </a:solidFill>
              </a:rPr>
              <a:t>المكونة من عدة عوامل </a:t>
            </a:r>
            <a:r>
              <a:rPr lang="ar-LB" sz="1000" dirty="0">
                <a:solidFill>
                  <a:schemeClr val="tx1"/>
                </a:solidFill>
              </a:rPr>
              <a:t>بتصنيف الأفراد ضمن مجموعتَين حسب اختبارهم النقص الحاد في سكر الدم (أو عدم اختبارهم إياه). </a:t>
            </a:r>
            <a:r>
              <a:rPr lang="ar-LB" sz="1000" b="1" dirty="0">
                <a:solidFill>
                  <a:schemeClr val="tx1"/>
                </a:solidFill>
              </a:rPr>
              <a:t>ولم </a:t>
            </a:r>
            <a:r>
              <a:rPr lang="ar-LB" sz="1000" b="0" dirty="0">
                <a:solidFill>
                  <a:schemeClr val="tx1"/>
                </a:solidFill>
              </a:rPr>
              <a:t>يتوافر</a:t>
            </a:r>
            <a:r>
              <a:rPr lang="ar-LB" sz="1000" b="0" baseline="0" dirty="0">
                <a:solidFill>
                  <a:schemeClr val="tx1"/>
                </a:solidFill>
              </a:rPr>
              <a:t> تفاعلٌ ملحوظٌ (أي ما من اختلاف) بين المجموعتَين الفرعيتَين، وكان تأثير العلاج في كلّ مجموعة فرعية متماشيًا مع ملاحظات التحليل الأولي. ويُشار إلى أن الأغلبية الساحقة من </a:t>
            </a:r>
            <a:r>
              <a:rPr lang="ar-SA" sz="1000" b="0" baseline="0" dirty="0">
                <a:solidFill>
                  <a:schemeClr val="tx1"/>
                </a:solidFill>
              </a:rPr>
              <a:t>المشاركين</a:t>
            </a:r>
            <a:r>
              <a:rPr lang="ar-LB" sz="1000" b="0" baseline="0" dirty="0">
                <a:solidFill>
                  <a:schemeClr val="tx1"/>
                </a:solidFill>
              </a:rPr>
              <a:t> لم تختبر </a:t>
            </a:r>
            <a:r>
              <a:rPr lang="ar-LB" sz="1000" dirty="0">
                <a:solidFill>
                  <a:schemeClr val="tx1"/>
                </a:solidFill>
              </a:rPr>
              <a:t>النقص الحاد في سكر الدم في تجربة ”ليدر“ </a:t>
            </a:r>
            <a:r>
              <a:rPr lang="en-US" sz="1000" dirty="0">
                <a:solidFill>
                  <a:schemeClr val="tx1"/>
                </a:solidFill>
              </a:rPr>
              <a:t>(LEADER)</a:t>
            </a:r>
            <a:r>
              <a:rPr lang="ar-LB" sz="1000" dirty="0">
                <a:solidFill>
                  <a:schemeClr val="tx1"/>
                </a:solidFill>
              </a:rPr>
              <a:t>.</a:t>
            </a:r>
            <a:r>
              <a:rPr lang="ar-LB" sz="1000" baseline="0" dirty="0">
                <a:solidFill>
                  <a:schemeClr val="tx1"/>
                </a:solidFill>
              </a:rPr>
              <a:t> وكخلاصة، يبدو أن </a:t>
            </a:r>
            <a:r>
              <a:rPr lang="ar-SA" sz="1000" baseline="0" dirty="0">
                <a:solidFill>
                  <a:schemeClr val="tx1"/>
                </a:solidFill>
              </a:rPr>
              <a:t>انخفاض عدد</a:t>
            </a:r>
            <a:r>
              <a:rPr lang="ar-LB" sz="1000" baseline="0" dirty="0">
                <a:solidFill>
                  <a:schemeClr val="tx1"/>
                </a:solidFill>
              </a:rPr>
              <a:t> الأحداث القلبية الوعائية مع الليراجلوتايد لا </a:t>
            </a:r>
            <a:r>
              <a:rPr lang="ar-SA" sz="1000" baseline="0" dirty="0">
                <a:solidFill>
                  <a:schemeClr val="tx1"/>
                </a:solidFill>
              </a:rPr>
              <a:t>يتعلق ب</a:t>
            </a:r>
            <a:r>
              <a:rPr lang="ar-LB" sz="1000" baseline="0" dirty="0">
                <a:solidFill>
                  <a:schemeClr val="tx1"/>
                </a:solidFill>
              </a:rPr>
              <a:t>النسبة الأدنى لحدوث النقص الحاد في سكر الدم مقارنةً بالعلاج الوهمي.</a:t>
            </a:r>
            <a:endParaRPr lang="en-GB" sz="1000" dirty="0">
              <a:solidFill>
                <a:schemeClr val="tx1"/>
              </a:solidFill>
            </a:endParaRPr>
          </a:p>
        </p:txBody>
      </p:sp>
      <p:sp>
        <p:nvSpPr>
          <p:cNvPr id="4" name="Slide Number Placeholder 3"/>
          <p:cNvSpPr>
            <a:spLocks noGrp="1"/>
          </p:cNvSpPr>
          <p:nvPr>
            <p:ph type="sldNum" sz="quarter" idx="10"/>
          </p:nvPr>
        </p:nvSpPr>
        <p:spPr/>
        <p:txBody>
          <a:bodyPr/>
          <a:lstStyle/>
          <a:p>
            <a:pPr>
              <a:defRPr/>
            </a:pPr>
            <a:fld id="{6BBB935C-7C44-411F-83BE-6DF2428951A9}" type="slidenum">
              <a:rPr lang="en-GB">
                <a:solidFill>
                  <a:prstClr val="black"/>
                </a:solidFill>
                <a:latin typeface="Verdana"/>
              </a:rPr>
              <a:pPr>
                <a:defRPr/>
              </a:pPr>
              <a:t>20</a:t>
            </a:fld>
            <a:endParaRPr lang="en-GB" dirty="0">
              <a:solidFill>
                <a:prstClr val="black"/>
              </a:solidFill>
              <a:latin typeface="Verdana"/>
            </a:endParaRPr>
          </a:p>
        </p:txBody>
      </p:sp>
    </p:spTree>
    <p:extLst>
      <p:ext uri="{BB962C8B-B14F-4D97-AF65-F5344CB8AC3E}">
        <p14:creationId xmlns:p14="http://schemas.microsoft.com/office/powerpoint/2010/main" val="11994816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algn="r" rtl="1"/>
            <a:r>
              <a:rPr lang="ar-LB" sz="1300" dirty="0">
                <a:solidFill>
                  <a:schemeClr val="tx1"/>
                </a:solidFill>
              </a:rPr>
              <a:t>لوحِظ ارتباطٌ زمنيٌّ بين النقص الحاد في سكر الدم</a:t>
            </a:r>
            <a:r>
              <a:rPr lang="ar-LB" sz="1300" baseline="0" dirty="0">
                <a:solidFill>
                  <a:schemeClr val="tx1"/>
                </a:solidFill>
              </a:rPr>
              <a:t> والخطر الذي يتبعه للإصابة بحدث قلبي وعائي ضار رئيسي أو الوفاة لأسباب عامة.</a:t>
            </a:r>
          </a:p>
          <a:p>
            <a:pPr algn="r" rtl="1"/>
            <a:r>
              <a:rPr lang="ar-LB" sz="1300" dirty="0">
                <a:solidFill>
                  <a:schemeClr val="tx1"/>
                </a:solidFill>
              </a:rPr>
              <a:t>وظهر تأثير الهضبة في التوجه نحو تزايد الخطر حين لوحظت نوبة نقص السكر في الدم قبل</a:t>
            </a:r>
            <a:r>
              <a:rPr lang="ar-SA" sz="1300" dirty="0">
                <a:solidFill>
                  <a:schemeClr val="tx1"/>
                </a:solidFill>
              </a:rPr>
              <a:t> مرور</a:t>
            </a:r>
            <a:r>
              <a:rPr lang="ar-LB" sz="1300" dirty="0">
                <a:solidFill>
                  <a:schemeClr val="tx1"/>
                </a:solidFill>
              </a:rPr>
              <a:t> 30 يومًا</a:t>
            </a:r>
            <a:r>
              <a:rPr lang="ar-LB" sz="1300" baseline="0" dirty="0">
                <a:solidFill>
                  <a:schemeClr val="tx1"/>
                </a:solidFill>
              </a:rPr>
              <a:t> </a:t>
            </a:r>
            <a:r>
              <a:rPr lang="ar-SA" sz="1300" baseline="0" dirty="0">
                <a:solidFill>
                  <a:schemeClr val="tx1"/>
                </a:solidFill>
              </a:rPr>
              <a:t>على</a:t>
            </a:r>
            <a:r>
              <a:rPr lang="ar-LB" sz="1300" baseline="0" dirty="0">
                <a:solidFill>
                  <a:schemeClr val="tx1"/>
                </a:solidFill>
              </a:rPr>
              <a:t> المتابعة.</a:t>
            </a:r>
            <a:endParaRPr lang="en-GB" sz="1300" dirty="0">
              <a:solidFill>
                <a:schemeClr val="tx1"/>
              </a:solidFill>
            </a:endParaRPr>
          </a:p>
        </p:txBody>
      </p:sp>
      <p:sp>
        <p:nvSpPr>
          <p:cNvPr id="4" name="Slide Number Placeholder 3"/>
          <p:cNvSpPr>
            <a:spLocks noGrp="1"/>
          </p:cNvSpPr>
          <p:nvPr>
            <p:ph type="sldNum" sz="quarter" idx="10"/>
          </p:nvPr>
        </p:nvSpPr>
        <p:spPr/>
        <p:txBody>
          <a:bodyPr/>
          <a:lstStyle/>
          <a:p>
            <a:pPr defTabSz="483306">
              <a:defRPr/>
            </a:pPr>
            <a:fld id="{576E89B1-B476-4C59-A1AE-E6F2A1941AB8}" type="slidenum">
              <a:rPr lang="en-GB">
                <a:solidFill>
                  <a:srgbClr val="001965"/>
                </a:solidFill>
                <a:latin typeface="Calibri"/>
              </a:rPr>
              <a:pPr defTabSz="483306">
                <a:defRPr/>
              </a:pPr>
              <a:t>21</a:t>
            </a:fld>
            <a:endParaRPr lang="en-GB" dirty="0">
              <a:solidFill>
                <a:srgbClr val="001965"/>
              </a:solidFill>
              <a:latin typeface="Calibri"/>
            </a:endParaRPr>
          </a:p>
        </p:txBody>
      </p:sp>
    </p:spTree>
    <p:extLst>
      <p:ext uri="{BB962C8B-B14F-4D97-AF65-F5344CB8AC3E}">
        <p14:creationId xmlns:p14="http://schemas.microsoft.com/office/powerpoint/2010/main" val="16933299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dirty="0">
                <a:solidFill>
                  <a:schemeClr val="tx1"/>
                </a:solidFill>
              </a:rPr>
              <a:t>في هذه الدراسة، وُزِّع عشوائيًّا 7637 مريضًا من المصابين بسكري النمط الثاني إما لتلقي ديجلوديك (العدد= 3818) أو غلارجين </a:t>
            </a:r>
            <a:r>
              <a:rPr lang="en-US" dirty="0">
                <a:solidFill>
                  <a:schemeClr val="tx1"/>
                </a:solidFill>
              </a:rPr>
              <a:t>U100</a:t>
            </a:r>
            <a:r>
              <a:rPr lang="ar-LB" dirty="0">
                <a:solidFill>
                  <a:schemeClr val="tx1"/>
                </a:solidFill>
              </a:rPr>
              <a:t> (العدد= 3819)، مرة يوميًّا بين العشاء ووقت النوم.</a:t>
            </a:r>
          </a:p>
          <a:p>
            <a:pPr algn="r" rtl="1"/>
            <a:r>
              <a:rPr lang="ar-LB" dirty="0">
                <a:solidFill>
                  <a:schemeClr val="tx1"/>
                </a:solidFill>
              </a:rPr>
              <a:t>حصل مجموع</a:t>
            </a:r>
            <a:r>
              <a:rPr lang="ar-LB" baseline="0" dirty="0">
                <a:solidFill>
                  <a:schemeClr val="tx1"/>
                </a:solidFill>
              </a:rPr>
              <a:t> 752 نوبة حادة لنقص السكر في الدم (280 نوبة لدى 187 مريضًا يتلقون ديجلوديك، و472 نوبة لدى 252 مريضًا يتلقون </a:t>
            </a:r>
            <a:r>
              <a:rPr lang="ar-LB" dirty="0">
                <a:solidFill>
                  <a:schemeClr val="tx1"/>
                </a:solidFill>
              </a:rPr>
              <a:t>غلارجين </a:t>
            </a:r>
            <a:r>
              <a:rPr lang="en-US" dirty="0">
                <a:solidFill>
                  <a:schemeClr val="tx1"/>
                </a:solidFill>
              </a:rPr>
              <a:t>U100</a:t>
            </a:r>
            <a:r>
              <a:rPr lang="ar-LB" dirty="0">
                <a:solidFill>
                  <a:schemeClr val="tx1"/>
                </a:solidFill>
              </a:rPr>
              <a:t>).</a:t>
            </a:r>
            <a:r>
              <a:rPr lang="ar-LB" baseline="0" dirty="0">
                <a:solidFill>
                  <a:schemeClr val="tx1"/>
                </a:solidFill>
              </a:rPr>
              <a:t> وفي مجموعة الديجلوديك، حدثت 3.7 نوبات لكل 100 سنة </a:t>
            </a:r>
            <a:r>
              <a:rPr lang="ar-SA" baseline="0" dirty="0">
                <a:solidFill>
                  <a:schemeClr val="tx1"/>
                </a:solidFill>
              </a:rPr>
              <a:t>مريض</a:t>
            </a:r>
            <a:r>
              <a:rPr lang="ar-LB" baseline="0" dirty="0">
                <a:solidFill>
                  <a:schemeClr val="tx1"/>
                </a:solidFill>
              </a:rPr>
              <a:t>، مقارنةً بـ6.25 نوبات لكل 100 سنة </a:t>
            </a:r>
            <a:r>
              <a:rPr lang="ar-SA" baseline="0" dirty="0">
                <a:solidFill>
                  <a:schemeClr val="tx1"/>
                </a:solidFill>
              </a:rPr>
              <a:t>مريض</a:t>
            </a:r>
            <a:r>
              <a:rPr lang="ar-LB" baseline="0" dirty="0">
                <a:solidFill>
                  <a:schemeClr val="tx1"/>
                </a:solidFill>
              </a:rPr>
              <a:t> </a:t>
            </a:r>
            <a:r>
              <a:rPr lang="ar-SA" baseline="0" dirty="0">
                <a:solidFill>
                  <a:schemeClr val="tx1"/>
                </a:solidFill>
              </a:rPr>
              <a:t>في مجموعة</a:t>
            </a:r>
            <a:r>
              <a:rPr lang="ar-LB" baseline="0" dirty="0">
                <a:solidFill>
                  <a:schemeClr val="tx1"/>
                </a:solidFill>
              </a:rPr>
              <a:t> </a:t>
            </a:r>
            <a:r>
              <a:rPr lang="ar-LB" dirty="0">
                <a:solidFill>
                  <a:schemeClr val="tx1"/>
                </a:solidFill>
              </a:rPr>
              <a:t>غلارجين </a:t>
            </a:r>
            <a:r>
              <a:rPr lang="en-US" dirty="0">
                <a:solidFill>
                  <a:schemeClr val="tx1"/>
                </a:solidFill>
              </a:rPr>
              <a:t>U100</a:t>
            </a:r>
            <a:r>
              <a:rPr lang="ar-LB" dirty="0">
                <a:solidFill>
                  <a:schemeClr val="tx1"/>
                </a:solidFill>
              </a:rPr>
              <a:t>.</a:t>
            </a:r>
          </a:p>
          <a:p>
            <a:pPr algn="r" rtl="1"/>
            <a:r>
              <a:rPr lang="ar-LB" dirty="0">
                <a:solidFill>
                  <a:schemeClr val="tx1"/>
                </a:solidFill>
              </a:rPr>
              <a:t>وكان معدّل نقص سكر الدم الليلي </a:t>
            </a:r>
            <a:r>
              <a:rPr lang="ar-SA" dirty="0">
                <a:solidFill>
                  <a:schemeClr val="tx1"/>
                </a:solidFill>
              </a:rPr>
              <a:t>الحاد </a:t>
            </a:r>
            <a:r>
              <a:rPr lang="ar-LB" dirty="0">
                <a:solidFill>
                  <a:schemeClr val="tx1"/>
                </a:solidFill>
              </a:rPr>
              <a:t>أدنى </a:t>
            </a:r>
            <a:r>
              <a:rPr lang="ar-LB" baseline="0" dirty="0">
                <a:solidFill>
                  <a:schemeClr val="tx1"/>
                </a:solidFill>
              </a:rPr>
              <a:t>في مجموعة الديجلوديك (0.65 نوبة لكل 100 سنة </a:t>
            </a:r>
            <a:r>
              <a:rPr lang="ar-SA" baseline="0" dirty="0">
                <a:solidFill>
                  <a:schemeClr val="tx1"/>
                </a:solidFill>
              </a:rPr>
              <a:t>مريض</a:t>
            </a:r>
            <a:r>
              <a:rPr lang="ar-LB" baseline="0" dirty="0">
                <a:solidFill>
                  <a:schemeClr val="tx1"/>
                </a:solidFill>
              </a:rPr>
              <a:t>) مقابل المجموعة التي تتلقى علاج ال</a:t>
            </a:r>
            <a:r>
              <a:rPr lang="ar-LB" dirty="0">
                <a:solidFill>
                  <a:schemeClr val="tx1"/>
                </a:solidFill>
              </a:rPr>
              <a:t>غلارجين </a:t>
            </a:r>
            <a:r>
              <a:rPr lang="en-US" dirty="0">
                <a:solidFill>
                  <a:schemeClr val="tx1"/>
                </a:solidFill>
              </a:rPr>
              <a:t>U100</a:t>
            </a:r>
            <a:r>
              <a:rPr lang="ar-LB" dirty="0">
                <a:solidFill>
                  <a:schemeClr val="tx1"/>
                </a:solidFill>
              </a:rPr>
              <a:t> (1.40 نوبة لكل 199 سنة </a:t>
            </a:r>
            <a:r>
              <a:rPr lang="ar-SA" dirty="0">
                <a:solidFill>
                  <a:schemeClr val="tx1"/>
                </a:solidFill>
              </a:rPr>
              <a:t>مريض</a:t>
            </a:r>
            <a:r>
              <a:rPr lang="ar-LB" dirty="0">
                <a:solidFill>
                  <a:schemeClr val="tx1"/>
                </a:solidFill>
              </a:rPr>
              <a:t>).</a:t>
            </a:r>
            <a:endParaRPr lang="en-GB" dirty="0">
              <a:solidFill>
                <a:schemeClr val="tx1"/>
              </a:solidFill>
            </a:endParaRPr>
          </a:p>
        </p:txBody>
      </p:sp>
      <p:sp>
        <p:nvSpPr>
          <p:cNvPr id="4" name="Slide Number Placeholder 3"/>
          <p:cNvSpPr>
            <a:spLocks noGrp="1"/>
          </p:cNvSpPr>
          <p:nvPr>
            <p:ph type="sldNum" sz="quarter" idx="5"/>
          </p:nvPr>
        </p:nvSpPr>
        <p:spPr/>
        <p:txBody>
          <a:bodyPr/>
          <a:lstStyle/>
          <a:p>
            <a:fld id="{1E79951E-6CED-E84E-891C-C61D1D7B975F}" type="slidenum">
              <a:rPr lang="en-US" smtClean="0"/>
              <a:pPr/>
              <a:t>22</a:t>
            </a:fld>
            <a:endParaRPr lang="en-US"/>
          </a:p>
        </p:txBody>
      </p:sp>
    </p:spTree>
    <p:extLst>
      <p:ext uri="{BB962C8B-B14F-4D97-AF65-F5344CB8AC3E}">
        <p14:creationId xmlns:p14="http://schemas.microsoft.com/office/powerpoint/2010/main" val="25084866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lgn="r" rtl="1">
              <a:buFont typeface="Arial" panose="020B0604020202020204" pitchFamily="34" charset="0"/>
              <a:buChar char="•"/>
            </a:pPr>
            <a:r>
              <a:rPr lang="ar-LB" sz="1300" dirty="0">
                <a:solidFill>
                  <a:schemeClr val="tx1"/>
                </a:solidFill>
              </a:rPr>
              <a:t>على عكس ”ليدر“ </a:t>
            </a:r>
            <a:r>
              <a:rPr lang="en-US" sz="1300" dirty="0">
                <a:solidFill>
                  <a:schemeClr val="tx1"/>
                </a:solidFill>
              </a:rPr>
              <a:t>(LEADER)</a:t>
            </a:r>
            <a:r>
              <a:rPr lang="ar-LB" sz="1300" dirty="0">
                <a:solidFill>
                  <a:schemeClr val="tx1"/>
                </a:solidFill>
              </a:rPr>
              <a:t>، لم تُظهر تجربة ”ديفوت</a:t>
            </a:r>
            <a:r>
              <a:rPr lang="ar-LB" sz="1300" baseline="0" dirty="0">
                <a:solidFill>
                  <a:schemeClr val="tx1"/>
                </a:solidFill>
              </a:rPr>
              <a:t> 3“ </a:t>
            </a:r>
            <a:r>
              <a:rPr lang="en-US" sz="1300" baseline="0" dirty="0">
                <a:solidFill>
                  <a:schemeClr val="tx1"/>
                </a:solidFill>
              </a:rPr>
              <a:t>(DEVOTE 3)</a:t>
            </a:r>
            <a:r>
              <a:rPr lang="ar-LB" sz="1300" baseline="0" dirty="0">
                <a:solidFill>
                  <a:schemeClr val="tx1"/>
                </a:solidFill>
              </a:rPr>
              <a:t> علاقة زمنية بين الأحداث القلبية الوعائية الضارة الرئيسية ونقص السكر في الدم.</a:t>
            </a:r>
          </a:p>
          <a:p>
            <a:pPr marL="181240" indent="-181240" algn="r" rtl="1">
              <a:buFont typeface="Arial" panose="020B0604020202020204" pitchFamily="34" charset="0"/>
              <a:buChar char="•"/>
            </a:pPr>
            <a:r>
              <a:rPr lang="ar-LB" sz="1300" baseline="0" dirty="0">
                <a:solidFill>
                  <a:schemeClr val="tx1"/>
                </a:solidFill>
              </a:rPr>
              <a:t>تتضارب الأدلة بشأن العلاقة الزمنية. ويبدو أن كلًّا من السببية والعوامل المربكة يساهم في البيانات الملحوظة.</a:t>
            </a:r>
          </a:p>
          <a:p>
            <a:pPr marL="181240" indent="-181240" algn="r" rtl="1">
              <a:buFont typeface="Arial" panose="020B0604020202020204" pitchFamily="34" charset="0"/>
              <a:buChar char="•"/>
            </a:pPr>
            <a:r>
              <a:rPr lang="ar-LB" sz="1300" baseline="0" dirty="0">
                <a:solidFill>
                  <a:schemeClr val="tx1"/>
                </a:solidFill>
              </a:rPr>
              <a:t>كان المرضى الذين اختبروا النقص الحاد في سكر الدم أكثر عرضة بشكلٍ خاص ل</a:t>
            </a:r>
            <a:r>
              <a:rPr lang="ar-SA" sz="1300" baseline="0" dirty="0">
                <a:solidFill>
                  <a:schemeClr val="tx1"/>
                </a:solidFill>
              </a:rPr>
              <a:t>خطر ا</a:t>
            </a:r>
            <a:r>
              <a:rPr lang="ar-LB" sz="1300" baseline="0" dirty="0">
                <a:solidFill>
                  <a:schemeClr val="tx1"/>
                </a:solidFill>
              </a:rPr>
              <a:t>لوفاة لأسباب عامة على المدى القصير بعد نوبة نقص السكر في الدم.</a:t>
            </a:r>
          </a:p>
          <a:p>
            <a:pPr marL="181240" indent="-181240" algn="r" rtl="1">
              <a:buFont typeface="Arial" panose="020B0604020202020204" pitchFamily="34" charset="0"/>
              <a:buChar char="•"/>
            </a:pPr>
            <a:r>
              <a:rPr lang="ar-LB" sz="1300" baseline="0" dirty="0">
                <a:solidFill>
                  <a:schemeClr val="tx1"/>
                </a:solidFill>
              </a:rPr>
              <a:t>تشير النتائج إلى أنّ النقص الحاد في سكر الدم يرتبط بمعدل أعلى للوفيات اللاحقة؛ إلا أنها عاجزة عن الإجابة ع</a:t>
            </a:r>
            <a:r>
              <a:rPr lang="ar-SA" sz="1300" baseline="0" dirty="0">
                <a:solidFill>
                  <a:schemeClr val="tx1"/>
                </a:solidFill>
              </a:rPr>
              <a:t>ن</a:t>
            </a:r>
            <a:r>
              <a:rPr lang="ar-LB" sz="1300" baseline="0" dirty="0">
                <a:solidFill>
                  <a:schemeClr val="tx1"/>
                </a:solidFill>
              </a:rPr>
              <a:t> السؤال حول </a:t>
            </a:r>
            <a:r>
              <a:rPr lang="ar-SA" sz="1300" baseline="0" dirty="0">
                <a:solidFill>
                  <a:schemeClr val="tx1"/>
                </a:solidFill>
              </a:rPr>
              <a:t>ما </a:t>
            </a:r>
            <a:r>
              <a:rPr lang="ar-LB" sz="1300" baseline="0" dirty="0">
                <a:solidFill>
                  <a:schemeClr val="tx1"/>
                </a:solidFill>
              </a:rPr>
              <a:t>إذا كان النقص الحاد في سكر الدم بمثابة مؤشر على خطر النتائج الضارة أو </a:t>
            </a:r>
            <a:r>
              <a:rPr lang="ar-SA" sz="1300" baseline="0" dirty="0">
                <a:solidFill>
                  <a:schemeClr val="tx1"/>
                </a:solidFill>
              </a:rPr>
              <a:t>ما </a:t>
            </a:r>
            <a:r>
              <a:rPr lang="ar-LB" sz="1300" baseline="0" dirty="0">
                <a:solidFill>
                  <a:schemeClr val="tx1"/>
                </a:solidFill>
              </a:rPr>
              <a:t>إذا </a:t>
            </a:r>
            <a:r>
              <a:rPr lang="ar-SA" sz="1300" baseline="0" dirty="0">
                <a:solidFill>
                  <a:schemeClr val="tx1"/>
                </a:solidFill>
              </a:rPr>
              <a:t>كان </a:t>
            </a:r>
            <a:r>
              <a:rPr lang="ar-LB" sz="1300" baseline="0" dirty="0">
                <a:solidFill>
                  <a:schemeClr val="tx1"/>
                </a:solidFill>
              </a:rPr>
              <a:t>يتوافر أثر سببية مباشر.</a:t>
            </a:r>
            <a:endParaRPr lang="en-GB" dirty="0">
              <a:solidFill>
                <a:schemeClr val="tx1"/>
              </a:solidFill>
            </a:endParaRPr>
          </a:p>
        </p:txBody>
      </p:sp>
      <p:sp>
        <p:nvSpPr>
          <p:cNvPr id="4" name="Slide Number Placeholder 3"/>
          <p:cNvSpPr>
            <a:spLocks noGrp="1"/>
          </p:cNvSpPr>
          <p:nvPr>
            <p:ph type="sldNum" sz="quarter" idx="10"/>
          </p:nvPr>
        </p:nvSpPr>
        <p:spPr/>
        <p:txBody>
          <a:bodyPr/>
          <a:lstStyle/>
          <a:p>
            <a:fld id="{1E79951E-6CED-E84E-891C-C61D1D7B975F}" type="slidenum">
              <a:rPr lang="en-US" smtClean="0"/>
              <a:pPr/>
              <a:t>23</a:t>
            </a:fld>
            <a:endParaRPr lang="en-US"/>
          </a:p>
        </p:txBody>
      </p:sp>
    </p:spTree>
    <p:extLst>
      <p:ext uri="{BB962C8B-B14F-4D97-AF65-F5344CB8AC3E}">
        <p14:creationId xmlns:p14="http://schemas.microsoft.com/office/powerpoint/2010/main" val="17773605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E79951E-6CED-E84E-891C-C61D1D7B975F}" type="slidenum">
              <a:rPr lang="en-US" smtClean="0"/>
              <a:pPr/>
              <a:t>24</a:t>
            </a:fld>
            <a:endParaRPr lang="en-US"/>
          </a:p>
        </p:txBody>
      </p:sp>
    </p:spTree>
    <p:extLst>
      <p:ext uri="{BB962C8B-B14F-4D97-AF65-F5344CB8AC3E}">
        <p14:creationId xmlns:p14="http://schemas.microsoft.com/office/powerpoint/2010/main" val="33938349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79951E-6CED-E84E-891C-C61D1D7B975F}" type="slidenum">
              <a:rPr lang="en-US" smtClean="0"/>
              <a:pPr/>
              <a:t>25</a:t>
            </a:fld>
            <a:endParaRPr lang="en-US"/>
          </a:p>
        </p:txBody>
      </p:sp>
    </p:spTree>
    <p:extLst>
      <p:ext uri="{BB962C8B-B14F-4D97-AF65-F5344CB8AC3E}">
        <p14:creationId xmlns:p14="http://schemas.microsoft.com/office/powerpoint/2010/main" val="17801963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algn="r" rtl="1"/>
            <a:r>
              <a:rPr lang="ar-LB" dirty="0">
                <a:solidFill>
                  <a:schemeClr val="tx1"/>
                </a:solidFill>
              </a:rPr>
              <a:t>تشمل الآليات المعقولة التي يمكن أن يتسبب من خلالها نقص السكر في الدم بالمرض القلبي الوعائي، أو أن يؤدي إلى الوفاة الناتجة عن المرض القلبي الوعائي، التنشيط الودي الكظري، و</a:t>
            </a:r>
            <a:r>
              <a:rPr lang="ar-SA" dirty="0">
                <a:solidFill>
                  <a:schemeClr val="tx1"/>
                </a:solidFill>
              </a:rPr>
              <a:t>إعادة</a:t>
            </a:r>
            <a:r>
              <a:rPr lang="ar-LB" dirty="0">
                <a:solidFill>
                  <a:schemeClr val="tx1"/>
                </a:solidFill>
              </a:rPr>
              <a:t> استقطاب القلب</a:t>
            </a:r>
            <a:r>
              <a:rPr lang="ar-LB" baseline="0" dirty="0">
                <a:solidFill>
                  <a:schemeClr val="tx1"/>
                </a:solidFill>
              </a:rPr>
              <a:t> </a:t>
            </a:r>
            <a:r>
              <a:rPr lang="ar-SA" baseline="0" dirty="0">
                <a:solidFill>
                  <a:schemeClr val="tx1"/>
                </a:solidFill>
              </a:rPr>
              <a:t>بشكل </a:t>
            </a:r>
            <a:r>
              <a:rPr lang="ar-LB" baseline="0" dirty="0">
                <a:solidFill>
                  <a:schemeClr val="tx1"/>
                </a:solidFill>
              </a:rPr>
              <a:t>غير طبيعي، وزيادة تكوّن التخثرات، والالتهاب، وتضيُّق الأوعية. ورغم عدم اتضاح </a:t>
            </a:r>
            <a:r>
              <a:rPr lang="ar-SA" baseline="0" dirty="0">
                <a:solidFill>
                  <a:schemeClr val="tx1"/>
                </a:solidFill>
              </a:rPr>
              <a:t>ما </a:t>
            </a:r>
            <a:r>
              <a:rPr lang="ar-LB" baseline="0" dirty="0">
                <a:solidFill>
                  <a:schemeClr val="tx1"/>
                </a:solidFill>
              </a:rPr>
              <a:t>إذا كانت هذه التأثيرات تستمر، يرتبط خلل وظيفة الجهاز المستقل الخاصة بالقلب بتزايد معدل الوفيات بين المرضى الذين يعانون من خطر مرتفع </a:t>
            </a:r>
            <a:r>
              <a:rPr lang="ar-SA" baseline="0" dirty="0">
                <a:solidFill>
                  <a:schemeClr val="tx1"/>
                </a:solidFill>
              </a:rPr>
              <a:t>لنشوء مشاكل</a:t>
            </a:r>
            <a:r>
              <a:rPr lang="ar-LB" baseline="0" dirty="0">
                <a:solidFill>
                  <a:schemeClr val="tx1"/>
                </a:solidFill>
              </a:rPr>
              <a:t> القلب والأوعية الدموية. وفي هذه الدراسة، لم تُقَسْ وظيفة الجهاز المستقل، وبالتالي ل</a:t>
            </a:r>
            <a:r>
              <a:rPr lang="ar-SA" baseline="0" dirty="0">
                <a:solidFill>
                  <a:schemeClr val="tx1"/>
                </a:solidFill>
              </a:rPr>
              <a:t>م يتسن</a:t>
            </a:r>
            <a:r>
              <a:rPr lang="ar-LB" baseline="0" dirty="0">
                <a:solidFill>
                  <a:schemeClr val="tx1"/>
                </a:solidFill>
              </a:rPr>
              <a:t> البحث في تأثيراته المساهِمة.</a:t>
            </a:r>
            <a:br>
              <a:rPr lang="en-US" baseline="0" dirty="0">
                <a:solidFill>
                  <a:schemeClr val="tx1"/>
                </a:solidFill>
              </a:rPr>
            </a:br>
            <a:endParaRPr lang="ar-LB" baseline="0" dirty="0">
              <a:solidFill>
                <a:schemeClr val="tx1"/>
              </a:solidFill>
            </a:endParaRPr>
          </a:p>
          <a:p>
            <a:pPr algn="r" rtl="1"/>
            <a:r>
              <a:rPr lang="ar-LB" baseline="0" dirty="0">
                <a:solidFill>
                  <a:schemeClr val="tx1"/>
                </a:solidFill>
              </a:rPr>
              <a:t>من الممكن أن يعكس النقص الحاد في سكر الدم تأثيرات بعض الظروف الموجودة في الوقت نفسه وبعض المتغيرات المربكة التي لم يتم قياسها أو تحديد كميتها بشكلٍ كاملٍ، وأن يشكّل مؤشرًا على ازدياد خطر النتائج السريرية الضارة بدلًا من أن يكون سببًا مباشرًا لها. ويشير الانخفاض الملحوظ لتقديرات الخطر، بعد تعديل عددٍ من خصائص خط الأساس والخصائص المعتمِدة على الوقت</a:t>
            </a:r>
            <a:r>
              <a:rPr lang="ar-SA" baseline="0" dirty="0">
                <a:solidFill>
                  <a:schemeClr val="tx1"/>
                </a:solidFill>
              </a:rPr>
              <a:t> لدى المرضى</a:t>
            </a:r>
            <a:r>
              <a:rPr lang="ar-LB" baseline="0" dirty="0">
                <a:solidFill>
                  <a:schemeClr val="tx1"/>
                </a:solidFill>
              </a:rPr>
              <a:t>، إلى أهمية تأثيرات المتغيرات المربكة. فيمكن أن يزيد وجود الظروف القائمة في الوقت نفسه قابلية تعرض المريض لكلٍّ من النقص الحاد في سكر الدم وال</a:t>
            </a:r>
            <a:r>
              <a:rPr lang="ar-SA" baseline="0" dirty="0">
                <a:solidFill>
                  <a:schemeClr val="tx1"/>
                </a:solidFill>
              </a:rPr>
              <a:t>أحداث</a:t>
            </a:r>
            <a:r>
              <a:rPr lang="ar-LB" baseline="0" dirty="0">
                <a:solidFill>
                  <a:schemeClr val="tx1"/>
                </a:solidFill>
              </a:rPr>
              <a:t> الضارة من دون أن يتسبب أحدهما بالآخر بالضرورة. وعلى سبيل المثال، قد يعاني المريض من اعتلال الشبكية والنقص الحاد في سكر الدم بسبب وجود عوامل خطر شائعة كالعمر ومدة الإصابة بالسكري.</a:t>
            </a:r>
            <a:endParaRPr lang="en-GB" dirty="0">
              <a:solidFill>
                <a:schemeClr val="tx1"/>
              </a:solidFill>
            </a:endParaRPr>
          </a:p>
          <a:p>
            <a:pPr defTabSz="966446">
              <a:defRPr/>
            </a:pPr>
            <a:endParaRPr lang="ar-LB" dirty="0">
              <a:solidFill>
                <a:schemeClr val="tx1"/>
              </a:solidFill>
              <a:latin typeface="+mn-lt"/>
              <a:ea typeface="+mn-ea"/>
              <a:cs typeface="+mn-cs"/>
            </a:endParaRPr>
          </a:p>
          <a:p>
            <a:pPr defTabSz="966446">
              <a:defRPr/>
            </a:pPr>
            <a:r>
              <a:rPr lang="en-GB" dirty="0" err="1">
                <a:solidFill>
                  <a:schemeClr val="tx1"/>
                </a:solidFill>
                <a:latin typeface="Verdana" pitchFamily="34" charset="0"/>
                <a:ea typeface="MS PGothic"/>
                <a:cs typeface="Arial" charset="0"/>
              </a:rPr>
              <a:t>Zoungas</a:t>
            </a:r>
            <a:r>
              <a:rPr lang="en-GB" dirty="0">
                <a:solidFill>
                  <a:schemeClr val="tx1"/>
                </a:solidFill>
                <a:latin typeface="Verdana" pitchFamily="34" charset="0"/>
                <a:ea typeface="MS PGothic"/>
                <a:cs typeface="Arial" charset="0"/>
              </a:rPr>
              <a:t> et al. </a:t>
            </a:r>
            <a:r>
              <a:rPr lang="en-GB" i="1" dirty="0">
                <a:solidFill>
                  <a:schemeClr val="tx1"/>
                </a:solidFill>
                <a:latin typeface="Verdana" pitchFamily="34" charset="0"/>
                <a:ea typeface="MS PGothic"/>
                <a:cs typeface="Arial" charset="0"/>
              </a:rPr>
              <a:t>N </a:t>
            </a:r>
            <a:r>
              <a:rPr lang="en-GB" i="1" dirty="0" err="1">
                <a:solidFill>
                  <a:schemeClr val="tx1"/>
                </a:solidFill>
                <a:latin typeface="Verdana" pitchFamily="34" charset="0"/>
                <a:ea typeface="MS PGothic"/>
                <a:cs typeface="Arial" charset="0"/>
              </a:rPr>
              <a:t>Engl</a:t>
            </a:r>
            <a:r>
              <a:rPr lang="en-GB" i="1" dirty="0">
                <a:solidFill>
                  <a:schemeClr val="tx1"/>
                </a:solidFill>
                <a:latin typeface="Verdana" pitchFamily="34" charset="0"/>
                <a:ea typeface="MS PGothic"/>
                <a:cs typeface="Arial" charset="0"/>
              </a:rPr>
              <a:t> J Med</a:t>
            </a:r>
            <a:r>
              <a:rPr lang="en-GB" dirty="0">
                <a:solidFill>
                  <a:schemeClr val="tx1"/>
                </a:solidFill>
                <a:latin typeface="Verdana" pitchFamily="34" charset="0"/>
                <a:ea typeface="MS PGothic"/>
                <a:cs typeface="Arial" charset="0"/>
              </a:rPr>
              <a:t> 2010;363:1410–8</a:t>
            </a:r>
            <a:endParaRPr lang="en-GB" dirty="0">
              <a:solidFill>
                <a:schemeClr val="tx1"/>
              </a:solidFill>
            </a:endParaRPr>
          </a:p>
          <a:p>
            <a:endParaRPr lang="en-GB" dirty="0">
              <a:solidFill>
                <a:schemeClr val="tx1"/>
              </a:solidFill>
            </a:endParaRPr>
          </a:p>
          <a:p>
            <a:endParaRPr lang="en-GB" dirty="0">
              <a:solidFill>
                <a:schemeClr val="tx1"/>
              </a:solidFill>
            </a:endParaRPr>
          </a:p>
        </p:txBody>
      </p:sp>
      <p:sp>
        <p:nvSpPr>
          <p:cNvPr id="4" name="Slide Number Placeholder 3"/>
          <p:cNvSpPr>
            <a:spLocks noGrp="1"/>
          </p:cNvSpPr>
          <p:nvPr>
            <p:ph type="sldNum" sz="quarter" idx="10"/>
          </p:nvPr>
        </p:nvSpPr>
        <p:spPr/>
        <p:txBody>
          <a:bodyPr/>
          <a:lstStyle/>
          <a:p>
            <a:pPr defTabSz="966612">
              <a:defRPr/>
            </a:pPr>
            <a:fld id="{576E89B1-B476-4C59-A1AE-E6F2A1941AB8}" type="slidenum">
              <a:rPr lang="en-GB" sz="1900" kern="0">
                <a:solidFill>
                  <a:prstClr val="black"/>
                </a:solidFill>
                <a:latin typeface="Calibri"/>
                <a:ea typeface="Verdana" panose="020B0604030504040204" pitchFamily="34" charset="0"/>
                <a:cs typeface="Verdana" panose="020B0604030504040204" pitchFamily="34" charset="0"/>
              </a:rPr>
              <a:pPr defTabSz="966612">
                <a:defRPr/>
              </a:pPr>
              <a:t>26</a:t>
            </a:fld>
            <a:endParaRPr lang="en-GB" sz="1900" kern="0" dirty="0">
              <a:solidFill>
                <a:prstClr val="black"/>
              </a:solidFill>
              <a:latin typeface="Calibri"/>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4295560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noTextEdit="1"/>
          </p:cNvSpPr>
          <p:nvPr>
            <p:ph type="sldImg"/>
          </p:nvPr>
        </p:nvSpPr>
        <p:spPr bwMode="auto">
          <a:xfrm>
            <a:off x="149225" y="781050"/>
            <a:ext cx="6953250" cy="39116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137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lgn="r" rtl="1"/>
            <a:r>
              <a:rPr lang="ar-LB" u="none" dirty="0">
                <a:solidFill>
                  <a:schemeClr val="tx1"/>
                </a:solidFill>
              </a:rPr>
              <a:t>[الشريحة</a:t>
            </a:r>
            <a:r>
              <a:rPr lang="ar-LB" u="none" baseline="0" dirty="0">
                <a:solidFill>
                  <a:schemeClr val="tx1"/>
                </a:solidFill>
              </a:rPr>
              <a:t> متحركة]</a:t>
            </a:r>
          </a:p>
          <a:p>
            <a:pPr algn="r" rtl="1"/>
            <a:endParaRPr lang="ar-LB" u="none" baseline="0" dirty="0">
              <a:solidFill>
                <a:schemeClr val="tx1"/>
              </a:solidFill>
            </a:endParaRPr>
          </a:p>
          <a:p>
            <a:pPr algn="r" rtl="1"/>
            <a:r>
              <a:rPr lang="ar-LB" u="none" baseline="0" dirty="0">
                <a:solidFill>
                  <a:schemeClr val="tx1"/>
                </a:solidFill>
              </a:rPr>
              <a:t>لوحظ ارتباط النقص الحاد في سكر الدم بال</a:t>
            </a:r>
            <a:r>
              <a:rPr lang="ar-SA" u="none" baseline="0" dirty="0">
                <a:solidFill>
                  <a:schemeClr val="tx1"/>
                </a:solidFill>
              </a:rPr>
              <a:t>أحداث</a:t>
            </a:r>
            <a:r>
              <a:rPr lang="ar-LB" u="none" baseline="0" dirty="0">
                <a:solidFill>
                  <a:schemeClr val="tx1"/>
                </a:solidFill>
              </a:rPr>
              <a:t> المهمة في الأوعية الكبيرة وال</a:t>
            </a:r>
            <a:r>
              <a:rPr lang="ar-SA" u="none" baseline="0" dirty="0">
                <a:solidFill>
                  <a:schemeClr val="tx1"/>
                </a:solidFill>
              </a:rPr>
              <a:t>دقيقة</a:t>
            </a:r>
            <a:r>
              <a:rPr lang="ar-LB" u="none" baseline="0" dirty="0">
                <a:solidFill>
                  <a:schemeClr val="tx1"/>
                </a:solidFill>
              </a:rPr>
              <a:t>، والوفاة لأسباب عامة، والأمراض القلبية الوعائية.</a:t>
            </a:r>
          </a:p>
          <a:p>
            <a:pPr algn="r" rtl="1"/>
            <a:r>
              <a:rPr lang="ar-LB" u="none" baseline="0" dirty="0">
                <a:solidFill>
                  <a:schemeClr val="tx1"/>
                </a:solidFill>
              </a:rPr>
              <a:t>يُشار إلى أنه رغم ازدياد خطر الإصابة بمرض غير قلبي وعائي في مجموعة النقص الحاد في سكر الدم، </a:t>
            </a:r>
            <a:r>
              <a:rPr lang="ar-SA" u="none" baseline="0" dirty="0">
                <a:solidFill>
                  <a:schemeClr val="tx1"/>
                </a:solidFill>
              </a:rPr>
              <a:t>فإنه من غير المرجح</a:t>
            </a:r>
            <a:r>
              <a:rPr lang="ar-LB" u="none" baseline="0" dirty="0">
                <a:solidFill>
                  <a:schemeClr val="tx1"/>
                </a:solidFill>
              </a:rPr>
              <a:t> أن تكون هذه النتائج مترتبة عن نقص السكر في الدم، إنما قد تشير إلى مساهمة العوامل المربكة.</a:t>
            </a:r>
            <a:endParaRPr lang="en-GB" u="sng" dirty="0">
              <a:solidFill>
                <a:schemeClr val="tx1"/>
              </a:solidFill>
            </a:endParaRPr>
          </a:p>
        </p:txBody>
      </p:sp>
      <p:sp>
        <p:nvSpPr>
          <p:cNvPr id="10137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500">
                <a:solidFill>
                  <a:schemeClr val="tx1"/>
                </a:solidFill>
                <a:latin typeface="Verdana" pitchFamily="34" charset="0"/>
                <a:ea typeface="MS PGothic" pitchFamily="34" charset="-128"/>
              </a:defRPr>
            </a:lvl1pPr>
            <a:lvl2pPr marL="789927" indent="-303818" eaLnBrk="0" hangingPunct="0">
              <a:defRPr sz="2500">
                <a:solidFill>
                  <a:schemeClr val="tx1"/>
                </a:solidFill>
                <a:latin typeface="Verdana" pitchFamily="34" charset="0"/>
                <a:ea typeface="MS PGothic" pitchFamily="34" charset="-128"/>
              </a:defRPr>
            </a:lvl2pPr>
            <a:lvl3pPr marL="1215273" indent="-243055" eaLnBrk="0" hangingPunct="0">
              <a:defRPr sz="2500">
                <a:solidFill>
                  <a:schemeClr val="tx1"/>
                </a:solidFill>
                <a:latin typeface="Verdana" pitchFamily="34" charset="0"/>
                <a:ea typeface="MS PGothic" pitchFamily="34" charset="-128"/>
              </a:defRPr>
            </a:lvl3pPr>
            <a:lvl4pPr marL="1701382" indent="-243055" eaLnBrk="0" hangingPunct="0">
              <a:defRPr sz="2500">
                <a:solidFill>
                  <a:schemeClr val="tx1"/>
                </a:solidFill>
                <a:latin typeface="Verdana" pitchFamily="34" charset="0"/>
                <a:ea typeface="MS PGothic" pitchFamily="34" charset="-128"/>
              </a:defRPr>
            </a:lvl4pPr>
            <a:lvl5pPr marL="2187492" indent="-243055" eaLnBrk="0" hangingPunct="0">
              <a:defRPr sz="2500">
                <a:solidFill>
                  <a:schemeClr val="tx1"/>
                </a:solidFill>
                <a:latin typeface="Verdana" pitchFamily="34" charset="0"/>
                <a:ea typeface="MS PGothic" pitchFamily="34" charset="-128"/>
              </a:defRPr>
            </a:lvl5pPr>
            <a:lvl6pPr marL="2673601" indent="-243055" eaLnBrk="0" fontAlgn="base" hangingPunct="0">
              <a:spcBef>
                <a:spcPct val="0"/>
              </a:spcBef>
              <a:spcAft>
                <a:spcPct val="0"/>
              </a:spcAft>
              <a:defRPr sz="2500">
                <a:solidFill>
                  <a:schemeClr val="tx1"/>
                </a:solidFill>
                <a:latin typeface="Verdana" pitchFamily="34" charset="0"/>
                <a:ea typeface="MS PGothic" pitchFamily="34" charset="-128"/>
              </a:defRPr>
            </a:lvl6pPr>
            <a:lvl7pPr marL="3159710" indent="-243055" eaLnBrk="0" fontAlgn="base" hangingPunct="0">
              <a:spcBef>
                <a:spcPct val="0"/>
              </a:spcBef>
              <a:spcAft>
                <a:spcPct val="0"/>
              </a:spcAft>
              <a:defRPr sz="2500">
                <a:solidFill>
                  <a:schemeClr val="tx1"/>
                </a:solidFill>
                <a:latin typeface="Verdana" pitchFamily="34" charset="0"/>
                <a:ea typeface="MS PGothic" pitchFamily="34" charset="-128"/>
              </a:defRPr>
            </a:lvl7pPr>
            <a:lvl8pPr marL="3645820" indent="-243055" eaLnBrk="0" fontAlgn="base" hangingPunct="0">
              <a:spcBef>
                <a:spcPct val="0"/>
              </a:spcBef>
              <a:spcAft>
                <a:spcPct val="0"/>
              </a:spcAft>
              <a:defRPr sz="2500">
                <a:solidFill>
                  <a:schemeClr val="tx1"/>
                </a:solidFill>
                <a:latin typeface="Verdana" pitchFamily="34" charset="0"/>
                <a:ea typeface="MS PGothic" pitchFamily="34" charset="-128"/>
              </a:defRPr>
            </a:lvl8pPr>
            <a:lvl9pPr marL="4131929" indent="-243055" eaLnBrk="0" fontAlgn="base" hangingPunct="0">
              <a:spcBef>
                <a:spcPct val="0"/>
              </a:spcBef>
              <a:spcAft>
                <a:spcPct val="0"/>
              </a:spcAft>
              <a:defRPr sz="2500">
                <a:solidFill>
                  <a:schemeClr val="tx1"/>
                </a:solidFill>
                <a:latin typeface="Verdana" pitchFamily="34" charset="0"/>
                <a:ea typeface="MS PGothic" pitchFamily="34" charset="-128"/>
              </a:defRPr>
            </a:lvl9pPr>
          </a:lstStyle>
          <a:p>
            <a:pPr defTabSz="483306" eaLnBrk="1" hangingPunct="1">
              <a:defRPr/>
            </a:pPr>
            <a:fld id="{AEF13BAE-2F38-4BF5-8559-66EE9200F41E}" type="slidenum">
              <a:rPr lang="en-GB" sz="1300">
                <a:solidFill>
                  <a:prstClr val="black"/>
                </a:solidFill>
                <a:latin typeface="Calibri" pitchFamily="34" charset="0"/>
              </a:rPr>
              <a:pPr defTabSz="483306" eaLnBrk="1" hangingPunct="1">
                <a:defRPr/>
              </a:pPr>
              <a:t>27</a:t>
            </a:fld>
            <a:endParaRPr lang="en-GB" sz="1300">
              <a:solidFill>
                <a:prstClr val="black"/>
              </a:solidFill>
              <a:latin typeface="Calibri" pitchFamily="34" charset="0"/>
            </a:endParaRPr>
          </a:p>
        </p:txBody>
      </p:sp>
    </p:spTree>
    <p:extLst>
      <p:ext uri="{BB962C8B-B14F-4D97-AF65-F5344CB8AC3E}">
        <p14:creationId xmlns:p14="http://schemas.microsoft.com/office/powerpoint/2010/main" val="17050769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noTextEdit="1"/>
          </p:cNvSpPr>
          <p:nvPr>
            <p:ph type="sldImg"/>
          </p:nvPr>
        </p:nvSpPr>
        <p:spPr bwMode="auto">
          <a:xfrm>
            <a:off x="149225" y="781050"/>
            <a:ext cx="6953250" cy="39116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137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lgn="r" rtl="1"/>
            <a:r>
              <a:rPr lang="ar-LB" u="none" dirty="0">
                <a:solidFill>
                  <a:schemeClr val="tx1"/>
                </a:solidFill>
              </a:rPr>
              <a:t>[الشريحة</a:t>
            </a:r>
            <a:r>
              <a:rPr lang="ar-LB" u="none" baseline="0" dirty="0">
                <a:solidFill>
                  <a:schemeClr val="tx1"/>
                </a:solidFill>
              </a:rPr>
              <a:t> متحركة]</a:t>
            </a:r>
          </a:p>
          <a:p>
            <a:pPr algn="r" rtl="1"/>
            <a:endParaRPr lang="ar-LB" u="none" baseline="0" dirty="0">
              <a:solidFill>
                <a:schemeClr val="tx1"/>
              </a:solidFill>
            </a:endParaRPr>
          </a:p>
          <a:p>
            <a:pPr algn="r" rtl="1"/>
            <a:r>
              <a:rPr lang="ar-LB" u="none" baseline="0" dirty="0">
                <a:solidFill>
                  <a:schemeClr val="tx1"/>
                </a:solidFill>
              </a:rPr>
              <a:t>لوحظ ارتباط النقص الحاد في سكر الدم بال</a:t>
            </a:r>
            <a:r>
              <a:rPr lang="ar-SA" u="none" baseline="0" dirty="0">
                <a:solidFill>
                  <a:schemeClr val="tx1"/>
                </a:solidFill>
              </a:rPr>
              <a:t>أحداث</a:t>
            </a:r>
            <a:r>
              <a:rPr lang="ar-LB" u="none" baseline="0" dirty="0">
                <a:solidFill>
                  <a:schemeClr val="tx1"/>
                </a:solidFill>
              </a:rPr>
              <a:t> المهمة في الأوعية الكبيرة وال</a:t>
            </a:r>
            <a:r>
              <a:rPr lang="ar-SA" u="none" baseline="0" dirty="0">
                <a:solidFill>
                  <a:schemeClr val="tx1"/>
                </a:solidFill>
              </a:rPr>
              <a:t>دقيقة</a:t>
            </a:r>
            <a:r>
              <a:rPr lang="ar-LB" u="none" baseline="0" dirty="0">
                <a:solidFill>
                  <a:schemeClr val="tx1"/>
                </a:solidFill>
              </a:rPr>
              <a:t>، والوفاة لأسباب عامة، والأمراض القلبية الوعائية.</a:t>
            </a:r>
          </a:p>
          <a:p>
            <a:pPr algn="r" rtl="1"/>
            <a:r>
              <a:rPr lang="ar-LB" u="none" baseline="0" dirty="0">
                <a:solidFill>
                  <a:schemeClr val="tx1"/>
                </a:solidFill>
              </a:rPr>
              <a:t>يُشار إلى أنه رغم ازدياد خطر الإصابة بمرض غير قلبي وعائي في مجموعة النقص الحاد في سكر الدم، </a:t>
            </a:r>
            <a:r>
              <a:rPr lang="ar-SA" u="none" baseline="0" dirty="0">
                <a:solidFill>
                  <a:schemeClr val="tx1"/>
                </a:solidFill>
              </a:rPr>
              <a:t>فإنه من غير المرجح</a:t>
            </a:r>
            <a:r>
              <a:rPr lang="ar-LB" u="none" baseline="0" dirty="0">
                <a:solidFill>
                  <a:schemeClr val="tx1"/>
                </a:solidFill>
              </a:rPr>
              <a:t> أن تكون هذه النتائج مترتبة عن نقص السكر في الدم، إنما قد تشير إلى مساهمة العوامل المربكة.</a:t>
            </a:r>
            <a:endParaRPr lang="en-GB" u="sng" dirty="0">
              <a:solidFill>
                <a:schemeClr val="tx1"/>
              </a:solidFill>
            </a:endParaRPr>
          </a:p>
        </p:txBody>
      </p:sp>
      <p:sp>
        <p:nvSpPr>
          <p:cNvPr id="10137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500">
                <a:solidFill>
                  <a:schemeClr val="tx1"/>
                </a:solidFill>
                <a:latin typeface="Verdana" pitchFamily="34" charset="0"/>
                <a:ea typeface="MS PGothic" pitchFamily="34" charset="-128"/>
              </a:defRPr>
            </a:lvl1pPr>
            <a:lvl2pPr marL="789927" indent="-303818" eaLnBrk="0" hangingPunct="0">
              <a:defRPr sz="2500">
                <a:solidFill>
                  <a:schemeClr val="tx1"/>
                </a:solidFill>
                <a:latin typeface="Verdana" pitchFamily="34" charset="0"/>
                <a:ea typeface="MS PGothic" pitchFamily="34" charset="-128"/>
              </a:defRPr>
            </a:lvl2pPr>
            <a:lvl3pPr marL="1215273" indent="-243055" eaLnBrk="0" hangingPunct="0">
              <a:defRPr sz="2500">
                <a:solidFill>
                  <a:schemeClr val="tx1"/>
                </a:solidFill>
                <a:latin typeface="Verdana" pitchFamily="34" charset="0"/>
                <a:ea typeface="MS PGothic" pitchFamily="34" charset="-128"/>
              </a:defRPr>
            </a:lvl3pPr>
            <a:lvl4pPr marL="1701382" indent="-243055" eaLnBrk="0" hangingPunct="0">
              <a:defRPr sz="2500">
                <a:solidFill>
                  <a:schemeClr val="tx1"/>
                </a:solidFill>
                <a:latin typeface="Verdana" pitchFamily="34" charset="0"/>
                <a:ea typeface="MS PGothic" pitchFamily="34" charset="-128"/>
              </a:defRPr>
            </a:lvl4pPr>
            <a:lvl5pPr marL="2187492" indent="-243055" eaLnBrk="0" hangingPunct="0">
              <a:defRPr sz="2500">
                <a:solidFill>
                  <a:schemeClr val="tx1"/>
                </a:solidFill>
                <a:latin typeface="Verdana" pitchFamily="34" charset="0"/>
                <a:ea typeface="MS PGothic" pitchFamily="34" charset="-128"/>
              </a:defRPr>
            </a:lvl5pPr>
            <a:lvl6pPr marL="2673601" indent="-243055" eaLnBrk="0" fontAlgn="base" hangingPunct="0">
              <a:spcBef>
                <a:spcPct val="0"/>
              </a:spcBef>
              <a:spcAft>
                <a:spcPct val="0"/>
              </a:spcAft>
              <a:defRPr sz="2500">
                <a:solidFill>
                  <a:schemeClr val="tx1"/>
                </a:solidFill>
                <a:latin typeface="Verdana" pitchFamily="34" charset="0"/>
                <a:ea typeface="MS PGothic" pitchFamily="34" charset="-128"/>
              </a:defRPr>
            </a:lvl6pPr>
            <a:lvl7pPr marL="3159710" indent="-243055" eaLnBrk="0" fontAlgn="base" hangingPunct="0">
              <a:spcBef>
                <a:spcPct val="0"/>
              </a:spcBef>
              <a:spcAft>
                <a:spcPct val="0"/>
              </a:spcAft>
              <a:defRPr sz="2500">
                <a:solidFill>
                  <a:schemeClr val="tx1"/>
                </a:solidFill>
                <a:latin typeface="Verdana" pitchFamily="34" charset="0"/>
                <a:ea typeface="MS PGothic" pitchFamily="34" charset="-128"/>
              </a:defRPr>
            </a:lvl7pPr>
            <a:lvl8pPr marL="3645820" indent="-243055" eaLnBrk="0" fontAlgn="base" hangingPunct="0">
              <a:spcBef>
                <a:spcPct val="0"/>
              </a:spcBef>
              <a:spcAft>
                <a:spcPct val="0"/>
              </a:spcAft>
              <a:defRPr sz="2500">
                <a:solidFill>
                  <a:schemeClr val="tx1"/>
                </a:solidFill>
                <a:latin typeface="Verdana" pitchFamily="34" charset="0"/>
                <a:ea typeface="MS PGothic" pitchFamily="34" charset="-128"/>
              </a:defRPr>
            </a:lvl8pPr>
            <a:lvl9pPr marL="4131929" indent="-243055" eaLnBrk="0" fontAlgn="base" hangingPunct="0">
              <a:spcBef>
                <a:spcPct val="0"/>
              </a:spcBef>
              <a:spcAft>
                <a:spcPct val="0"/>
              </a:spcAft>
              <a:defRPr sz="2500">
                <a:solidFill>
                  <a:schemeClr val="tx1"/>
                </a:solidFill>
                <a:latin typeface="Verdana" pitchFamily="34" charset="0"/>
                <a:ea typeface="MS PGothic" pitchFamily="34" charset="-128"/>
              </a:defRPr>
            </a:lvl9pPr>
          </a:lstStyle>
          <a:p>
            <a:pPr defTabSz="483306" eaLnBrk="1" hangingPunct="1">
              <a:defRPr/>
            </a:pPr>
            <a:fld id="{AEF13BAE-2F38-4BF5-8559-66EE9200F41E}" type="slidenum">
              <a:rPr lang="en-GB" sz="1300">
                <a:solidFill>
                  <a:prstClr val="black"/>
                </a:solidFill>
                <a:latin typeface="Calibri" pitchFamily="34" charset="0"/>
              </a:rPr>
              <a:pPr defTabSz="483306" eaLnBrk="1" hangingPunct="1">
                <a:defRPr/>
              </a:pPr>
              <a:t>28</a:t>
            </a:fld>
            <a:endParaRPr lang="en-GB" sz="1300">
              <a:solidFill>
                <a:prstClr val="black"/>
              </a:solidFill>
              <a:latin typeface="Calibri" pitchFamily="34" charset="0"/>
            </a:endParaRPr>
          </a:p>
        </p:txBody>
      </p:sp>
    </p:spTree>
    <p:extLst>
      <p:ext uri="{BB962C8B-B14F-4D97-AF65-F5344CB8AC3E}">
        <p14:creationId xmlns:p14="http://schemas.microsoft.com/office/powerpoint/2010/main" val="27693319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noTextEdit="1"/>
          </p:cNvSpPr>
          <p:nvPr>
            <p:ph type="sldImg"/>
          </p:nvPr>
        </p:nvSpPr>
        <p:spPr bwMode="auto">
          <a:xfrm>
            <a:off x="149225" y="781050"/>
            <a:ext cx="6953250" cy="39116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137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lgn="r" rtl="1"/>
            <a:r>
              <a:rPr lang="ar-LB" u="none" dirty="0">
                <a:solidFill>
                  <a:schemeClr val="tx1"/>
                </a:solidFill>
              </a:rPr>
              <a:t>[الشريحة</a:t>
            </a:r>
            <a:r>
              <a:rPr lang="ar-LB" u="none" baseline="0" dirty="0">
                <a:solidFill>
                  <a:schemeClr val="tx1"/>
                </a:solidFill>
              </a:rPr>
              <a:t> متحركة]</a:t>
            </a:r>
          </a:p>
          <a:p>
            <a:pPr algn="r" rtl="1"/>
            <a:endParaRPr lang="ar-LB" u="none" baseline="0" dirty="0">
              <a:solidFill>
                <a:schemeClr val="tx1"/>
              </a:solidFill>
            </a:endParaRPr>
          </a:p>
          <a:p>
            <a:pPr algn="r" rtl="1"/>
            <a:r>
              <a:rPr lang="ar-LB" u="none" baseline="0" dirty="0">
                <a:solidFill>
                  <a:schemeClr val="tx1"/>
                </a:solidFill>
              </a:rPr>
              <a:t>لوحظ ارتباط النقص الحاد في سكر الدم بال</a:t>
            </a:r>
            <a:r>
              <a:rPr lang="ar-SA" u="none" baseline="0" dirty="0">
                <a:solidFill>
                  <a:schemeClr val="tx1"/>
                </a:solidFill>
              </a:rPr>
              <a:t>أحداث</a:t>
            </a:r>
            <a:r>
              <a:rPr lang="ar-LB" u="none" baseline="0" dirty="0">
                <a:solidFill>
                  <a:schemeClr val="tx1"/>
                </a:solidFill>
              </a:rPr>
              <a:t> المهمة في الأوعية الكبيرة وال</a:t>
            </a:r>
            <a:r>
              <a:rPr lang="ar-SA" u="none" baseline="0" dirty="0">
                <a:solidFill>
                  <a:schemeClr val="tx1"/>
                </a:solidFill>
              </a:rPr>
              <a:t>دقيقة</a:t>
            </a:r>
            <a:r>
              <a:rPr lang="ar-LB" u="none" baseline="0" dirty="0">
                <a:solidFill>
                  <a:schemeClr val="tx1"/>
                </a:solidFill>
              </a:rPr>
              <a:t>، والوفاة لأسباب عامة، والأمراض القلبية الوعائية.</a:t>
            </a:r>
          </a:p>
          <a:p>
            <a:pPr algn="r" rtl="1"/>
            <a:r>
              <a:rPr lang="ar-LB" u="none" baseline="0" dirty="0">
                <a:solidFill>
                  <a:schemeClr val="tx1"/>
                </a:solidFill>
              </a:rPr>
              <a:t>يُشار إلى أنه رغم ازدياد خطر الإصابة بمرض غير قلبي وعائي في مجموعة النقص الحاد في سكر الدم، </a:t>
            </a:r>
            <a:r>
              <a:rPr lang="ar-SA" u="none" baseline="0" dirty="0">
                <a:solidFill>
                  <a:schemeClr val="tx1"/>
                </a:solidFill>
              </a:rPr>
              <a:t>فإنه من غير المرجح</a:t>
            </a:r>
            <a:r>
              <a:rPr lang="ar-LB" u="none" baseline="0" dirty="0">
                <a:solidFill>
                  <a:schemeClr val="tx1"/>
                </a:solidFill>
              </a:rPr>
              <a:t> أن تكون هذه النتائج مترتبة عن نقص السكر في الدم، إنما قد تشير إلى مساهمة العوامل المربكة.</a:t>
            </a:r>
            <a:endParaRPr lang="en-GB" u="sng" dirty="0">
              <a:solidFill>
                <a:schemeClr val="tx1"/>
              </a:solidFill>
            </a:endParaRPr>
          </a:p>
        </p:txBody>
      </p:sp>
      <p:sp>
        <p:nvSpPr>
          <p:cNvPr id="10137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500">
                <a:solidFill>
                  <a:schemeClr val="tx1"/>
                </a:solidFill>
                <a:latin typeface="Verdana" pitchFamily="34" charset="0"/>
                <a:ea typeface="MS PGothic" pitchFamily="34" charset="-128"/>
              </a:defRPr>
            </a:lvl1pPr>
            <a:lvl2pPr marL="789927" indent="-303818" eaLnBrk="0" hangingPunct="0">
              <a:defRPr sz="2500">
                <a:solidFill>
                  <a:schemeClr val="tx1"/>
                </a:solidFill>
                <a:latin typeface="Verdana" pitchFamily="34" charset="0"/>
                <a:ea typeface="MS PGothic" pitchFamily="34" charset="-128"/>
              </a:defRPr>
            </a:lvl2pPr>
            <a:lvl3pPr marL="1215273" indent="-243055" eaLnBrk="0" hangingPunct="0">
              <a:defRPr sz="2500">
                <a:solidFill>
                  <a:schemeClr val="tx1"/>
                </a:solidFill>
                <a:latin typeface="Verdana" pitchFamily="34" charset="0"/>
                <a:ea typeface="MS PGothic" pitchFamily="34" charset="-128"/>
              </a:defRPr>
            </a:lvl3pPr>
            <a:lvl4pPr marL="1701382" indent="-243055" eaLnBrk="0" hangingPunct="0">
              <a:defRPr sz="2500">
                <a:solidFill>
                  <a:schemeClr val="tx1"/>
                </a:solidFill>
                <a:latin typeface="Verdana" pitchFamily="34" charset="0"/>
                <a:ea typeface="MS PGothic" pitchFamily="34" charset="-128"/>
              </a:defRPr>
            </a:lvl4pPr>
            <a:lvl5pPr marL="2187492" indent="-243055" eaLnBrk="0" hangingPunct="0">
              <a:defRPr sz="2500">
                <a:solidFill>
                  <a:schemeClr val="tx1"/>
                </a:solidFill>
                <a:latin typeface="Verdana" pitchFamily="34" charset="0"/>
                <a:ea typeface="MS PGothic" pitchFamily="34" charset="-128"/>
              </a:defRPr>
            </a:lvl5pPr>
            <a:lvl6pPr marL="2673601" indent="-243055" eaLnBrk="0" fontAlgn="base" hangingPunct="0">
              <a:spcBef>
                <a:spcPct val="0"/>
              </a:spcBef>
              <a:spcAft>
                <a:spcPct val="0"/>
              </a:spcAft>
              <a:defRPr sz="2500">
                <a:solidFill>
                  <a:schemeClr val="tx1"/>
                </a:solidFill>
                <a:latin typeface="Verdana" pitchFamily="34" charset="0"/>
                <a:ea typeface="MS PGothic" pitchFamily="34" charset="-128"/>
              </a:defRPr>
            </a:lvl6pPr>
            <a:lvl7pPr marL="3159710" indent="-243055" eaLnBrk="0" fontAlgn="base" hangingPunct="0">
              <a:spcBef>
                <a:spcPct val="0"/>
              </a:spcBef>
              <a:spcAft>
                <a:spcPct val="0"/>
              </a:spcAft>
              <a:defRPr sz="2500">
                <a:solidFill>
                  <a:schemeClr val="tx1"/>
                </a:solidFill>
                <a:latin typeface="Verdana" pitchFamily="34" charset="0"/>
                <a:ea typeface="MS PGothic" pitchFamily="34" charset="-128"/>
              </a:defRPr>
            </a:lvl7pPr>
            <a:lvl8pPr marL="3645820" indent="-243055" eaLnBrk="0" fontAlgn="base" hangingPunct="0">
              <a:spcBef>
                <a:spcPct val="0"/>
              </a:spcBef>
              <a:spcAft>
                <a:spcPct val="0"/>
              </a:spcAft>
              <a:defRPr sz="2500">
                <a:solidFill>
                  <a:schemeClr val="tx1"/>
                </a:solidFill>
                <a:latin typeface="Verdana" pitchFamily="34" charset="0"/>
                <a:ea typeface="MS PGothic" pitchFamily="34" charset="-128"/>
              </a:defRPr>
            </a:lvl8pPr>
            <a:lvl9pPr marL="4131929" indent="-243055" eaLnBrk="0" fontAlgn="base" hangingPunct="0">
              <a:spcBef>
                <a:spcPct val="0"/>
              </a:spcBef>
              <a:spcAft>
                <a:spcPct val="0"/>
              </a:spcAft>
              <a:defRPr sz="2500">
                <a:solidFill>
                  <a:schemeClr val="tx1"/>
                </a:solidFill>
                <a:latin typeface="Verdana" pitchFamily="34" charset="0"/>
                <a:ea typeface="MS PGothic" pitchFamily="34" charset="-128"/>
              </a:defRPr>
            </a:lvl9pPr>
          </a:lstStyle>
          <a:p>
            <a:pPr defTabSz="483306" eaLnBrk="1" hangingPunct="1">
              <a:defRPr/>
            </a:pPr>
            <a:fld id="{AEF13BAE-2F38-4BF5-8559-66EE9200F41E}" type="slidenum">
              <a:rPr lang="en-GB" sz="1300">
                <a:solidFill>
                  <a:prstClr val="black"/>
                </a:solidFill>
                <a:latin typeface="Calibri" pitchFamily="34" charset="0"/>
              </a:rPr>
              <a:pPr defTabSz="483306" eaLnBrk="1" hangingPunct="1">
                <a:defRPr/>
              </a:pPr>
              <a:t>29</a:t>
            </a:fld>
            <a:endParaRPr lang="en-GB" sz="1300">
              <a:solidFill>
                <a:prstClr val="black"/>
              </a:solidFill>
              <a:latin typeface="Calibri" pitchFamily="34" charset="0"/>
            </a:endParaRPr>
          </a:p>
        </p:txBody>
      </p:sp>
    </p:spTree>
    <p:extLst>
      <p:ext uri="{BB962C8B-B14F-4D97-AF65-F5344CB8AC3E}">
        <p14:creationId xmlns:p14="http://schemas.microsoft.com/office/powerpoint/2010/main" val="7215908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79951E-6CED-E84E-891C-C61D1D7B975F}" type="slidenum">
              <a:rPr lang="en-US" smtClean="0"/>
              <a:pPr/>
              <a:t>3</a:t>
            </a:fld>
            <a:endParaRPr lang="en-US"/>
          </a:p>
        </p:txBody>
      </p:sp>
    </p:spTree>
    <p:extLst>
      <p:ext uri="{BB962C8B-B14F-4D97-AF65-F5344CB8AC3E}">
        <p14:creationId xmlns:p14="http://schemas.microsoft.com/office/powerpoint/2010/main" val="31261236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79951E-6CED-E84E-891C-C61D1D7B975F}" type="slidenum">
              <a:rPr lang="en-US" smtClean="0"/>
              <a:pPr/>
              <a:t>30</a:t>
            </a:fld>
            <a:endParaRPr lang="en-US"/>
          </a:p>
        </p:txBody>
      </p:sp>
    </p:spTree>
    <p:extLst>
      <p:ext uri="{BB962C8B-B14F-4D97-AF65-F5344CB8AC3E}">
        <p14:creationId xmlns:p14="http://schemas.microsoft.com/office/powerpoint/2010/main" val="31480030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E79951E-6CED-E84E-891C-C61D1D7B975F}" type="slidenum">
              <a:rPr lang="en-US" smtClean="0"/>
              <a:pPr/>
              <a:t>31</a:t>
            </a:fld>
            <a:endParaRPr lang="en-US"/>
          </a:p>
        </p:txBody>
      </p:sp>
    </p:spTree>
    <p:extLst>
      <p:ext uri="{BB962C8B-B14F-4D97-AF65-F5344CB8AC3E}">
        <p14:creationId xmlns:p14="http://schemas.microsoft.com/office/powerpoint/2010/main" val="34899281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dirty="0">
                <a:solidFill>
                  <a:schemeClr val="tx1"/>
                </a:solidFill>
              </a:rPr>
              <a:t>أُجريت أبحاث شاملة حول تجارب عشوائية مضبوطة تُقارن الفعالية والسلامة النسبيتَين</a:t>
            </a:r>
            <a:r>
              <a:rPr lang="ar-LB" baseline="0" dirty="0">
                <a:solidFill>
                  <a:schemeClr val="tx1"/>
                </a:solidFill>
              </a:rPr>
              <a:t> للأدوية المضادة للسكري مع تدني خطر نقص السكر في الدم، وذلك في كلٍّ من ”مدلاين“ </a:t>
            </a:r>
            <a:r>
              <a:rPr lang="en-US" baseline="0" dirty="0">
                <a:solidFill>
                  <a:schemeClr val="tx1"/>
                </a:solidFill>
              </a:rPr>
              <a:t>(MEDLINE)</a:t>
            </a:r>
            <a:r>
              <a:rPr lang="ar-LB" baseline="0" dirty="0">
                <a:solidFill>
                  <a:schemeClr val="tx1"/>
                </a:solidFill>
              </a:rPr>
              <a:t> و“إمبايس“ </a:t>
            </a:r>
            <a:r>
              <a:rPr lang="en-US" baseline="0" dirty="0">
                <a:solidFill>
                  <a:schemeClr val="tx1"/>
                </a:solidFill>
              </a:rPr>
              <a:t>(</a:t>
            </a:r>
            <a:r>
              <a:rPr lang="en-US" baseline="0" dirty="0" err="1">
                <a:solidFill>
                  <a:schemeClr val="tx1"/>
                </a:solidFill>
              </a:rPr>
              <a:t>Embase</a:t>
            </a:r>
            <a:r>
              <a:rPr lang="en-US" baseline="0" dirty="0">
                <a:solidFill>
                  <a:schemeClr val="tx1"/>
                </a:solidFill>
              </a:rPr>
              <a:t>)</a:t>
            </a:r>
            <a:r>
              <a:rPr lang="ar-LB" baseline="0" dirty="0">
                <a:solidFill>
                  <a:schemeClr val="tx1"/>
                </a:solidFill>
              </a:rPr>
              <a:t> و“مكتبة كوكرين“ </a:t>
            </a:r>
            <a:r>
              <a:rPr lang="en-US" baseline="0" dirty="0">
                <a:solidFill>
                  <a:schemeClr val="tx1"/>
                </a:solidFill>
              </a:rPr>
              <a:t>(Cochrane Library)</a:t>
            </a:r>
            <a:r>
              <a:rPr lang="ar-LB" baseline="0" dirty="0">
                <a:solidFill>
                  <a:schemeClr val="tx1"/>
                </a:solidFill>
              </a:rPr>
              <a:t> حتى 27 كانون الثاني/يناير 2018. وأُجري تحليل انحداري تلوي مختلط الآثار لاستكشاف العلاقة بين انخفاض مستوى الهيموغلوبين السكري (</a:t>
            </a:r>
            <a:r>
              <a:rPr lang="en-CA" sz="1200" b="0" i="0" kern="1200" dirty="0">
                <a:solidFill>
                  <a:schemeClr val="tx1"/>
                </a:solidFill>
                <a:effectLst/>
                <a:latin typeface="+mn-lt"/>
                <a:ea typeface="+mn-ea"/>
                <a:cs typeface="+mn-cs"/>
              </a:rPr>
              <a:t>HbA1c </a:t>
            </a:r>
            <a:r>
              <a:rPr lang="ar-LB" sz="1200" b="0" i="0" kern="1200" dirty="0">
                <a:solidFill>
                  <a:schemeClr val="tx1"/>
                </a:solidFill>
                <a:effectLst/>
                <a:latin typeface="+mn-lt"/>
                <a:ea typeface="+mn-ea"/>
                <a:cs typeface="+mn-cs"/>
              </a:rPr>
              <a:t>) وخطر</a:t>
            </a:r>
            <a:r>
              <a:rPr lang="ar-LB" sz="1200" b="0" i="0" kern="1200" baseline="0" dirty="0">
                <a:solidFill>
                  <a:schemeClr val="tx1"/>
                </a:solidFill>
                <a:effectLst/>
                <a:latin typeface="+mn-lt"/>
                <a:ea typeface="+mn-ea"/>
                <a:cs typeface="+mn-cs"/>
              </a:rPr>
              <a:t> </a:t>
            </a:r>
            <a:r>
              <a:rPr lang="ar-LB" dirty="0">
                <a:solidFill>
                  <a:schemeClr val="tx1"/>
                </a:solidFill>
              </a:rPr>
              <a:t>الأحداث القلبية الوعائية الضارة الرئيسية.</a:t>
            </a:r>
          </a:p>
          <a:p>
            <a:pPr algn="r" rtl="1"/>
            <a:r>
              <a:rPr lang="ar-LB" dirty="0">
                <a:solidFill>
                  <a:schemeClr val="tx1"/>
                </a:solidFill>
              </a:rPr>
              <a:t>وبالمقارنة مع العلاج الوهمي، أدت </a:t>
            </a:r>
            <a:r>
              <a:rPr lang="ar-LB" dirty="0" err="1">
                <a:solidFill>
                  <a:schemeClr val="tx1"/>
                </a:solidFill>
              </a:rPr>
              <a:t>ال</a:t>
            </a:r>
            <a:r>
              <a:rPr lang="ar-SA" dirty="0">
                <a:solidFill>
                  <a:schemeClr val="tx1"/>
                </a:solidFill>
              </a:rPr>
              <a:t>مواد</a:t>
            </a:r>
            <a:r>
              <a:rPr lang="ar-LB" baseline="0" dirty="0">
                <a:solidFill>
                  <a:schemeClr val="tx1"/>
                </a:solidFill>
              </a:rPr>
              <a:t> الأحدث الخاصة بسكري النمط الثاني مع تدني خطر نقص السكر في الدم إلى الانخفاض الملحوظ لخطر </a:t>
            </a:r>
            <a:r>
              <a:rPr lang="ar-LB" dirty="0">
                <a:solidFill>
                  <a:schemeClr val="tx1"/>
                </a:solidFill>
              </a:rPr>
              <a:t>الأحداث القلبية الوعائية الضارة الرئيسية. ويبدو أن انخفاض هذه المشاكل</a:t>
            </a:r>
            <a:r>
              <a:rPr lang="ar-LB" baseline="0" dirty="0">
                <a:solidFill>
                  <a:schemeClr val="tx1"/>
                </a:solidFill>
              </a:rPr>
              <a:t> يرتبط بانخفاض مستوى الهيموغلوبين السكري (</a:t>
            </a:r>
            <a:r>
              <a:rPr lang="en-CA" sz="1200" b="0" i="0" kern="1200" dirty="0">
                <a:solidFill>
                  <a:schemeClr val="tx1"/>
                </a:solidFill>
                <a:effectLst/>
                <a:latin typeface="+mn-lt"/>
                <a:ea typeface="+mn-ea"/>
                <a:cs typeface="+mn-cs"/>
              </a:rPr>
              <a:t>HbA1c</a:t>
            </a:r>
            <a:r>
              <a:rPr lang="ar-LB" sz="1200" b="0" i="0" kern="1200" dirty="0">
                <a:solidFill>
                  <a:schemeClr val="tx1"/>
                </a:solidFill>
                <a:effectLst/>
                <a:latin typeface="+mn-lt"/>
                <a:ea typeface="+mn-ea"/>
                <a:cs typeface="+mn-cs"/>
              </a:rPr>
              <a:t>) </a:t>
            </a:r>
            <a:r>
              <a:rPr lang="ar-SA" sz="1200" b="0" i="0" kern="1200" dirty="0">
                <a:solidFill>
                  <a:schemeClr val="tx1"/>
                </a:solidFill>
                <a:effectLst/>
                <a:latin typeface="+mn-lt"/>
                <a:ea typeface="+mn-ea"/>
                <a:cs typeface="+mn-cs"/>
              </a:rPr>
              <a:t>من خلال </a:t>
            </a:r>
            <a:r>
              <a:rPr lang="ar-LB" sz="1200" b="0" i="0" kern="1200" dirty="0">
                <a:solidFill>
                  <a:schemeClr val="tx1"/>
                </a:solidFill>
                <a:effectLst/>
                <a:latin typeface="+mn-lt"/>
                <a:ea typeface="+mn-ea"/>
                <a:cs typeface="+mn-cs"/>
              </a:rPr>
              <a:t>علاقة خطية.</a:t>
            </a:r>
            <a:endParaRPr lang="en-GB" dirty="0">
              <a:solidFill>
                <a:schemeClr val="tx1"/>
              </a:solidFill>
            </a:endParaRPr>
          </a:p>
        </p:txBody>
      </p:sp>
      <p:sp>
        <p:nvSpPr>
          <p:cNvPr id="4" name="Slide Number Placeholder 3"/>
          <p:cNvSpPr>
            <a:spLocks noGrp="1"/>
          </p:cNvSpPr>
          <p:nvPr>
            <p:ph type="sldNum" sz="quarter" idx="5"/>
          </p:nvPr>
        </p:nvSpPr>
        <p:spPr/>
        <p:txBody>
          <a:bodyPr/>
          <a:lstStyle/>
          <a:p>
            <a:fld id="{1E79951E-6CED-E84E-891C-C61D1D7B975F}" type="slidenum">
              <a:rPr lang="en-US" smtClean="0"/>
              <a:pPr/>
              <a:t>32</a:t>
            </a:fld>
            <a:endParaRPr lang="en-US"/>
          </a:p>
        </p:txBody>
      </p:sp>
    </p:spTree>
    <p:extLst>
      <p:ext uri="{BB962C8B-B14F-4D97-AF65-F5344CB8AC3E}">
        <p14:creationId xmlns:p14="http://schemas.microsoft.com/office/powerpoint/2010/main" val="36619349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E79951E-6CED-E84E-891C-C61D1D7B975F}" type="slidenum">
              <a:rPr lang="en-US" smtClean="0"/>
              <a:pPr/>
              <a:t>33</a:t>
            </a:fld>
            <a:endParaRPr lang="en-US"/>
          </a:p>
        </p:txBody>
      </p:sp>
    </p:spTree>
    <p:extLst>
      <p:ext uri="{BB962C8B-B14F-4D97-AF65-F5344CB8AC3E}">
        <p14:creationId xmlns:p14="http://schemas.microsoft.com/office/powerpoint/2010/main" val="26288966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79951E-6CED-E84E-891C-C61D1D7B975F}" type="slidenum">
              <a:rPr lang="en-US" smtClean="0"/>
              <a:pPr/>
              <a:t>34</a:t>
            </a:fld>
            <a:endParaRPr lang="en-US"/>
          </a:p>
        </p:txBody>
      </p:sp>
    </p:spTree>
    <p:extLst>
      <p:ext uri="{BB962C8B-B14F-4D97-AF65-F5344CB8AC3E}">
        <p14:creationId xmlns:p14="http://schemas.microsoft.com/office/powerpoint/2010/main" val="42803049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66612" rtl="1" fontAlgn="base">
              <a:spcBef>
                <a:spcPct val="30000"/>
              </a:spcBef>
              <a:spcAft>
                <a:spcPct val="0"/>
              </a:spcAft>
              <a:defRPr/>
            </a:pPr>
            <a:r>
              <a:rPr lang="ar-LB" sz="1300" dirty="0">
                <a:solidFill>
                  <a:srgbClr val="FF0000"/>
                </a:solidFill>
                <a:latin typeface="Arial" pitchFamily="-108" charset="0"/>
              </a:rPr>
              <a:t>يرتبط</a:t>
            </a:r>
            <a:r>
              <a:rPr lang="ar-LB" sz="1300" dirty="0">
                <a:solidFill>
                  <a:schemeClr val="tx1"/>
                </a:solidFill>
                <a:latin typeface="Arial" pitchFamily="-108" charset="0"/>
              </a:rPr>
              <a:t> نقص السكر في الدم بطفرة النشاط الودي وإفراز </a:t>
            </a:r>
            <a:r>
              <a:rPr lang="ar-SA" sz="1200" dirty="0">
                <a:solidFill>
                  <a:schemeClr val="tx1"/>
                </a:solidFill>
                <a:latin typeface="Arial" pitchFamily="-108" charset="0"/>
              </a:rPr>
              <a:t>الكاتيكولامينات</a:t>
            </a:r>
            <a:r>
              <a:rPr lang="ar-LB" sz="1200" dirty="0">
                <a:solidFill>
                  <a:schemeClr val="tx1"/>
                </a:solidFill>
                <a:latin typeface="Arial" pitchFamily="-108" charset="0"/>
              </a:rPr>
              <a:t>،</a:t>
            </a:r>
            <a:r>
              <a:rPr lang="ar-LB" sz="1200" baseline="0" dirty="0">
                <a:solidFill>
                  <a:schemeClr val="tx1"/>
                </a:solidFill>
                <a:latin typeface="Arial" pitchFamily="-108" charset="0"/>
              </a:rPr>
              <a:t> </a:t>
            </a:r>
            <a:r>
              <a:rPr lang="ar-SA" sz="1200" dirty="0">
                <a:solidFill>
                  <a:schemeClr val="tx1"/>
                </a:solidFill>
                <a:latin typeface="Arial" pitchFamily="-108" charset="0"/>
              </a:rPr>
              <a:t>ما يؤدي إلى تسارع نبض القلب وارتفاع ضغط الدم</a:t>
            </a:r>
            <a:r>
              <a:rPr lang="ar-IQ" sz="1200" dirty="0">
                <a:solidFill>
                  <a:schemeClr val="tx1"/>
                </a:solidFill>
                <a:latin typeface="Arial" pitchFamily="-108" charset="0"/>
              </a:rPr>
              <a:t>.</a:t>
            </a:r>
            <a:r>
              <a:rPr lang="ar-SA" sz="1200" dirty="0">
                <a:solidFill>
                  <a:schemeClr val="tx1"/>
                </a:solidFill>
                <a:latin typeface="Arial" pitchFamily="-108" charset="0"/>
              </a:rPr>
              <a:t> </a:t>
            </a:r>
            <a:endParaRPr lang="en-US" dirty="0">
              <a:solidFill>
                <a:schemeClr val="tx1"/>
              </a:solidFill>
            </a:endParaRPr>
          </a:p>
          <a:p>
            <a:pPr defTabSz="966612" fontAlgn="base">
              <a:spcBef>
                <a:spcPct val="30000"/>
              </a:spcBef>
              <a:spcAft>
                <a:spcPct val="0"/>
              </a:spcAft>
              <a:defRPr/>
            </a:pPr>
            <a:endParaRPr lang="en-US" dirty="0">
              <a:solidFill>
                <a:schemeClr val="tx1"/>
              </a:solidFill>
            </a:endParaRPr>
          </a:p>
          <a:p>
            <a:endParaRPr lang="en-US" dirty="0">
              <a:solidFill>
                <a:schemeClr val="tx1"/>
              </a:solidFill>
            </a:endParaRPr>
          </a:p>
        </p:txBody>
      </p:sp>
      <p:sp>
        <p:nvSpPr>
          <p:cNvPr id="4" name="Slide Number Placeholder 3"/>
          <p:cNvSpPr>
            <a:spLocks noGrp="1"/>
          </p:cNvSpPr>
          <p:nvPr>
            <p:ph type="sldNum" sz="quarter" idx="10"/>
          </p:nvPr>
        </p:nvSpPr>
        <p:spPr/>
        <p:txBody>
          <a:bodyPr/>
          <a:lstStyle/>
          <a:p>
            <a:pPr defTabSz="966612" fontAlgn="base">
              <a:spcBef>
                <a:spcPct val="0"/>
              </a:spcBef>
              <a:spcAft>
                <a:spcPct val="0"/>
              </a:spcAft>
              <a:defRPr/>
            </a:pPr>
            <a:fld id="{0D4F6CAC-75CE-3840-84ED-4821698A4EBB}" type="slidenum">
              <a:rPr lang="en-AU">
                <a:solidFill>
                  <a:srgbClr val="000000"/>
                </a:solidFill>
                <a:latin typeface="Arial" pitchFamily="-108" charset="0"/>
              </a:rPr>
              <a:pPr defTabSz="966612" fontAlgn="base">
                <a:spcBef>
                  <a:spcPct val="0"/>
                </a:spcBef>
                <a:spcAft>
                  <a:spcPct val="0"/>
                </a:spcAft>
                <a:defRPr/>
              </a:pPr>
              <a:t>35</a:t>
            </a:fld>
            <a:endParaRPr lang="en-AU">
              <a:solidFill>
                <a:srgbClr val="000000"/>
              </a:solidFill>
              <a:latin typeface="Arial" pitchFamily="-108" charset="0"/>
            </a:endParaRPr>
          </a:p>
        </p:txBody>
      </p:sp>
    </p:spTree>
    <p:extLst>
      <p:ext uri="{BB962C8B-B14F-4D97-AF65-F5344CB8AC3E}">
        <p14:creationId xmlns:p14="http://schemas.microsoft.com/office/powerpoint/2010/main" val="17760405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4F6CAC-75CE-3840-84ED-4821698A4EBB}" type="slidenum">
              <a:rPr lang="en-AU" smtClean="0">
                <a:solidFill>
                  <a:srgbClr val="000000"/>
                </a:solidFill>
              </a:rPr>
              <a:pPr/>
              <a:t>36</a:t>
            </a:fld>
            <a:endParaRPr lang="en-AU">
              <a:solidFill>
                <a:srgbClr val="000000"/>
              </a:solidFill>
            </a:endParaRPr>
          </a:p>
        </p:txBody>
      </p:sp>
    </p:spTree>
    <p:extLst>
      <p:ext uri="{BB962C8B-B14F-4D97-AF65-F5344CB8AC3E}">
        <p14:creationId xmlns:p14="http://schemas.microsoft.com/office/powerpoint/2010/main" val="36130859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dirty="0">
                <a:solidFill>
                  <a:schemeClr val="tx1"/>
                </a:solidFill>
              </a:rPr>
              <a:t>فيما أظهرت دراسة ”تجربة التحكم بالسكري ومضاعفاته/علم الأوبئة المتعلق بتدخلات السكري ومضاعفاته“ </a:t>
            </a:r>
            <a:r>
              <a:rPr lang="en-US" dirty="0">
                <a:solidFill>
                  <a:schemeClr val="tx1"/>
                </a:solidFill>
              </a:rPr>
              <a:t>(DCCT/EIDC)</a:t>
            </a:r>
            <a:r>
              <a:rPr lang="ar-LB" dirty="0">
                <a:solidFill>
                  <a:schemeClr val="tx1"/>
                </a:solidFill>
              </a:rPr>
              <a:t> أن</a:t>
            </a:r>
            <a:r>
              <a:rPr lang="ar-LB" baseline="0" dirty="0">
                <a:solidFill>
                  <a:schemeClr val="tx1"/>
                </a:solidFill>
              </a:rPr>
              <a:t> الارتباط بين النقص الحاد في سكر الدم وتكلس الشرايين التاجية كان أكثر وضوحًا لدى المرضى ذوي المستوى الأفضل من التحكم بنسبة السكر في الدم، أظهرت هذه الدراسة</a:t>
            </a:r>
            <a:r>
              <a:rPr lang="ar-SA" baseline="0" dirty="0">
                <a:solidFill>
                  <a:schemeClr val="tx1"/>
                </a:solidFill>
              </a:rPr>
              <a:t> </a:t>
            </a:r>
            <a:r>
              <a:rPr lang="ar-LB" baseline="0" dirty="0">
                <a:solidFill>
                  <a:schemeClr val="tx1"/>
                </a:solidFill>
              </a:rPr>
              <a:t>ارتباطًا في مجموعة العلاج القياسي</a:t>
            </a:r>
            <a:r>
              <a:rPr lang="ar-SA" baseline="0" dirty="0">
                <a:solidFill>
                  <a:schemeClr val="tx1"/>
                </a:solidFill>
              </a:rPr>
              <a:t> </a:t>
            </a:r>
            <a:r>
              <a:rPr lang="ar-LB" baseline="0" dirty="0">
                <a:solidFill>
                  <a:schemeClr val="tx1"/>
                </a:solidFill>
              </a:rPr>
              <a:t>ف</a:t>
            </a:r>
            <a:r>
              <a:rPr lang="ar-SA" baseline="0" dirty="0">
                <a:solidFill>
                  <a:schemeClr val="tx1"/>
                </a:solidFill>
              </a:rPr>
              <a:t>قط</a:t>
            </a:r>
            <a:r>
              <a:rPr lang="ar-LB" baseline="0" dirty="0">
                <a:solidFill>
                  <a:schemeClr val="tx1"/>
                </a:solidFill>
              </a:rPr>
              <a:t>. وقد يعود التباين بين الدراستَين إلى الاختلافات في أنواع المرضى والخصائص الأخرى الخاصة بال</a:t>
            </a:r>
            <a:r>
              <a:rPr lang="ar-SA" baseline="0" dirty="0">
                <a:solidFill>
                  <a:schemeClr val="tx1"/>
                </a:solidFill>
              </a:rPr>
              <a:t>أفواج</a:t>
            </a:r>
            <a:r>
              <a:rPr lang="ar-LB" baseline="0" dirty="0">
                <a:solidFill>
                  <a:schemeClr val="tx1"/>
                </a:solidFill>
              </a:rPr>
              <a:t>.</a:t>
            </a:r>
            <a:endParaRPr lang="en-GB" dirty="0">
              <a:solidFill>
                <a:schemeClr val="tx1"/>
              </a:solidFill>
            </a:endParaRPr>
          </a:p>
        </p:txBody>
      </p:sp>
      <p:sp>
        <p:nvSpPr>
          <p:cNvPr id="4" name="Slide Number Placeholder 3"/>
          <p:cNvSpPr>
            <a:spLocks noGrp="1"/>
          </p:cNvSpPr>
          <p:nvPr>
            <p:ph type="sldNum" sz="quarter" idx="10"/>
          </p:nvPr>
        </p:nvSpPr>
        <p:spPr/>
        <p:txBody>
          <a:bodyPr/>
          <a:lstStyle/>
          <a:p>
            <a:fld id="{1E79951E-6CED-E84E-891C-C61D1D7B975F}" type="slidenum">
              <a:rPr lang="en-US" smtClean="0"/>
              <a:pPr/>
              <a:t>37</a:t>
            </a:fld>
            <a:endParaRPr lang="en-US"/>
          </a:p>
        </p:txBody>
      </p:sp>
    </p:spTree>
    <p:extLst>
      <p:ext uri="{BB962C8B-B14F-4D97-AF65-F5344CB8AC3E}">
        <p14:creationId xmlns:p14="http://schemas.microsoft.com/office/powerpoint/2010/main" val="750068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Rot="1" noChangeAspect="1" noChangeArrowheads="1" noTextEdit="1"/>
          </p:cNvSpPr>
          <p:nvPr>
            <p:ph type="sldImg"/>
          </p:nvPr>
        </p:nvSpPr>
        <p:spPr bwMode="auto">
          <a:xfrm>
            <a:off x="150813" y="781050"/>
            <a:ext cx="6950075" cy="3910013"/>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51235" name="Rectangle 3"/>
          <p:cNvSpPr>
            <a:spLocks noGrp="1" noChangeArrowheads="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81240" indent="-181240" algn="r" defTabSz="644392" rtl="1">
              <a:buFont typeface="Arial" panose="020B0604020202020204" pitchFamily="34" charset="0"/>
              <a:buChar char="•"/>
              <a:defRPr/>
            </a:pPr>
            <a:r>
              <a:rPr lang="ar-LB" altLang="en-US" sz="1100" dirty="0">
                <a:solidFill>
                  <a:schemeClr val="tx1"/>
                </a:solidFill>
                <a:latin typeface="Verdana" panose="020B0604030504040204" pitchFamily="34" charset="0"/>
                <a:ea typeface="Verdana" panose="020B0604030504040204" pitchFamily="34" charset="0"/>
                <a:cs typeface="Verdana" panose="020B0604030504040204" pitchFamily="34" charset="0"/>
              </a:rPr>
              <a:t>قد يؤثّر نقص السكر في الدم</a:t>
            </a:r>
            <a:r>
              <a:rPr lang="ar-LB" altLang="en-US" sz="1100" baseline="0" dirty="0">
                <a:solidFill>
                  <a:schemeClr val="tx1"/>
                </a:solidFill>
                <a:latin typeface="Verdana" panose="020B0604030504040204" pitchFamily="34" charset="0"/>
                <a:ea typeface="Verdana" panose="020B0604030504040204" pitchFamily="34" charset="0"/>
                <a:cs typeface="Verdana" panose="020B0604030504040204" pitchFamily="34" charset="0"/>
              </a:rPr>
              <a:t> في الأحداث القلبية الوعائية عبر زيادة الالتهاب، والخلل البطاني، وشذوذ الاستجابات الودية الكظرية، وتَخثُّر الدم غير الطبيعي. وتُحفّز الاستجابات الالتهابية إفراز عدة </a:t>
            </a:r>
            <a:r>
              <a:rPr lang="ar-SA" altLang="en-US" sz="1100" baseline="0" dirty="0">
                <a:solidFill>
                  <a:schemeClr val="tx1"/>
                </a:solidFill>
                <a:latin typeface="Verdana" panose="020B0604030504040204" pitchFamily="34" charset="0"/>
                <a:ea typeface="Verdana" panose="020B0604030504040204" pitchFamily="34" charset="0"/>
                <a:cs typeface="Verdana" panose="020B0604030504040204" pitchFamily="34" charset="0"/>
              </a:rPr>
              <a:t>مؤشرات</a:t>
            </a:r>
            <a:r>
              <a:rPr lang="ar-LB" altLang="en-US" sz="1100" baseline="0" dirty="0">
                <a:solidFill>
                  <a:schemeClr val="tx1"/>
                </a:solidFill>
                <a:latin typeface="Verdana" panose="020B0604030504040204" pitchFamily="34" charset="0"/>
                <a:ea typeface="Verdana" panose="020B0604030504040204" pitchFamily="34" charset="0"/>
                <a:cs typeface="Verdana" panose="020B0604030504040204" pitchFamily="34" charset="0"/>
              </a:rPr>
              <a:t> التهاب (البروتين المتفاعل سي-</a:t>
            </a:r>
            <a:r>
              <a:rPr lang="en-US" altLang="en-US" sz="1100" baseline="0" dirty="0">
                <a:solidFill>
                  <a:schemeClr val="tx1"/>
                </a:solidFill>
                <a:latin typeface="Verdana" panose="020B0604030504040204" pitchFamily="34" charset="0"/>
                <a:ea typeface="Verdana" panose="020B0604030504040204" pitchFamily="34" charset="0"/>
                <a:cs typeface="Verdana" panose="020B0604030504040204" pitchFamily="34" charset="0"/>
              </a:rPr>
              <a:t>CRP</a:t>
            </a:r>
            <a:r>
              <a:rPr lang="ar-LB" altLang="en-US" sz="1100" baseline="0" dirty="0">
                <a:solidFill>
                  <a:schemeClr val="tx1"/>
                </a:solidFill>
                <a:latin typeface="Verdana" panose="020B0604030504040204" pitchFamily="34" charset="0"/>
                <a:ea typeface="Verdana" panose="020B0604030504040204" pitchFamily="34" charset="0"/>
                <a:cs typeface="Verdana" panose="020B0604030504040204" pitchFamily="34" charset="0"/>
              </a:rPr>
              <a:t>، وعامل النمو البطاني الوعائي-</a:t>
            </a:r>
            <a:r>
              <a:rPr lang="en-US" altLang="en-US" sz="1100" baseline="0" dirty="0">
                <a:solidFill>
                  <a:schemeClr val="tx1"/>
                </a:solidFill>
                <a:latin typeface="Verdana" panose="020B0604030504040204" pitchFamily="34" charset="0"/>
                <a:ea typeface="Verdana" panose="020B0604030504040204" pitchFamily="34" charset="0"/>
                <a:cs typeface="Verdana" panose="020B0604030504040204" pitchFamily="34" charset="0"/>
              </a:rPr>
              <a:t>VEGF</a:t>
            </a:r>
            <a:r>
              <a:rPr lang="ar-LB" altLang="en-US" sz="1100" baseline="0" dirty="0">
                <a:solidFill>
                  <a:schemeClr val="tx1"/>
                </a:solidFill>
                <a:latin typeface="Verdana" panose="020B0604030504040204" pitchFamily="34" charset="0"/>
                <a:ea typeface="Verdana" panose="020B0604030504040204" pitchFamily="34" charset="0"/>
                <a:cs typeface="Verdana" panose="020B0604030504040204" pitchFamily="34" charset="0"/>
              </a:rPr>
              <a:t> والإنترلوكين-6 </a:t>
            </a:r>
            <a:r>
              <a:rPr lang="en-US" altLang="en-US" sz="1100" baseline="0" dirty="0">
                <a:solidFill>
                  <a:schemeClr val="tx1"/>
                </a:solidFill>
                <a:latin typeface="Verdana" panose="020B0604030504040204" pitchFamily="34" charset="0"/>
                <a:ea typeface="Verdana" panose="020B0604030504040204" pitchFamily="34" charset="0"/>
                <a:cs typeface="Verdana" panose="020B0604030504040204" pitchFamily="34" charset="0"/>
              </a:rPr>
              <a:t>IL-6</a:t>
            </a:r>
            <a:r>
              <a:rPr lang="ar-LB" altLang="en-US" sz="1100" baseline="0" dirty="0">
                <a:solidFill>
                  <a:schemeClr val="tx1"/>
                </a:solidFill>
                <a:latin typeface="Verdana" panose="020B0604030504040204" pitchFamily="34" charset="0"/>
                <a:ea typeface="Verdana" panose="020B0604030504040204" pitchFamily="34" charset="0"/>
                <a:cs typeface="Verdana" panose="020B0604030504040204" pitchFamily="34" charset="0"/>
              </a:rPr>
              <a:t>)، وتزيد إجمالي مستويات السيتوكينات الالتهابية التي يمكن أن تؤدي إلى الإصابات البطانية والحالات الشاذة للتخثر. ويمكن أن يؤدي أيضًا تنشيط الجهاز </a:t>
            </a:r>
            <a:r>
              <a:rPr lang="ar-LB" altLang="en-US" sz="1100" baseline="0" dirty="0" err="1">
                <a:solidFill>
                  <a:schemeClr val="tx1"/>
                </a:solidFill>
                <a:latin typeface="Verdana" panose="020B0604030504040204" pitchFamily="34" charset="0"/>
                <a:ea typeface="Verdana" panose="020B0604030504040204" pitchFamily="34" charset="0"/>
                <a:cs typeface="Verdana" panose="020B0604030504040204" pitchFamily="34" charset="0"/>
              </a:rPr>
              <a:t>ال</a:t>
            </a:r>
            <a:r>
              <a:rPr lang="ar-SA" altLang="en-US" sz="1100" baseline="0" dirty="0">
                <a:solidFill>
                  <a:schemeClr val="tx1"/>
                </a:solidFill>
                <a:latin typeface="Verdana" panose="020B0604030504040204" pitchFamily="34" charset="0"/>
                <a:ea typeface="Verdana" panose="020B0604030504040204" pitchFamily="34" charset="0"/>
                <a:cs typeface="Verdana" panose="020B0604030504040204" pitchFamily="34" charset="0"/>
              </a:rPr>
              <a:t>حالّ </a:t>
            </a:r>
            <a:r>
              <a:rPr lang="ar-SA" altLang="en-US" sz="1100" baseline="0" dirty="0" err="1">
                <a:solidFill>
                  <a:schemeClr val="tx1"/>
                </a:solidFill>
                <a:latin typeface="Verdana" panose="020B0604030504040204" pitchFamily="34" charset="0"/>
                <a:ea typeface="Verdana" panose="020B0604030504040204" pitchFamily="34" charset="0"/>
                <a:cs typeface="Verdana" panose="020B0604030504040204" pitchFamily="34" charset="0"/>
              </a:rPr>
              <a:t>لل</a:t>
            </a:r>
            <a:r>
              <a:rPr lang="ar-LB" altLang="en-US" sz="1100" baseline="0" dirty="0">
                <a:solidFill>
                  <a:schemeClr val="tx1"/>
                </a:solidFill>
                <a:latin typeface="Verdana" panose="020B0604030504040204" pitchFamily="34" charset="0"/>
                <a:ea typeface="Verdana" panose="020B0604030504040204" pitchFamily="34" charset="0"/>
                <a:cs typeface="Verdana" panose="020B0604030504040204" pitchFamily="34" charset="0"/>
              </a:rPr>
              <a:t>فبرين وزيادة مستويات الإبينفرين إلى تخثر الدم غير الطبيعي عبر زيادة تنشيط العدلات وتنشيط الصُّفَيحات الدموية، وزيادة العامل السابع </a:t>
            </a:r>
            <a:r>
              <a:rPr lang="en-US" altLang="en-US" sz="1100" baseline="0" dirty="0">
                <a:solidFill>
                  <a:schemeClr val="tx1"/>
                </a:solidFill>
                <a:latin typeface="Verdana" panose="020B0604030504040204" pitchFamily="34" charset="0"/>
                <a:ea typeface="Verdana" panose="020B0604030504040204" pitchFamily="34" charset="0"/>
                <a:cs typeface="Verdana" panose="020B0604030504040204" pitchFamily="34" charset="0"/>
              </a:rPr>
              <a:t>(Factor VII)</a:t>
            </a:r>
            <a:r>
              <a:rPr lang="ar-LB" altLang="en-US" sz="1100" baseline="0" dirty="0">
                <a:solidFill>
                  <a:schemeClr val="tx1"/>
                </a:solidFill>
                <a:latin typeface="Verdana" panose="020B0604030504040204" pitchFamily="34" charset="0"/>
                <a:ea typeface="Verdana" panose="020B0604030504040204" pitchFamily="34" charset="0"/>
                <a:cs typeface="Verdana" panose="020B0604030504040204" pitchFamily="34" charset="0"/>
              </a:rPr>
              <a:t>.</a:t>
            </a:r>
            <a:endParaRPr lang="en-US" altLang="en-US" sz="110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181240" indent="-181240" algn="r" defTabSz="644392" rtl="1">
              <a:buFont typeface="Arial" panose="020B0604020202020204" pitchFamily="34" charset="0"/>
              <a:buChar char="•"/>
              <a:defRPr/>
            </a:pPr>
            <a:r>
              <a:rPr lang="ar-LB" altLang="en-US" sz="1100" dirty="0">
                <a:solidFill>
                  <a:schemeClr val="tx1"/>
                </a:solidFill>
                <a:latin typeface="Verdana" panose="020B0604030504040204" pitchFamily="34" charset="0"/>
                <a:ea typeface="Verdana" panose="020B0604030504040204" pitchFamily="34" charset="0"/>
                <a:cs typeface="Verdana" panose="020B0604030504040204" pitchFamily="34" charset="0"/>
              </a:rPr>
              <a:t>تؤدي الاستجابة الودية الكظرية إلى زيادة</a:t>
            </a:r>
            <a:r>
              <a:rPr lang="ar-LB" altLang="en-US" sz="1100" baseline="0" dirty="0">
                <a:solidFill>
                  <a:schemeClr val="tx1"/>
                </a:solidFill>
                <a:latin typeface="Verdana" panose="020B0604030504040204" pitchFamily="34" charset="0"/>
                <a:ea typeface="Verdana" panose="020B0604030504040204" pitchFamily="34" charset="0"/>
                <a:cs typeface="Verdana" panose="020B0604030504040204" pitchFamily="34" charset="0"/>
              </a:rPr>
              <a:t> إفراز الكاتيكولامينات، ما يزيد </a:t>
            </a:r>
            <a:r>
              <a:rPr lang="ar-SA" altLang="en-US" sz="1100" baseline="0" dirty="0">
                <a:solidFill>
                  <a:schemeClr val="tx1"/>
                </a:solidFill>
                <a:latin typeface="Verdana" panose="020B0604030504040204" pitchFamily="34" charset="0"/>
                <a:ea typeface="Verdana" panose="020B0604030504040204" pitchFamily="34" charset="0"/>
                <a:cs typeface="Verdana" panose="020B0604030504040204" pitchFamily="34" charset="0"/>
              </a:rPr>
              <a:t>قلوصية</a:t>
            </a:r>
            <a:r>
              <a:rPr lang="ar-LB" altLang="en-US" sz="1100" baseline="0" dirty="0">
                <a:solidFill>
                  <a:schemeClr val="tx1"/>
                </a:solidFill>
                <a:latin typeface="Verdana" panose="020B0604030504040204" pitchFamily="34" charset="0"/>
                <a:ea typeface="Verdana" panose="020B0604030504040204" pitchFamily="34" charset="0"/>
                <a:cs typeface="Verdana" panose="020B0604030504040204" pitchFamily="34" charset="0"/>
              </a:rPr>
              <a:t> عضل القلب وعبء عمله والنتاج القلبي. ويمكن أن يؤدي الخلل البطاني إلى تخفيف توسّع الأوعية، وأن يُجهِد الجهاز القلبي الوعائي أكثر ويسبب العجز الدائم عن تلبية متطلبات الأكسجين. وينتج عن تكرار نقص السكر في الدم </a:t>
            </a:r>
            <a:r>
              <a:rPr lang="ar-SA" altLang="en-US" sz="1100" baseline="0" dirty="0">
                <a:solidFill>
                  <a:schemeClr val="tx1"/>
                </a:solidFill>
                <a:latin typeface="Verdana" panose="020B0604030504040204" pitchFamily="34" charset="0"/>
                <a:ea typeface="Verdana" panose="020B0604030504040204" pitchFamily="34" charset="0"/>
                <a:cs typeface="Verdana" panose="020B0604030504040204" pitchFamily="34" charset="0"/>
              </a:rPr>
              <a:t>تثبيط</a:t>
            </a:r>
            <a:r>
              <a:rPr lang="ar-LB" altLang="en-US" sz="1100" baseline="0" dirty="0">
                <a:solidFill>
                  <a:schemeClr val="tx1"/>
                </a:solidFill>
                <a:latin typeface="Verdana" panose="020B0604030504040204" pitchFamily="34" charset="0"/>
                <a:ea typeface="Verdana" panose="020B0604030504040204" pitchFamily="34" charset="0"/>
                <a:cs typeface="Verdana" panose="020B0604030504040204" pitchFamily="34" charset="0"/>
              </a:rPr>
              <a:t> الاستجابة الودية الكظرية الطبيعية.</a:t>
            </a:r>
            <a:endParaRPr lang="en-US" altLang="en-US" sz="11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7355629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dirty="0">
                <a:solidFill>
                  <a:schemeClr val="tx1"/>
                </a:solidFill>
              </a:rPr>
              <a:t>يعود القياس النمطي</a:t>
            </a:r>
            <a:r>
              <a:rPr lang="ar-LB" baseline="0" dirty="0">
                <a:solidFill>
                  <a:schemeClr val="tx1"/>
                </a:solidFill>
              </a:rPr>
              <a:t> لفترة ”كيو تي“ </a:t>
            </a:r>
            <a:r>
              <a:rPr lang="en-US" baseline="0" dirty="0">
                <a:solidFill>
                  <a:schemeClr val="tx1"/>
                </a:solidFill>
              </a:rPr>
              <a:t>(QT)</a:t>
            </a:r>
            <a:r>
              <a:rPr lang="ar-LB" baseline="0" dirty="0">
                <a:solidFill>
                  <a:schemeClr val="tx1"/>
                </a:solidFill>
              </a:rPr>
              <a:t> بواسطة وضع مؤشّر الشاشة إلى </a:t>
            </a:r>
            <a:r>
              <a:rPr lang="ar-SA" baseline="0" dirty="0">
                <a:solidFill>
                  <a:schemeClr val="tx1"/>
                </a:solidFill>
              </a:rPr>
              <a:t>مشارك</a:t>
            </a:r>
            <a:r>
              <a:rPr lang="ar-LB" baseline="0" dirty="0">
                <a:solidFill>
                  <a:schemeClr val="tx1"/>
                </a:solidFill>
              </a:rPr>
              <a:t> يتمتع بمستوًى طبيعي للسكر في الدم. ولدى المرضى الذين يعانون من نقص السكر في الدم، يمكن ملاحظة تمدد فترة ”كيو تي“ </a:t>
            </a:r>
            <a:r>
              <a:rPr lang="en-US" baseline="0" dirty="0">
                <a:solidFill>
                  <a:schemeClr val="tx1"/>
                </a:solidFill>
              </a:rPr>
              <a:t>(QT)</a:t>
            </a:r>
            <a:r>
              <a:rPr lang="ar-LB" baseline="0" dirty="0">
                <a:solidFill>
                  <a:schemeClr val="tx1"/>
                </a:solidFill>
              </a:rPr>
              <a:t> الذي يعكس حالة غير طبيعية ل</a:t>
            </a:r>
            <a:r>
              <a:rPr lang="ar-SA" baseline="0" dirty="0">
                <a:solidFill>
                  <a:schemeClr val="tx1"/>
                </a:solidFill>
              </a:rPr>
              <a:t>إعادة</a:t>
            </a:r>
            <a:r>
              <a:rPr lang="ar-LB" baseline="0" dirty="0">
                <a:solidFill>
                  <a:schemeClr val="tx1"/>
                </a:solidFill>
              </a:rPr>
              <a:t> استقطاب القلب. </a:t>
            </a:r>
            <a:br>
              <a:rPr lang="en-US" baseline="0" dirty="0">
                <a:solidFill>
                  <a:schemeClr val="tx1"/>
                </a:solidFill>
              </a:rPr>
            </a:br>
            <a:r>
              <a:rPr lang="ar-LB" baseline="0" dirty="0">
                <a:solidFill>
                  <a:schemeClr val="tx1"/>
                </a:solidFill>
              </a:rPr>
              <a:t>ويمكن أن تؤدي زيادة التجانس في </a:t>
            </a:r>
            <a:r>
              <a:rPr lang="ar-SA" baseline="0" dirty="0">
                <a:solidFill>
                  <a:schemeClr val="tx1"/>
                </a:solidFill>
              </a:rPr>
              <a:t>إعادة</a:t>
            </a:r>
            <a:r>
              <a:rPr lang="ar-LB" baseline="0" dirty="0">
                <a:solidFill>
                  <a:schemeClr val="tx1"/>
                </a:solidFill>
              </a:rPr>
              <a:t> الاستقطاب البطيني إلى زيادة قابلية المعاناة من اضطرابات </a:t>
            </a:r>
            <a:r>
              <a:rPr lang="ar-SA" baseline="0" dirty="0" err="1">
                <a:solidFill>
                  <a:schemeClr val="tx1"/>
                </a:solidFill>
              </a:rPr>
              <a:t>ال</a:t>
            </a:r>
            <a:r>
              <a:rPr lang="ar-LB" baseline="0" dirty="0">
                <a:solidFill>
                  <a:schemeClr val="tx1"/>
                </a:solidFill>
              </a:rPr>
              <a:t>نظم </a:t>
            </a:r>
            <a:r>
              <a:rPr lang="ar-LB" baseline="0" dirty="0" err="1">
                <a:solidFill>
                  <a:schemeClr val="tx1"/>
                </a:solidFill>
              </a:rPr>
              <a:t>ال</a:t>
            </a:r>
            <a:r>
              <a:rPr lang="ar-SA" baseline="0" dirty="0">
                <a:solidFill>
                  <a:schemeClr val="tx1"/>
                </a:solidFill>
              </a:rPr>
              <a:t>بطيني</a:t>
            </a:r>
            <a:r>
              <a:rPr lang="ar-LB" baseline="0" dirty="0">
                <a:solidFill>
                  <a:schemeClr val="tx1"/>
                </a:solidFill>
              </a:rPr>
              <a:t>، لا سيما تسرّع القلب البطيني </a:t>
            </a:r>
            <a:r>
              <a:rPr lang="en-US" baseline="0" dirty="0">
                <a:solidFill>
                  <a:schemeClr val="tx1"/>
                </a:solidFill>
              </a:rPr>
              <a:t>(VT)</a:t>
            </a:r>
            <a:r>
              <a:rPr lang="ar-LB" baseline="0" dirty="0">
                <a:solidFill>
                  <a:schemeClr val="tx1"/>
                </a:solidFill>
              </a:rPr>
              <a:t> من نوع ”تورساد دي بوانت“ (</a:t>
            </a:r>
            <a:r>
              <a:rPr lang="en-CA" dirty="0" err="1">
                <a:solidFill>
                  <a:schemeClr val="tx1"/>
                </a:solidFill>
              </a:rPr>
              <a:t>Torsade</a:t>
            </a:r>
            <a:r>
              <a:rPr lang="en-CA" dirty="0">
                <a:solidFill>
                  <a:schemeClr val="tx1"/>
                </a:solidFill>
              </a:rPr>
              <a:t> de Pointe </a:t>
            </a:r>
            <a:r>
              <a:rPr lang="ar-LB" baseline="0" dirty="0">
                <a:solidFill>
                  <a:schemeClr val="tx1"/>
                </a:solidFill>
              </a:rPr>
              <a:t>) والموت الفجائي.</a:t>
            </a:r>
            <a:endParaRPr lang="en-GB" dirty="0">
              <a:solidFill>
                <a:schemeClr val="tx1"/>
              </a:solidFill>
            </a:endParaRPr>
          </a:p>
        </p:txBody>
      </p:sp>
      <p:sp>
        <p:nvSpPr>
          <p:cNvPr id="4" name="Slide Number Placeholder 3"/>
          <p:cNvSpPr>
            <a:spLocks noGrp="1"/>
          </p:cNvSpPr>
          <p:nvPr>
            <p:ph type="sldNum" sz="quarter" idx="10"/>
          </p:nvPr>
        </p:nvSpPr>
        <p:spPr/>
        <p:txBody>
          <a:bodyPr/>
          <a:lstStyle/>
          <a:p>
            <a:fld id="{1E79951E-6CED-E84E-891C-C61D1D7B975F}" type="slidenum">
              <a:rPr lang="en-US" smtClean="0"/>
              <a:pPr/>
              <a:t>39</a:t>
            </a:fld>
            <a:endParaRPr lang="en-US"/>
          </a:p>
        </p:txBody>
      </p:sp>
    </p:spTree>
    <p:extLst>
      <p:ext uri="{BB962C8B-B14F-4D97-AF65-F5344CB8AC3E}">
        <p14:creationId xmlns:p14="http://schemas.microsoft.com/office/powerpoint/2010/main" val="22497791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dirty="0">
                <a:solidFill>
                  <a:schemeClr val="tx1"/>
                </a:solidFill>
              </a:rPr>
              <a:t>يؤدي نقص السكر في الدم إلى مضاعفات متعددة تؤثّر في الجسم بأكمله.</a:t>
            </a:r>
            <a:endParaRPr lang="en-GB" dirty="0">
              <a:solidFill>
                <a:schemeClr val="tx1"/>
              </a:solidFill>
            </a:endParaRPr>
          </a:p>
        </p:txBody>
      </p:sp>
      <p:sp>
        <p:nvSpPr>
          <p:cNvPr id="4" name="Slide Number Placeholder 3"/>
          <p:cNvSpPr>
            <a:spLocks noGrp="1"/>
          </p:cNvSpPr>
          <p:nvPr>
            <p:ph type="sldNum" sz="quarter" idx="10"/>
          </p:nvPr>
        </p:nvSpPr>
        <p:spPr/>
        <p:txBody>
          <a:bodyPr/>
          <a:lstStyle/>
          <a:p>
            <a:pPr defTabSz="966612">
              <a:defRPr/>
            </a:pPr>
            <a:fld id="{7623CAE5-7FB8-42AD-84EB-D65A507251D0}" type="slidenum">
              <a:rPr lang="en-GB" sz="1900" kern="0">
                <a:solidFill>
                  <a:prstClr val="black"/>
                </a:solidFill>
                <a:latin typeface="Calibri"/>
              </a:rPr>
              <a:pPr defTabSz="966612">
                <a:defRPr/>
              </a:pPr>
              <a:t>4</a:t>
            </a:fld>
            <a:endParaRPr lang="en-GB" sz="1900" kern="0" dirty="0">
              <a:solidFill>
                <a:prstClr val="black"/>
              </a:solidFill>
              <a:latin typeface="Calibri"/>
            </a:endParaRPr>
          </a:p>
        </p:txBody>
      </p:sp>
    </p:spTree>
    <p:extLst>
      <p:ext uri="{BB962C8B-B14F-4D97-AF65-F5344CB8AC3E}">
        <p14:creationId xmlns:p14="http://schemas.microsoft.com/office/powerpoint/2010/main" val="35258365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sz="1300" dirty="0">
                <a:solidFill>
                  <a:schemeClr val="tx1"/>
                </a:solidFill>
              </a:rPr>
              <a:t>تعكس الصورة مستويات الغلوكوز التي سجّلها جهاز المراقبة المستمرة للغلوكوز </a:t>
            </a:r>
            <a:r>
              <a:rPr lang="en-US" sz="1300" dirty="0">
                <a:solidFill>
                  <a:schemeClr val="tx1"/>
                </a:solidFill>
              </a:rPr>
              <a:t>(CGMS)</a:t>
            </a:r>
            <a:r>
              <a:rPr lang="ar-LB" sz="1300" dirty="0">
                <a:solidFill>
                  <a:schemeClr val="tx1"/>
                </a:solidFill>
              </a:rPr>
              <a:t> في المساء الذي سبقَ وفاة المريض وفي صباحها.</a:t>
            </a:r>
            <a:r>
              <a:rPr lang="ar-LB" sz="1300" baseline="0" dirty="0">
                <a:solidFill>
                  <a:schemeClr val="tx1"/>
                </a:solidFill>
              </a:rPr>
              <a:t> وتُمثّل الدوائر الأربع معايرات المريض التي قيست وأُدخلت. وتَعرض الحانات الممتدة على طول الجهة السفلية من الرسم البياني توقيت وجبات المريض وتمرينه وبلعات الأنسولين التصحيحية التي أخذها.</a:t>
            </a:r>
            <a:endParaRPr lang="ar-LB" sz="1300" dirty="0">
              <a:solidFill>
                <a:schemeClr val="tx1"/>
              </a:solidFill>
            </a:endParaRPr>
          </a:p>
        </p:txBody>
      </p:sp>
      <p:sp>
        <p:nvSpPr>
          <p:cNvPr id="4" name="Slide Number Placeholder 3"/>
          <p:cNvSpPr>
            <a:spLocks noGrp="1"/>
          </p:cNvSpPr>
          <p:nvPr>
            <p:ph type="sldNum" sz="quarter" idx="10"/>
          </p:nvPr>
        </p:nvSpPr>
        <p:spPr/>
        <p:txBody>
          <a:bodyPr/>
          <a:lstStyle/>
          <a:p>
            <a:fld id="{1E79951E-6CED-E84E-891C-C61D1D7B975F}" type="slidenum">
              <a:rPr lang="en-US" smtClean="0"/>
              <a:pPr/>
              <a:t>40</a:t>
            </a:fld>
            <a:endParaRPr lang="en-US"/>
          </a:p>
        </p:txBody>
      </p:sp>
    </p:spTree>
    <p:extLst>
      <p:ext uri="{BB962C8B-B14F-4D97-AF65-F5344CB8AC3E}">
        <p14:creationId xmlns:p14="http://schemas.microsoft.com/office/powerpoint/2010/main" val="11180306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500">
                <a:solidFill>
                  <a:schemeClr val="tx1"/>
                </a:solidFill>
                <a:latin typeface="Arial" charset="0"/>
                <a:ea typeface="ＭＳ Ｐゴシック" charset="0"/>
                <a:cs typeface="ＭＳ Ｐゴシック" charset="0"/>
              </a:defRPr>
            </a:lvl1pPr>
            <a:lvl2pPr marL="785372" indent="-302066">
              <a:defRPr sz="2500">
                <a:solidFill>
                  <a:schemeClr val="tx1"/>
                </a:solidFill>
                <a:latin typeface="Arial" charset="0"/>
                <a:ea typeface="ＭＳ Ｐゴシック" charset="0"/>
              </a:defRPr>
            </a:lvl2pPr>
            <a:lvl3pPr marL="1208265" indent="-241653">
              <a:defRPr sz="2500">
                <a:solidFill>
                  <a:schemeClr val="tx1"/>
                </a:solidFill>
                <a:latin typeface="Arial" charset="0"/>
                <a:ea typeface="ＭＳ Ｐゴシック" charset="0"/>
              </a:defRPr>
            </a:lvl3pPr>
            <a:lvl4pPr marL="1691571" indent="-241653">
              <a:defRPr sz="2500">
                <a:solidFill>
                  <a:schemeClr val="tx1"/>
                </a:solidFill>
                <a:latin typeface="Arial" charset="0"/>
                <a:ea typeface="ＭＳ Ｐゴシック" charset="0"/>
              </a:defRPr>
            </a:lvl4pPr>
            <a:lvl5pPr marL="2174878" indent="-241653">
              <a:defRPr sz="2500">
                <a:solidFill>
                  <a:schemeClr val="tx1"/>
                </a:solidFill>
                <a:latin typeface="Arial" charset="0"/>
                <a:ea typeface="ＭＳ Ｐゴシック" charset="0"/>
              </a:defRPr>
            </a:lvl5pPr>
            <a:lvl6pPr marL="2658184" indent="-241653" eaLnBrk="0" fontAlgn="base" hangingPunct="0">
              <a:spcBef>
                <a:spcPct val="0"/>
              </a:spcBef>
              <a:spcAft>
                <a:spcPct val="0"/>
              </a:spcAft>
              <a:defRPr sz="2500">
                <a:solidFill>
                  <a:schemeClr val="tx1"/>
                </a:solidFill>
                <a:latin typeface="Arial" charset="0"/>
                <a:ea typeface="ＭＳ Ｐゴシック" charset="0"/>
              </a:defRPr>
            </a:lvl6pPr>
            <a:lvl7pPr marL="3141490" indent="-241653" eaLnBrk="0" fontAlgn="base" hangingPunct="0">
              <a:spcBef>
                <a:spcPct val="0"/>
              </a:spcBef>
              <a:spcAft>
                <a:spcPct val="0"/>
              </a:spcAft>
              <a:defRPr sz="2500">
                <a:solidFill>
                  <a:schemeClr val="tx1"/>
                </a:solidFill>
                <a:latin typeface="Arial" charset="0"/>
                <a:ea typeface="ＭＳ Ｐゴシック" charset="0"/>
              </a:defRPr>
            </a:lvl7pPr>
            <a:lvl8pPr marL="3624796" indent="-241653" eaLnBrk="0" fontAlgn="base" hangingPunct="0">
              <a:spcBef>
                <a:spcPct val="0"/>
              </a:spcBef>
              <a:spcAft>
                <a:spcPct val="0"/>
              </a:spcAft>
              <a:defRPr sz="2500">
                <a:solidFill>
                  <a:schemeClr val="tx1"/>
                </a:solidFill>
                <a:latin typeface="Arial" charset="0"/>
                <a:ea typeface="ＭＳ Ｐゴシック" charset="0"/>
              </a:defRPr>
            </a:lvl8pPr>
            <a:lvl9pPr marL="4108102" indent="-241653" eaLnBrk="0" fontAlgn="base" hangingPunct="0">
              <a:spcBef>
                <a:spcPct val="0"/>
              </a:spcBef>
              <a:spcAft>
                <a:spcPct val="0"/>
              </a:spcAft>
              <a:defRPr sz="2500">
                <a:solidFill>
                  <a:schemeClr val="tx1"/>
                </a:solidFill>
                <a:latin typeface="Arial" charset="0"/>
                <a:ea typeface="ＭＳ Ｐゴシック" charset="0"/>
              </a:defRPr>
            </a:lvl9pPr>
          </a:lstStyle>
          <a:p>
            <a:fld id="{991C5BE8-F437-C94F-AD11-5F4F3922FF22}" type="slidenum">
              <a:rPr lang="en-GB" sz="1300"/>
              <a:pPr/>
              <a:t>41</a:t>
            </a:fld>
            <a:endParaRPr lang="en-GB" sz="1300"/>
          </a:p>
        </p:txBody>
      </p:sp>
      <p:sp>
        <p:nvSpPr>
          <p:cNvPr id="27650" name="Rectangle 2"/>
          <p:cNvSpPr>
            <a:spLocks noGrp="1" noRot="1" noChangeAspect="1" noChangeArrowheads="1" noTextEdit="1"/>
          </p:cNvSpPr>
          <p:nvPr>
            <p:ph type="sldImg"/>
          </p:nvPr>
        </p:nvSpPr>
        <p:spPr>
          <a:xfrm>
            <a:off x="457200" y="720725"/>
            <a:ext cx="6400800" cy="3600450"/>
          </a:xfrm>
          <a:ln/>
        </p:spPr>
      </p:sp>
      <p:sp>
        <p:nvSpPr>
          <p:cNvPr id="2765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9095495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9" name="Rectangle 3"/>
          <p:cNvSpPr>
            <a:spLocks noGrp="1" noChangeArrowheads="1"/>
          </p:cNvSpPr>
          <p:nvPr>
            <p:ph type="body" idx="1"/>
          </p:nvPr>
        </p:nvSpPr>
        <p:spPr/>
        <p:txBody>
          <a:bodyPr/>
          <a:lstStyle/>
          <a:p>
            <a:pPr lvl="0" algn="r" rtl="1"/>
            <a:r>
              <a:rPr lang="ar-LB" dirty="0">
                <a:solidFill>
                  <a:schemeClr val="tx1"/>
                </a:solidFill>
              </a:rPr>
              <a:t>فحصت</a:t>
            </a:r>
            <a:r>
              <a:rPr lang="ar-LB" baseline="0" dirty="0">
                <a:solidFill>
                  <a:schemeClr val="tx1"/>
                </a:solidFill>
              </a:rPr>
              <a:t> لاندستيدت-هالن </a:t>
            </a:r>
            <a:r>
              <a:rPr lang="en-US" baseline="0" dirty="0">
                <a:solidFill>
                  <a:schemeClr val="tx1"/>
                </a:solidFill>
              </a:rPr>
              <a:t>(</a:t>
            </a:r>
            <a:r>
              <a:rPr lang="en-US" dirty="0" err="1">
                <a:solidFill>
                  <a:schemeClr val="tx1"/>
                </a:solidFill>
              </a:rPr>
              <a:t>Landstedt-Hallin</a:t>
            </a:r>
            <a:r>
              <a:rPr lang="en-US" dirty="0">
                <a:solidFill>
                  <a:schemeClr val="tx1"/>
                </a:solidFill>
              </a:rPr>
              <a:t>)</a:t>
            </a:r>
            <a:r>
              <a:rPr lang="ar-LB" dirty="0">
                <a:solidFill>
                  <a:schemeClr val="tx1"/>
                </a:solidFill>
              </a:rPr>
              <a:t> مع آخرين تأثير نقص السكر في الدم المسبَّب عبر</a:t>
            </a:r>
            <a:r>
              <a:rPr lang="ar-LB" baseline="0" dirty="0">
                <a:solidFill>
                  <a:schemeClr val="tx1"/>
                </a:solidFill>
              </a:rPr>
              <a:t> الأنسولين في </a:t>
            </a:r>
            <a:r>
              <a:rPr lang="ar-SA" baseline="0" dirty="0">
                <a:solidFill>
                  <a:schemeClr val="tx1"/>
                </a:solidFill>
              </a:rPr>
              <a:t>إعادة</a:t>
            </a:r>
            <a:r>
              <a:rPr lang="ar-LB" baseline="0" dirty="0">
                <a:solidFill>
                  <a:schemeClr val="tx1"/>
                </a:solidFill>
              </a:rPr>
              <a:t> استقطاب القلب لدى 13 مريضًا يعانون من سكري النمط الثاني. وعولِج كافة المرضى عبر كلٍّ من الأنسولين (10-48 وحدة في اليوم) والغليبنكلاميد المأخوذ عن طريق الفم (10.5 ملغم) طوال 8 أشهر على الأقل قبل بدء الدراسة.</a:t>
            </a:r>
          </a:p>
          <a:p>
            <a:pPr lvl="0" algn="r" rtl="1"/>
            <a:r>
              <a:rPr lang="ar-LB" dirty="0">
                <a:solidFill>
                  <a:schemeClr val="tx1"/>
                </a:solidFill>
              </a:rPr>
              <a:t>توقفَ</a:t>
            </a:r>
            <a:r>
              <a:rPr lang="ar-LB" baseline="0" dirty="0">
                <a:solidFill>
                  <a:schemeClr val="tx1"/>
                </a:solidFill>
              </a:rPr>
              <a:t> المرضى عن استخدام الغليبنكلاميد الفموي لأسبوعَين لكنهم واصلوا علاج الأنسولين. وخضعوا لعملية تثبيت نقص السكر في الدم للمرة الأولى في نهاية هذَين الأسبوعَين. ثم استأنف المرضى العلاج المركَّب من الأنسولين والغليبنكلاميد، وشاركوا بعد فترة تراوحت بين 6 و8 أشهر في عملية تثبيت ثانية لنقص السكر في الدم. وخضع ثمانية مرضى لدراسة ثالثة خاصة بتثبيت مستوى السكر الطبيعي في الدم (المثبَّت بين 5.0 و6.0 مليمول/ل) بعد 3 إلى 4 أشهر إضافية. </a:t>
            </a:r>
          </a:p>
          <a:p>
            <a:pPr lvl="0" algn="r" rtl="1"/>
            <a:r>
              <a:rPr lang="ar-LB" baseline="0" dirty="0">
                <a:solidFill>
                  <a:schemeClr val="tx1"/>
                </a:solidFill>
              </a:rPr>
              <a:t>وكما يشير الرسم البياني، أظهرت الدراسة أنّ متوسط فترات ”كيو تي“ </a:t>
            </a:r>
            <a:r>
              <a:rPr lang="en-US" baseline="0" dirty="0">
                <a:solidFill>
                  <a:schemeClr val="tx1"/>
                </a:solidFill>
              </a:rPr>
              <a:t>(QT intervals)</a:t>
            </a:r>
            <a:r>
              <a:rPr lang="ar-LB" baseline="0" dirty="0">
                <a:solidFill>
                  <a:schemeClr val="tx1"/>
                </a:solidFill>
              </a:rPr>
              <a:t> تمددَ بشكلٍ ملحوظٍ بعد عمليتَي تثبيت نقص السكر في الدم. وبيّنت هذه النتائج أنّ نقص السكر في الدم أثّر في </a:t>
            </a:r>
            <a:r>
              <a:rPr lang="ar-SA" baseline="0" dirty="0">
                <a:solidFill>
                  <a:schemeClr val="tx1"/>
                </a:solidFill>
              </a:rPr>
              <a:t>إعادة</a:t>
            </a:r>
            <a:r>
              <a:rPr lang="ar-LB" baseline="0" dirty="0">
                <a:solidFill>
                  <a:schemeClr val="tx1"/>
                </a:solidFill>
              </a:rPr>
              <a:t> استقطاب عضلة القلب، ما يشير إلى احتمال ازدياد خطر التعرض لاضطرابات نظم القلب.</a:t>
            </a:r>
            <a:endParaRPr lang="en-US" dirty="0">
              <a:solidFill>
                <a:schemeClr val="tx1"/>
              </a:solidFill>
            </a:endParaRPr>
          </a:p>
        </p:txBody>
      </p:sp>
      <p:sp>
        <p:nvSpPr>
          <p:cNvPr id="8" name="Rectangle 6"/>
          <p:cNvSpPr>
            <a:spLocks noChangeArrowheads="1"/>
          </p:cNvSpPr>
          <p:nvPr/>
        </p:nvSpPr>
        <p:spPr bwMode="auto">
          <a:xfrm>
            <a:off x="965781" y="8830104"/>
            <a:ext cx="6081753" cy="552224"/>
          </a:xfrm>
          <a:prstGeom prst="rect">
            <a:avLst/>
          </a:prstGeom>
          <a:noFill/>
          <a:ln w="9525">
            <a:noFill/>
            <a:miter lim="800000"/>
            <a:headEnd/>
            <a:tailEnd/>
          </a:ln>
        </p:spPr>
        <p:txBody>
          <a:bodyPr lIns="0" tIns="0" rIns="0" bIns="0" anchor="b"/>
          <a:lstStyle/>
          <a:p>
            <a:pPr marL="115871" indent="-115871" defTabSz="966612" fontAlgn="base">
              <a:spcBef>
                <a:spcPct val="0"/>
              </a:spcBef>
              <a:spcAft>
                <a:spcPct val="0"/>
              </a:spcAft>
              <a:defRPr/>
            </a:pPr>
            <a:r>
              <a:rPr lang="en-US" sz="1000" b="1" dirty="0">
                <a:solidFill>
                  <a:srgbClr val="000000"/>
                </a:solidFill>
                <a:latin typeface="Arial" pitchFamily="-108" charset="0"/>
                <a:ea typeface="MS PGothic" pitchFamily="34" charset="-128"/>
                <a:cs typeface="Arial" pitchFamily="34" charset="0"/>
              </a:rPr>
              <a:t>1. </a:t>
            </a:r>
            <a:r>
              <a:rPr lang="en-US" sz="1000" dirty="0" err="1">
                <a:solidFill>
                  <a:srgbClr val="000000"/>
                </a:solidFill>
                <a:latin typeface="Arial" pitchFamily="-108" charset="0"/>
                <a:ea typeface="MS PGothic" pitchFamily="34" charset="-128"/>
              </a:rPr>
              <a:t>Landstedt-Hallin</a:t>
            </a:r>
            <a:r>
              <a:rPr lang="en-US" sz="1000" dirty="0">
                <a:solidFill>
                  <a:srgbClr val="000000"/>
                </a:solidFill>
                <a:latin typeface="Arial" pitchFamily="-108" charset="0"/>
                <a:ea typeface="MS PGothic" pitchFamily="34" charset="-128"/>
              </a:rPr>
              <a:t> L et al. </a:t>
            </a:r>
            <a:r>
              <a:rPr lang="en-US" sz="1000" i="1" dirty="0">
                <a:solidFill>
                  <a:srgbClr val="000000"/>
                </a:solidFill>
                <a:latin typeface="Arial" pitchFamily="-108" charset="0"/>
                <a:ea typeface="MS PGothic" pitchFamily="34" charset="-128"/>
              </a:rPr>
              <a:t>J Intern Med</a:t>
            </a:r>
            <a:r>
              <a:rPr lang="en-US" sz="1000" dirty="0">
                <a:solidFill>
                  <a:srgbClr val="000000"/>
                </a:solidFill>
                <a:latin typeface="Arial" pitchFamily="-108" charset="0"/>
                <a:ea typeface="MS PGothic" pitchFamily="34" charset="-128"/>
              </a:rPr>
              <a:t>. 1999;246:299</a:t>
            </a:r>
            <a:r>
              <a:rPr lang="en-US" sz="1000" dirty="0">
                <a:solidFill>
                  <a:srgbClr val="000000"/>
                </a:solidFill>
                <a:latin typeface="Arial" pitchFamily="-108" charset="0"/>
                <a:ea typeface="MS PGothic" pitchFamily="34" charset="-128"/>
                <a:cs typeface="Arial" pitchFamily="34" charset="0"/>
              </a:rPr>
              <a:t>–</a:t>
            </a:r>
            <a:r>
              <a:rPr lang="en-US" sz="1000" dirty="0">
                <a:solidFill>
                  <a:srgbClr val="000000"/>
                </a:solidFill>
                <a:latin typeface="Arial" pitchFamily="-108" charset="0"/>
                <a:ea typeface="MS PGothic" pitchFamily="34" charset="-128"/>
              </a:rPr>
              <a:t>307.</a:t>
            </a:r>
            <a:endParaRPr lang="en-US" sz="1000" b="1" dirty="0">
              <a:solidFill>
                <a:srgbClr val="000000"/>
              </a:solidFill>
              <a:latin typeface="Arial" pitchFamily="-108" charset="0"/>
              <a:ea typeface="MS PGothic" pitchFamily="34" charset="-128"/>
            </a:endParaRPr>
          </a:p>
        </p:txBody>
      </p:sp>
      <p:sp>
        <p:nvSpPr>
          <p:cNvPr id="9" name="Rectangle 4"/>
          <p:cNvSpPr>
            <a:spLocks noChangeArrowheads="1"/>
          </p:cNvSpPr>
          <p:nvPr/>
        </p:nvSpPr>
        <p:spPr bwMode="auto">
          <a:xfrm>
            <a:off x="965781" y="4851758"/>
            <a:ext cx="5627591" cy="1109078"/>
          </a:xfrm>
          <a:prstGeom prst="rect">
            <a:avLst/>
          </a:prstGeom>
          <a:solidFill>
            <a:srgbClr val="FFFF00"/>
          </a:solidFill>
          <a:ln w="12700" algn="ctr">
            <a:solidFill>
              <a:schemeClr val="tx1"/>
            </a:solidFill>
            <a:miter lim="800000"/>
            <a:headEnd/>
            <a:tailEnd/>
          </a:ln>
        </p:spPr>
        <p:txBody>
          <a:bodyPr wrap="square" lIns="92507" tIns="46256" rIns="92507" bIns="46256" anchor="t" anchorCtr="0">
            <a:spAutoFit/>
          </a:bodyPr>
          <a:lstStyle/>
          <a:p>
            <a:pPr defTabSz="919024" fontAlgn="base">
              <a:spcBef>
                <a:spcPct val="0"/>
              </a:spcBef>
              <a:spcAft>
                <a:spcPct val="0"/>
              </a:spcAft>
              <a:defRPr/>
            </a:pPr>
            <a:r>
              <a:rPr lang="en-US" sz="1100" b="1" dirty="0">
                <a:solidFill>
                  <a:srgbClr val="000000"/>
                </a:solidFill>
                <a:latin typeface="Arial" pitchFamily="-108" charset="0"/>
                <a:ea typeface="Arial Unicode MS" pitchFamily="34" charset="-128"/>
                <a:cs typeface="Arial Unicode MS" pitchFamily="34" charset="-128"/>
              </a:rPr>
              <a:t>Purpose</a:t>
            </a:r>
            <a:endParaRPr lang="en-US" sz="1100" dirty="0">
              <a:solidFill>
                <a:srgbClr val="000000"/>
              </a:solidFill>
              <a:latin typeface="Arial" pitchFamily="-108" charset="0"/>
              <a:ea typeface="Arial Unicode MS" pitchFamily="34" charset="-128"/>
              <a:cs typeface="Arial Unicode MS" pitchFamily="34" charset="-128"/>
            </a:endParaRPr>
          </a:p>
          <a:p>
            <a:pPr defTabSz="919024" fontAlgn="base">
              <a:spcBef>
                <a:spcPct val="0"/>
              </a:spcBef>
              <a:spcAft>
                <a:spcPct val="0"/>
              </a:spcAft>
              <a:defRPr/>
            </a:pPr>
            <a:r>
              <a:rPr lang="en-US" sz="1100" dirty="0">
                <a:solidFill>
                  <a:srgbClr val="000000"/>
                </a:solidFill>
                <a:latin typeface="Arial" pitchFamily="-108" charset="0"/>
                <a:ea typeface="Arial Unicode MS" pitchFamily="34" charset="-128"/>
                <a:cs typeface="Arial Unicode MS" pitchFamily="34" charset="-128"/>
              </a:rPr>
              <a:t>To show the effect of severe </a:t>
            </a:r>
            <a:r>
              <a:rPr lang="en-US" sz="1100" dirty="0" err="1">
                <a:solidFill>
                  <a:srgbClr val="000000"/>
                </a:solidFill>
                <a:latin typeface="Arial" pitchFamily="-108" charset="0"/>
                <a:ea typeface="Arial Unicode MS" pitchFamily="34" charset="-128"/>
                <a:cs typeface="Arial Unicode MS" pitchFamily="34" charset="-128"/>
              </a:rPr>
              <a:t>hypoglycaemia</a:t>
            </a:r>
            <a:r>
              <a:rPr lang="en-US" sz="1100" dirty="0">
                <a:solidFill>
                  <a:srgbClr val="000000"/>
                </a:solidFill>
                <a:latin typeface="Arial" pitchFamily="-108" charset="0"/>
                <a:ea typeface="Arial Unicode MS" pitchFamily="34" charset="-128"/>
                <a:cs typeface="Arial Unicode MS" pitchFamily="34" charset="-128"/>
              </a:rPr>
              <a:t> on the QT interval in patients with type 2 diabetes.</a:t>
            </a:r>
          </a:p>
          <a:p>
            <a:pPr defTabSz="919024" fontAlgn="base">
              <a:spcBef>
                <a:spcPct val="0"/>
              </a:spcBef>
              <a:spcAft>
                <a:spcPct val="0"/>
              </a:spcAft>
              <a:defRPr/>
            </a:pPr>
            <a:r>
              <a:rPr lang="en-US" sz="1100" b="1" dirty="0">
                <a:solidFill>
                  <a:srgbClr val="000000"/>
                </a:solidFill>
                <a:latin typeface="Arial" pitchFamily="-108" charset="0"/>
                <a:ea typeface="Arial Unicode MS" pitchFamily="34" charset="-128"/>
                <a:cs typeface="Arial Unicode MS" pitchFamily="34" charset="-128"/>
              </a:rPr>
              <a:t>Takeaway</a:t>
            </a:r>
          </a:p>
          <a:p>
            <a:pPr defTabSz="919024" fontAlgn="base">
              <a:spcBef>
                <a:spcPct val="0"/>
              </a:spcBef>
              <a:spcAft>
                <a:spcPct val="0"/>
              </a:spcAft>
              <a:defRPr/>
            </a:pPr>
            <a:r>
              <a:rPr lang="en-US" sz="1100" dirty="0">
                <a:solidFill>
                  <a:srgbClr val="000000"/>
                </a:solidFill>
                <a:latin typeface="Arial" pitchFamily="-108" charset="0"/>
                <a:ea typeface="Arial Unicode MS" pitchFamily="34" charset="-128"/>
                <a:cs typeface="Arial Unicode MS" pitchFamily="34" charset="-128"/>
              </a:rPr>
              <a:t>This study showed that QT intervals were significantly prolonged by severe </a:t>
            </a:r>
            <a:r>
              <a:rPr lang="en-US" sz="1100" dirty="0" err="1">
                <a:solidFill>
                  <a:srgbClr val="000000"/>
                </a:solidFill>
                <a:latin typeface="Arial" pitchFamily="-108" charset="0"/>
                <a:ea typeface="Arial Unicode MS" pitchFamily="34" charset="-128"/>
                <a:cs typeface="Arial Unicode MS" pitchFamily="34" charset="-128"/>
              </a:rPr>
              <a:t>hypoglycaemia</a:t>
            </a:r>
            <a:r>
              <a:rPr lang="en-US" sz="1100" dirty="0">
                <a:solidFill>
                  <a:srgbClr val="000000"/>
                </a:solidFill>
                <a:latin typeface="Arial" pitchFamily="-108" charset="0"/>
                <a:ea typeface="Arial Unicode MS" pitchFamily="34" charset="-128"/>
                <a:cs typeface="Arial Unicode MS" pitchFamily="34" charset="-128"/>
              </a:rPr>
              <a:t>, indicating an increased risk of arrhythmias.</a:t>
            </a:r>
          </a:p>
        </p:txBody>
      </p:sp>
      <p:sp>
        <p:nvSpPr>
          <p:cNvPr id="4" name="Slide Image Placeholder 3"/>
          <p:cNvSpPr>
            <a:spLocks noGrp="1" noRot="1" noChangeAspect="1"/>
          </p:cNvSpPr>
          <p:nvPr>
            <p:ph type="sldImg"/>
          </p:nvPr>
        </p:nvSpPr>
        <p:spPr>
          <a:xfrm>
            <a:off x="441325" y="717550"/>
            <a:ext cx="6421438" cy="3611563"/>
          </a:xfrm>
        </p:spPr>
      </p:sp>
      <p:sp>
        <p:nvSpPr>
          <p:cNvPr id="15" name="Text Box 13"/>
          <p:cNvSpPr txBox="1">
            <a:spLocks noChangeArrowheads="1"/>
          </p:cNvSpPr>
          <p:nvPr/>
        </p:nvSpPr>
        <p:spPr bwMode="auto">
          <a:xfrm>
            <a:off x="173776" y="4292322"/>
            <a:ext cx="743267" cy="1141996"/>
          </a:xfrm>
          <a:prstGeom prst="rect">
            <a:avLst/>
          </a:prstGeom>
          <a:noFill/>
          <a:ln w="3175">
            <a:solidFill>
              <a:schemeClr val="tx1"/>
            </a:solidFill>
            <a:miter lim="800000"/>
            <a:headEnd/>
            <a:tailEnd/>
          </a:ln>
          <a:effectLst/>
        </p:spPr>
        <p:txBody>
          <a:bodyPr wrap="square" lIns="94634" tIns="47316" rIns="94634" bIns="47316">
            <a:spAutoFit/>
          </a:bodyPr>
          <a:lstStyle/>
          <a:p>
            <a:pPr defTabSz="912408" fontAlgn="base">
              <a:spcBef>
                <a:spcPct val="50000"/>
              </a:spcBef>
              <a:spcAft>
                <a:spcPct val="0"/>
              </a:spcAft>
              <a:defRPr/>
            </a:pPr>
            <a:r>
              <a:rPr lang="en-US" sz="800" b="1" dirty="0">
                <a:solidFill>
                  <a:srgbClr val="000000"/>
                </a:solidFill>
                <a:latin typeface="Arial" pitchFamily="-108" charset="0"/>
                <a:ea typeface="ＭＳ Ｐゴシック" pitchFamily="34" charset="-128"/>
              </a:rPr>
              <a:t>Calculations       </a:t>
            </a:r>
            <a:br>
              <a:rPr lang="en-US" sz="800" b="1" dirty="0">
                <a:solidFill>
                  <a:srgbClr val="000000"/>
                </a:solidFill>
                <a:latin typeface="Arial" pitchFamily="-108" charset="0"/>
                <a:ea typeface="ＭＳ Ｐゴシック" pitchFamily="34" charset="-128"/>
              </a:rPr>
            </a:br>
            <a:r>
              <a:rPr lang="en-US" sz="800" dirty="0">
                <a:solidFill>
                  <a:srgbClr val="000000"/>
                </a:solidFill>
                <a:latin typeface="Arial" pitchFamily="-108" charset="0"/>
                <a:ea typeface="ＭＳ Ｐゴシック" pitchFamily="34" charset="-128"/>
              </a:rPr>
              <a:t>3.0 </a:t>
            </a:r>
            <a:r>
              <a:rPr lang="en-US" sz="800" dirty="0" err="1">
                <a:solidFill>
                  <a:srgbClr val="000000"/>
                </a:solidFill>
                <a:latin typeface="Arial" pitchFamily="-108" charset="0"/>
                <a:ea typeface="ＭＳ Ｐゴシック" pitchFamily="34" charset="-128"/>
              </a:rPr>
              <a:t>mmol</a:t>
            </a:r>
            <a:r>
              <a:rPr lang="en-US" sz="800" dirty="0">
                <a:solidFill>
                  <a:srgbClr val="000000"/>
                </a:solidFill>
                <a:latin typeface="Arial" pitchFamily="-108" charset="0"/>
                <a:ea typeface="ＭＳ Ｐゴシック" pitchFamily="34" charset="-128"/>
              </a:rPr>
              <a:t>/L / .05551 </a:t>
            </a:r>
            <a:r>
              <a:rPr lang="en-US" sz="800" dirty="0">
                <a:solidFill>
                  <a:srgbClr val="000000"/>
                </a:solidFill>
                <a:latin typeface="Arial" pitchFamily="-108" charset="0"/>
                <a:ea typeface="ＭＳ Ｐゴシック" pitchFamily="34" charset="-128"/>
                <a:cs typeface="Arial" pitchFamily="34" charset="0"/>
              </a:rPr>
              <a:t>≈ 54 mg/</a:t>
            </a:r>
            <a:r>
              <a:rPr lang="en-US" sz="800" dirty="0" err="1">
                <a:solidFill>
                  <a:srgbClr val="000000"/>
                </a:solidFill>
                <a:latin typeface="Arial" pitchFamily="-108" charset="0"/>
                <a:ea typeface="ＭＳ Ｐゴシック" pitchFamily="34" charset="-128"/>
                <a:cs typeface="Arial" pitchFamily="34" charset="0"/>
              </a:rPr>
              <a:t>dL</a:t>
            </a:r>
            <a:endParaRPr lang="en-US" sz="800" dirty="0">
              <a:solidFill>
                <a:srgbClr val="000000"/>
              </a:solidFill>
              <a:latin typeface="Arial" pitchFamily="-108" charset="0"/>
              <a:ea typeface="ＭＳ Ｐゴシック" pitchFamily="34" charset="-128"/>
              <a:cs typeface="Arial" pitchFamily="34" charset="0"/>
            </a:endParaRPr>
          </a:p>
          <a:p>
            <a:pPr defTabSz="912408" fontAlgn="base">
              <a:spcBef>
                <a:spcPct val="50000"/>
              </a:spcBef>
              <a:spcAft>
                <a:spcPct val="0"/>
              </a:spcAft>
              <a:defRPr/>
            </a:pPr>
            <a:r>
              <a:rPr lang="en-US" sz="800" dirty="0">
                <a:solidFill>
                  <a:srgbClr val="000000"/>
                </a:solidFill>
                <a:latin typeface="Arial" pitchFamily="-108" charset="0"/>
                <a:ea typeface="ＭＳ Ｐゴシック" pitchFamily="34" charset="-128"/>
              </a:rPr>
              <a:t>2.5 </a:t>
            </a:r>
            <a:r>
              <a:rPr lang="en-US" sz="800" dirty="0" err="1">
                <a:solidFill>
                  <a:srgbClr val="000000"/>
                </a:solidFill>
                <a:latin typeface="Arial" pitchFamily="-108" charset="0"/>
                <a:ea typeface="ＭＳ Ｐゴシック" pitchFamily="34" charset="-128"/>
              </a:rPr>
              <a:t>mmol</a:t>
            </a:r>
            <a:r>
              <a:rPr lang="en-US" sz="800" dirty="0">
                <a:solidFill>
                  <a:srgbClr val="000000"/>
                </a:solidFill>
                <a:latin typeface="Arial" pitchFamily="-108" charset="0"/>
                <a:ea typeface="ＭＳ Ｐゴシック" pitchFamily="34" charset="-128"/>
              </a:rPr>
              <a:t>/L / .05551 ≈ 45 mg/</a:t>
            </a:r>
            <a:r>
              <a:rPr lang="en-US" sz="800" dirty="0" err="1">
                <a:solidFill>
                  <a:srgbClr val="000000"/>
                </a:solidFill>
                <a:latin typeface="Arial" pitchFamily="-108" charset="0"/>
                <a:ea typeface="ＭＳ Ｐゴシック" pitchFamily="34" charset="-128"/>
              </a:rPr>
              <a:t>dL</a:t>
            </a:r>
            <a:endParaRPr lang="en-US" sz="800" dirty="0">
              <a:solidFill>
                <a:srgbClr val="000000"/>
              </a:solidFill>
              <a:latin typeface="Arial" pitchFamily="-108" charset="0"/>
              <a:ea typeface="ＭＳ Ｐゴシック" pitchFamily="34" charset="-128"/>
            </a:endParaRPr>
          </a:p>
        </p:txBody>
      </p:sp>
    </p:spTree>
    <p:extLst>
      <p:ext uri="{BB962C8B-B14F-4D97-AF65-F5344CB8AC3E}">
        <p14:creationId xmlns:p14="http://schemas.microsoft.com/office/powerpoint/2010/main" val="39126545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r" defTabSz="966612" rtl="1" fontAlgn="base">
              <a:spcBef>
                <a:spcPct val="30000"/>
              </a:spcBef>
              <a:spcAft>
                <a:spcPct val="0"/>
              </a:spcAft>
              <a:buFont typeface="Arial" panose="020B0604020202020204" pitchFamily="34" charset="0"/>
              <a:buChar char="•"/>
              <a:defRPr/>
            </a:pPr>
            <a:r>
              <a:rPr lang="ar-LB" sz="1300" dirty="0">
                <a:solidFill>
                  <a:schemeClr val="tx1"/>
                </a:solidFill>
                <a:latin typeface="Arial" pitchFamily="-108" charset="0"/>
              </a:rPr>
              <a:t>من أصل 34 نوبة مرصودة</a:t>
            </a:r>
            <a:r>
              <a:rPr lang="ar-LB" sz="1300" baseline="0" dirty="0">
                <a:solidFill>
                  <a:schemeClr val="tx1"/>
                </a:solidFill>
                <a:latin typeface="Arial" pitchFamily="-108" charset="0"/>
              </a:rPr>
              <a:t> لنقص السكر في الدم، لم تكن إلا ثلاث نوبات مصحوبة بالأعراض (مع بلوغ مستوى الغلوكوز الخلالي-</a:t>
            </a:r>
            <a:r>
              <a:rPr lang="en-US" sz="1300" baseline="0" dirty="0">
                <a:solidFill>
                  <a:schemeClr val="tx1"/>
                </a:solidFill>
                <a:latin typeface="Arial" pitchFamily="-108" charset="0"/>
              </a:rPr>
              <a:t>IG</a:t>
            </a:r>
            <a:r>
              <a:rPr lang="ar-LB" sz="1300" baseline="0" dirty="0">
                <a:solidFill>
                  <a:schemeClr val="tx1"/>
                </a:solidFill>
                <a:latin typeface="Arial" pitchFamily="-108" charset="0"/>
              </a:rPr>
              <a:t> أقل من 3.5).</a:t>
            </a:r>
            <a:endParaRPr lang="ar-LB" sz="1200" baseline="0" dirty="0">
              <a:solidFill>
                <a:schemeClr val="tx1"/>
              </a:solidFill>
              <a:latin typeface="+mn-lt"/>
            </a:endParaRPr>
          </a:p>
          <a:p>
            <a:pPr marL="285750" indent="-285750" algn="r" defTabSz="966612" rtl="1" fontAlgn="base">
              <a:spcBef>
                <a:spcPct val="30000"/>
              </a:spcBef>
              <a:spcAft>
                <a:spcPct val="0"/>
              </a:spcAft>
              <a:buFont typeface="Arial" panose="020B0604020202020204" pitchFamily="34" charset="0"/>
              <a:buChar char="•"/>
              <a:defRPr/>
            </a:pPr>
            <a:r>
              <a:rPr lang="ar-LB" sz="1200" baseline="0" dirty="0">
                <a:solidFill>
                  <a:schemeClr val="tx1"/>
                </a:solidFill>
                <a:latin typeface="+mn-lt"/>
              </a:rPr>
              <a:t>لم يحدث بطء القلب في خلال النهار في ظل كلا حالتَي مستوى السكر في الدم.</a:t>
            </a:r>
          </a:p>
          <a:p>
            <a:pPr marL="285750" indent="-285750" algn="r" defTabSz="966612" rtl="1" fontAlgn="base">
              <a:spcBef>
                <a:spcPct val="30000"/>
              </a:spcBef>
              <a:spcAft>
                <a:spcPct val="0"/>
              </a:spcAft>
              <a:buFont typeface="Arial" panose="020B0604020202020204" pitchFamily="34" charset="0"/>
              <a:buChar char="•"/>
              <a:defRPr/>
            </a:pPr>
            <a:r>
              <a:rPr lang="ar-LB" sz="1200" baseline="0" dirty="0">
                <a:solidFill>
                  <a:schemeClr val="tx1"/>
                </a:solidFill>
                <a:latin typeface="+mn-lt"/>
              </a:rPr>
              <a:t>في خلال النوبات الليلية، لوحظ نمطٌ من تسارُع القلب المؤقت مع كل حد أدنى من الغلوكوز، تتبعه مرحلة ازدادَ فيها تصدي العصب المبهم بعد 40-50 دقيقة كحد أقصى، وتمّ ربطها ببطء القلب. فيمكن ربط بُطء القلب بتزايد التصدي المبهمي بعد التنشيط العصبي الودي.</a:t>
            </a:r>
          </a:p>
          <a:p>
            <a:pPr marL="285750" indent="-285750" algn="r" defTabSz="966612" rtl="1" fontAlgn="base">
              <a:spcBef>
                <a:spcPct val="30000"/>
              </a:spcBef>
              <a:spcAft>
                <a:spcPct val="0"/>
              </a:spcAft>
              <a:buFont typeface="Arial" panose="020B0604020202020204" pitchFamily="34" charset="0"/>
              <a:buChar char="•"/>
              <a:defRPr/>
            </a:pPr>
            <a:r>
              <a:rPr lang="ar-LB" sz="1200" baseline="0" dirty="0">
                <a:solidFill>
                  <a:schemeClr val="tx1"/>
                </a:solidFill>
                <a:latin typeface="+mn-lt"/>
              </a:rPr>
              <a:t>إنّ خلل التنظيم المضاد في خلال الحالة الليلية لنقص السكر في الدم معروفٌ جيدًا، وهو يتّسم بضعف الاستجابات الإبينفرينية وتأخيرها.</a:t>
            </a:r>
            <a:endParaRPr lang="en-US" dirty="0">
              <a:solidFill>
                <a:schemeClr val="tx1"/>
              </a:solidFill>
            </a:endParaRPr>
          </a:p>
        </p:txBody>
      </p:sp>
      <p:sp>
        <p:nvSpPr>
          <p:cNvPr id="4" name="Slide Number Placeholder 3"/>
          <p:cNvSpPr>
            <a:spLocks noGrp="1"/>
          </p:cNvSpPr>
          <p:nvPr>
            <p:ph type="sldNum" sz="quarter" idx="10"/>
          </p:nvPr>
        </p:nvSpPr>
        <p:spPr/>
        <p:txBody>
          <a:bodyPr/>
          <a:lstStyle/>
          <a:p>
            <a:pPr defTabSz="966612" fontAlgn="base">
              <a:spcBef>
                <a:spcPct val="0"/>
              </a:spcBef>
              <a:spcAft>
                <a:spcPct val="0"/>
              </a:spcAft>
              <a:defRPr/>
            </a:pPr>
            <a:fld id="{0D4F6CAC-75CE-3840-84ED-4821698A4EBB}" type="slidenum">
              <a:rPr lang="en-AU">
                <a:solidFill>
                  <a:srgbClr val="000000"/>
                </a:solidFill>
                <a:latin typeface="Arial" pitchFamily="-108" charset="0"/>
              </a:rPr>
              <a:pPr defTabSz="966612" fontAlgn="base">
                <a:spcBef>
                  <a:spcPct val="0"/>
                </a:spcBef>
                <a:spcAft>
                  <a:spcPct val="0"/>
                </a:spcAft>
                <a:defRPr/>
              </a:pPr>
              <a:t>43</a:t>
            </a:fld>
            <a:endParaRPr lang="en-AU">
              <a:solidFill>
                <a:srgbClr val="000000"/>
              </a:solidFill>
              <a:latin typeface="Arial" pitchFamily="-108" charset="0"/>
            </a:endParaRPr>
          </a:p>
        </p:txBody>
      </p:sp>
    </p:spTree>
    <p:extLst>
      <p:ext uri="{BB962C8B-B14F-4D97-AF65-F5344CB8AC3E}">
        <p14:creationId xmlns:p14="http://schemas.microsoft.com/office/powerpoint/2010/main" val="11430828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Rot="1" noChangeAspect="1" noChangeArrowheads="1" noTextEdit="1"/>
          </p:cNvSpPr>
          <p:nvPr>
            <p:ph type="sldImg"/>
          </p:nvPr>
        </p:nvSpPr>
        <p:spPr bwMode="auto">
          <a:xfrm>
            <a:off x="150813" y="781050"/>
            <a:ext cx="6950075" cy="3910013"/>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51235" name="Rectangle 3"/>
          <p:cNvSpPr>
            <a:spLocks noGrp="1" noChangeArrowheads="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81240" indent="-181240" algn="r" defTabSz="644392" rtl="1">
              <a:buFont typeface="Arial" panose="020B0604020202020204" pitchFamily="34" charset="0"/>
              <a:buNone/>
              <a:defRPr/>
            </a:pPr>
            <a:r>
              <a:rPr lang="ar-LB" altLang="en-US" sz="1100" dirty="0">
                <a:solidFill>
                  <a:schemeClr val="tx1"/>
                </a:solidFill>
                <a:latin typeface="Verdana" panose="020B0604030504040204" pitchFamily="34" charset="0"/>
                <a:ea typeface="Verdana" panose="020B0604030504040204" pitchFamily="34" charset="0"/>
                <a:cs typeface="Verdana" panose="020B0604030504040204" pitchFamily="34" charset="0"/>
              </a:rPr>
              <a:t>قد يؤثّر نقص السكر في الدم</a:t>
            </a:r>
            <a:r>
              <a:rPr lang="ar-LB" altLang="en-US" sz="1100" baseline="0" dirty="0">
                <a:solidFill>
                  <a:schemeClr val="tx1"/>
                </a:solidFill>
                <a:latin typeface="Verdana" panose="020B0604030504040204" pitchFamily="34" charset="0"/>
                <a:ea typeface="Verdana" panose="020B0604030504040204" pitchFamily="34" charset="0"/>
                <a:cs typeface="Verdana" panose="020B0604030504040204" pitchFamily="34" charset="0"/>
              </a:rPr>
              <a:t> في الأحداث القلبية الوعائية عبر زيادة الالتهاب، والخلل البطاني، وشذوذ الاستجابات الودية الكظرية، وتَخثُّر الدم غير الطبيعي. وتُحفّز الاستجابات الالتهابية إفراز عدة </a:t>
            </a:r>
            <a:r>
              <a:rPr lang="ar-SA" altLang="en-US" sz="1100" baseline="0" dirty="0">
                <a:solidFill>
                  <a:schemeClr val="tx1"/>
                </a:solidFill>
                <a:latin typeface="Verdana" panose="020B0604030504040204" pitchFamily="34" charset="0"/>
                <a:ea typeface="Verdana" panose="020B0604030504040204" pitchFamily="34" charset="0"/>
                <a:cs typeface="Verdana" panose="020B0604030504040204" pitchFamily="34" charset="0"/>
              </a:rPr>
              <a:t>مؤشرات</a:t>
            </a:r>
            <a:r>
              <a:rPr lang="ar-LB" altLang="en-US" sz="1100" baseline="0" dirty="0">
                <a:solidFill>
                  <a:schemeClr val="tx1"/>
                </a:solidFill>
                <a:latin typeface="Verdana" panose="020B0604030504040204" pitchFamily="34" charset="0"/>
                <a:ea typeface="Verdana" panose="020B0604030504040204" pitchFamily="34" charset="0"/>
                <a:cs typeface="Verdana" panose="020B0604030504040204" pitchFamily="34" charset="0"/>
              </a:rPr>
              <a:t> التهاب (البروتين المتفاعل سي-</a:t>
            </a:r>
            <a:r>
              <a:rPr lang="en-US" altLang="en-US" sz="1100" baseline="0" dirty="0">
                <a:solidFill>
                  <a:schemeClr val="tx1"/>
                </a:solidFill>
                <a:latin typeface="Verdana" panose="020B0604030504040204" pitchFamily="34" charset="0"/>
                <a:ea typeface="Verdana" panose="020B0604030504040204" pitchFamily="34" charset="0"/>
                <a:cs typeface="Verdana" panose="020B0604030504040204" pitchFamily="34" charset="0"/>
              </a:rPr>
              <a:t>CRP</a:t>
            </a:r>
            <a:r>
              <a:rPr lang="ar-LB" altLang="en-US" sz="1100" baseline="0" dirty="0">
                <a:solidFill>
                  <a:schemeClr val="tx1"/>
                </a:solidFill>
                <a:latin typeface="Verdana" panose="020B0604030504040204" pitchFamily="34" charset="0"/>
                <a:ea typeface="Verdana" panose="020B0604030504040204" pitchFamily="34" charset="0"/>
                <a:cs typeface="Verdana" panose="020B0604030504040204" pitchFamily="34" charset="0"/>
              </a:rPr>
              <a:t>، وعامل النمو البطاني الوعائي-</a:t>
            </a:r>
            <a:r>
              <a:rPr lang="en-US" altLang="en-US" sz="1100" baseline="0" dirty="0">
                <a:solidFill>
                  <a:schemeClr val="tx1"/>
                </a:solidFill>
                <a:latin typeface="Verdana" panose="020B0604030504040204" pitchFamily="34" charset="0"/>
                <a:ea typeface="Verdana" panose="020B0604030504040204" pitchFamily="34" charset="0"/>
                <a:cs typeface="Verdana" panose="020B0604030504040204" pitchFamily="34" charset="0"/>
              </a:rPr>
              <a:t>VEGF</a:t>
            </a:r>
            <a:r>
              <a:rPr lang="ar-LB" altLang="en-US" sz="1100" baseline="0" dirty="0">
                <a:solidFill>
                  <a:schemeClr val="tx1"/>
                </a:solidFill>
                <a:latin typeface="Verdana" panose="020B0604030504040204" pitchFamily="34" charset="0"/>
                <a:ea typeface="Verdana" panose="020B0604030504040204" pitchFamily="34" charset="0"/>
                <a:cs typeface="Verdana" panose="020B0604030504040204" pitchFamily="34" charset="0"/>
              </a:rPr>
              <a:t> والإنترلوكين-6 </a:t>
            </a:r>
            <a:r>
              <a:rPr lang="en-US" altLang="en-US" sz="1100" baseline="0" dirty="0">
                <a:solidFill>
                  <a:schemeClr val="tx1"/>
                </a:solidFill>
                <a:latin typeface="Verdana" panose="020B0604030504040204" pitchFamily="34" charset="0"/>
                <a:ea typeface="Verdana" panose="020B0604030504040204" pitchFamily="34" charset="0"/>
                <a:cs typeface="Verdana" panose="020B0604030504040204" pitchFamily="34" charset="0"/>
              </a:rPr>
              <a:t>IL-6</a:t>
            </a:r>
            <a:r>
              <a:rPr lang="ar-LB" altLang="en-US" sz="1100" baseline="0" dirty="0">
                <a:solidFill>
                  <a:schemeClr val="tx1"/>
                </a:solidFill>
                <a:latin typeface="Verdana" panose="020B0604030504040204" pitchFamily="34" charset="0"/>
                <a:ea typeface="Verdana" panose="020B0604030504040204" pitchFamily="34" charset="0"/>
                <a:cs typeface="Verdana" panose="020B0604030504040204" pitchFamily="34" charset="0"/>
              </a:rPr>
              <a:t>)، وتزيد إجمالي مستويات السيتوكينات الالتهابية التي يمكن أن تؤدي إلى الإصابات البطانية والحالات الشاذة للتخثر.</a:t>
            </a:r>
            <a:endParaRPr lang="en-US" altLang="en-US" sz="1100" dirty="0">
              <a:solidFill>
                <a:schemeClr val="tx1"/>
              </a:solidFill>
              <a:latin typeface="Verdana" panose="020B0604030504040204" pitchFamily="34" charset="0"/>
            </a:endParaRPr>
          </a:p>
          <a:p>
            <a:pPr algn="r" rtl="1" eaLnBrk="1" hangingPunct="1"/>
            <a:r>
              <a:rPr lang="ar-LB" altLang="en-US" sz="1100" b="1" dirty="0">
                <a:solidFill>
                  <a:schemeClr val="tx1"/>
                </a:solidFill>
                <a:latin typeface="Verdana" panose="020B0604030504040204" pitchFamily="34" charset="0"/>
              </a:rPr>
              <a:t>المرجع:</a:t>
            </a:r>
            <a:endParaRPr lang="en-US" altLang="en-US" sz="1100" b="1" dirty="0">
              <a:solidFill>
                <a:schemeClr val="tx1"/>
              </a:solidFill>
              <a:latin typeface="Verdana" panose="020B0604030504040204" pitchFamily="34" charset="0"/>
            </a:endParaRPr>
          </a:p>
          <a:p>
            <a:pPr eaLnBrk="1" hangingPunct="1"/>
            <a:r>
              <a:rPr lang="en-US" altLang="en-US" sz="1100" dirty="0" err="1">
                <a:solidFill>
                  <a:schemeClr val="tx1"/>
                </a:solidFill>
                <a:latin typeface="Verdana" panose="020B0604030504040204" pitchFamily="34" charset="0"/>
              </a:rPr>
              <a:t>Desouza</a:t>
            </a:r>
            <a:r>
              <a:rPr lang="en-US" altLang="en-US" sz="1100" dirty="0">
                <a:solidFill>
                  <a:schemeClr val="tx1"/>
                </a:solidFill>
                <a:latin typeface="Verdana" panose="020B0604030504040204" pitchFamily="34" charset="0"/>
              </a:rPr>
              <a:t> CV, </a:t>
            </a:r>
            <a:r>
              <a:rPr lang="en-US" altLang="en-US" sz="1100" dirty="0" err="1">
                <a:solidFill>
                  <a:schemeClr val="tx1"/>
                </a:solidFill>
                <a:latin typeface="Verdana" panose="020B0604030504040204" pitchFamily="34" charset="0"/>
              </a:rPr>
              <a:t>Bolli</a:t>
            </a:r>
            <a:r>
              <a:rPr lang="en-US" altLang="en-US" sz="1100" dirty="0">
                <a:solidFill>
                  <a:schemeClr val="tx1"/>
                </a:solidFill>
                <a:latin typeface="Verdana" panose="020B0604030504040204" pitchFamily="34" charset="0"/>
              </a:rPr>
              <a:t> GB, Fonseca V. </a:t>
            </a:r>
            <a:r>
              <a:rPr lang="en-US" altLang="en-US" sz="1100" dirty="0" err="1">
                <a:solidFill>
                  <a:schemeClr val="tx1"/>
                </a:solidFill>
                <a:latin typeface="Verdana" panose="020B0604030504040204" pitchFamily="34" charset="0"/>
              </a:rPr>
              <a:t>Hypoglycaemia</a:t>
            </a:r>
            <a:r>
              <a:rPr lang="en-US" altLang="en-US" sz="1100" dirty="0">
                <a:solidFill>
                  <a:schemeClr val="tx1"/>
                </a:solidFill>
                <a:latin typeface="Verdana" panose="020B0604030504040204" pitchFamily="34" charset="0"/>
              </a:rPr>
              <a:t>, diabetes, and cardiovascular events. </a:t>
            </a:r>
            <a:r>
              <a:rPr lang="en-US" altLang="en-US" sz="1100" i="1" dirty="0">
                <a:solidFill>
                  <a:schemeClr val="tx1"/>
                </a:solidFill>
                <a:latin typeface="Verdana" panose="020B0604030504040204" pitchFamily="34" charset="0"/>
              </a:rPr>
              <a:t>Diabetes Care</a:t>
            </a:r>
            <a:r>
              <a:rPr lang="en-US" altLang="en-US" sz="1100" dirty="0">
                <a:solidFill>
                  <a:schemeClr val="tx1"/>
                </a:solidFill>
                <a:latin typeface="Verdana" panose="020B0604030504040204" pitchFamily="34" charset="0"/>
              </a:rPr>
              <a:t>. 2010;33(6):1389-1394. </a:t>
            </a:r>
            <a:endParaRPr lang="en-US" altLang="en-US" sz="11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7355629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dirty="0">
                <a:solidFill>
                  <a:schemeClr val="tx1"/>
                </a:solidFill>
              </a:rPr>
              <a:t>جُمعت عينات الدم في خلال تثبيت مستوى السكر الطبيعي في الدم أو نقص السكر في الدم من سبعة</a:t>
            </a:r>
            <a:r>
              <a:rPr lang="ar-LB" baseline="0" dirty="0">
                <a:solidFill>
                  <a:schemeClr val="tx1"/>
                </a:solidFill>
              </a:rPr>
              <a:t> أشخاص يعانون من سكري النمط الأول (ثلاثة رجال، العمر 27.1 </a:t>
            </a:r>
            <a:r>
              <a:rPr lang="en-CA" dirty="0">
                <a:solidFill>
                  <a:schemeClr val="tx1"/>
                </a:solidFill>
              </a:rPr>
              <a:t>±</a:t>
            </a:r>
            <a:r>
              <a:rPr lang="ar-LB" dirty="0">
                <a:solidFill>
                  <a:schemeClr val="tx1"/>
                </a:solidFill>
              </a:rPr>
              <a:t> 9.7 سنوات، الهيموغلوبين</a:t>
            </a:r>
            <a:r>
              <a:rPr lang="ar-LB" baseline="0" dirty="0">
                <a:solidFill>
                  <a:schemeClr val="tx1"/>
                </a:solidFill>
              </a:rPr>
              <a:t> السكري </a:t>
            </a:r>
            <a:r>
              <a:rPr lang="en-US" baseline="0" dirty="0">
                <a:solidFill>
                  <a:schemeClr val="tx1"/>
                </a:solidFill>
              </a:rPr>
              <a:t>(</a:t>
            </a:r>
            <a:r>
              <a:rPr lang="en-CA" dirty="0">
                <a:solidFill>
                  <a:schemeClr val="tx1"/>
                </a:solidFill>
              </a:rPr>
              <a:t>HbA1c</a:t>
            </a:r>
            <a:r>
              <a:rPr lang="en-US" baseline="0" dirty="0">
                <a:solidFill>
                  <a:schemeClr val="tx1"/>
                </a:solidFill>
              </a:rPr>
              <a:t>)</a:t>
            </a:r>
            <a:r>
              <a:rPr lang="ar-LB" baseline="0" dirty="0">
                <a:solidFill>
                  <a:schemeClr val="tx1"/>
                </a:solidFill>
              </a:rPr>
              <a:t> </a:t>
            </a:r>
            <a:r>
              <a:rPr lang="ar-LB" dirty="0">
                <a:solidFill>
                  <a:schemeClr val="tx1"/>
                </a:solidFill>
              </a:rPr>
              <a:t>55.9 </a:t>
            </a:r>
            <a:r>
              <a:rPr lang="en-CA" dirty="0">
                <a:solidFill>
                  <a:schemeClr val="tx1"/>
                </a:solidFill>
              </a:rPr>
              <a:t>±</a:t>
            </a:r>
            <a:r>
              <a:rPr lang="ar-LB" dirty="0">
                <a:solidFill>
                  <a:schemeClr val="tx1"/>
                </a:solidFill>
              </a:rPr>
              <a:t> 8.9 مليمول</a:t>
            </a:r>
            <a:r>
              <a:rPr lang="ar-LB" baseline="0" dirty="0">
                <a:solidFill>
                  <a:schemeClr val="tx1"/>
                </a:solidFill>
              </a:rPr>
              <a:t>/مول [7.2 </a:t>
            </a:r>
            <a:r>
              <a:rPr lang="en-CA" dirty="0">
                <a:solidFill>
                  <a:schemeClr val="tx1"/>
                </a:solidFill>
              </a:rPr>
              <a:t>±</a:t>
            </a:r>
            <a:r>
              <a:rPr lang="ar-LB" dirty="0">
                <a:solidFill>
                  <a:schemeClr val="tx1"/>
                </a:solidFill>
              </a:rPr>
              <a:t> 0.8%]،مدة</a:t>
            </a:r>
            <a:r>
              <a:rPr lang="ar-LB" baseline="0" dirty="0">
                <a:solidFill>
                  <a:schemeClr val="tx1"/>
                </a:solidFill>
              </a:rPr>
              <a:t> السكري 11.4 </a:t>
            </a:r>
            <a:r>
              <a:rPr lang="en-CA" dirty="0">
                <a:solidFill>
                  <a:schemeClr val="tx1"/>
                </a:solidFill>
              </a:rPr>
              <a:t>±</a:t>
            </a:r>
            <a:r>
              <a:rPr lang="ar-LB" dirty="0">
                <a:solidFill>
                  <a:schemeClr val="tx1"/>
                </a:solidFill>
              </a:rPr>
              <a:t> 5.4 سنوات؛</a:t>
            </a:r>
            <a:r>
              <a:rPr lang="ar-LB" baseline="0" dirty="0">
                <a:solidFill>
                  <a:schemeClr val="tx1"/>
                </a:solidFill>
              </a:rPr>
              <a:t> المتوسط </a:t>
            </a:r>
            <a:r>
              <a:rPr lang="en-CA" dirty="0">
                <a:solidFill>
                  <a:schemeClr val="tx1"/>
                </a:solidFill>
              </a:rPr>
              <a:t>±</a:t>
            </a:r>
            <a:r>
              <a:rPr lang="ar-LB" dirty="0">
                <a:solidFill>
                  <a:schemeClr val="tx1"/>
                </a:solidFill>
              </a:rPr>
              <a:t> الانحراف المعياري-</a:t>
            </a:r>
            <a:r>
              <a:rPr lang="en-US" dirty="0">
                <a:solidFill>
                  <a:schemeClr val="tx1"/>
                </a:solidFill>
              </a:rPr>
              <a:t>SD</a:t>
            </a:r>
            <a:r>
              <a:rPr lang="ar-LB" dirty="0">
                <a:solidFill>
                  <a:schemeClr val="tx1"/>
                </a:solidFill>
              </a:rPr>
              <a:t>).</a:t>
            </a:r>
          </a:p>
          <a:p>
            <a:pPr algn="r" rtl="1"/>
            <a:r>
              <a:rPr lang="ar-LB" dirty="0">
                <a:solidFill>
                  <a:schemeClr val="tx1"/>
                </a:solidFill>
              </a:rPr>
              <a:t>جرى</a:t>
            </a:r>
            <a:r>
              <a:rPr lang="ar-LB" baseline="0" dirty="0">
                <a:solidFill>
                  <a:schemeClr val="tx1"/>
                </a:solidFill>
              </a:rPr>
              <a:t> تحليل المجموعات الفرعية من الخلايا المناعية التي استُقدمت من أجل الاستجابة لنقص السكر في الدم من خلال قياس التدفق الخلوي.</a:t>
            </a:r>
            <a:endParaRPr lang="en-GB" dirty="0">
              <a:solidFill>
                <a:schemeClr val="tx1"/>
              </a:solidFill>
            </a:endParaRPr>
          </a:p>
        </p:txBody>
      </p:sp>
      <p:sp>
        <p:nvSpPr>
          <p:cNvPr id="4" name="Slide Number Placeholder 3"/>
          <p:cNvSpPr>
            <a:spLocks noGrp="1"/>
          </p:cNvSpPr>
          <p:nvPr>
            <p:ph type="sldNum" sz="quarter" idx="5"/>
          </p:nvPr>
        </p:nvSpPr>
        <p:spPr/>
        <p:txBody>
          <a:bodyPr/>
          <a:lstStyle/>
          <a:p>
            <a:fld id="{1E79951E-6CED-E84E-891C-C61D1D7B975F}" type="slidenum">
              <a:rPr lang="en-US" smtClean="0"/>
              <a:pPr/>
              <a:t>45</a:t>
            </a:fld>
            <a:endParaRPr lang="en-US"/>
          </a:p>
        </p:txBody>
      </p:sp>
    </p:spTree>
    <p:extLst>
      <p:ext uri="{BB962C8B-B14F-4D97-AF65-F5344CB8AC3E}">
        <p14:creationId xmlns:p14="http://schemas.microsoft.com/office/powerpoint/2010/main" val="28227919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r" rtl="1">
              <a:buFont typeface="Arial" panose="020B0604020202020204" pitchFamily="34" charset="0"/>
              <a:buChar char="•"/>
            </a:pPr>
            <a:r>
              <a:rPr lang="ar-LB" dirty="0">
                <a:solidFill>
                  <a:schemeClr val="tx1"/>
                </a:solidFill>
              </a:rPr>
              <a:t>استُخدمت عمليات تحفيز خارج الجسم لخلايا</a:t>
            </a:r>
            <a:r>
              <a:rPr lang="ar-LB" baseline="0" dirty="0">
                <a:solidFill>
                  <a:schemeClr val="tx1"/>
                </a:solidFill>
              </a:rPr>
              <a:t> الدم المحيطي الأحادية النواة </a:t>
            </a:r>
            <a:r>
              <a:rPr lang="en-US" baseline="0" dirty="0">
                <a:solidFill>
                  <a:schemeClr val="tx1"/>
                </a:solidFill>
              </a:rPr>
              <a:t>(PBMC)</a:t>
            </a:r>
            <a:r>
              <a:rPr lang="ar-LB" baseline="0" dirty="0">
                <a:solidFill>
                  <a:schemeClr val="tx1"/>
                </a:solidFill>
              </a:rPr>
              <a:t> والخلايا الوحيدة التي حُصِل عليها في خلال تثبيت فرط الأنسولين</a:t>
            </a:r>
            <a:r>
              <a:rPr lang="ar-SA" baseline="0" dirty="0">
                <a:solidFill>
                  <a:schemeClr val="tx1"/>
                </a:solidFill>
              </a:rPr>
              <a:t> في الدم</a:t>
            </a:r>
            <a:r>
              <a:rPr lang="ar-LB" baseline="0" dirty="0">
                <a:solidFill>
                  <a:schemeClr val="tx1"/>
                </a:solidFill>
              </a:rPr>
              <a:t> لذوي سوائية السكر في الدم (5.0 مليمول/ل) ونقص السكر في الدم (2.6 مليمول/ل) لدى 11 مشاركًا يتمتعون بصحة جيدة، و10 مشاركين يعانون من سكري النمط الأول ويتمتعون بإدراك طبيعي لنقص السكر في الدم </a:t>
            </a:r>
            <a:r>
              <a:rPr lang="en-US" baseline="0" dirty="0">
                <a:solidFill>
                  <a:schemeClr val="tx1"/>
                </a:solidFill>
              </a:rPr>
              <a:t>(NAH)</a:t>
            </a:r>
            <a:r>
              <a:rPr lang="ar-LB" baseline="0" dirty="0">
                <a:solidFill>
                  <a:schemeClr val="tx1"/>
                </a:solidFill>
              </a:rPr>
              <a:t>، و10 مشاركين يعانون من سكري النمط الأول و</a:t>
            </a:r>
            <a:r>
              <a:rPr lang="ar-SA" baseline="0" dirty="0">
                <a:solidFill>
                  <a:schemeClr val="tx1"/>
                </a:solidFill>
              </a:rPr>
              <a:t>ضعف</a:t>
            </a:r>
            <a:r>
              <a:rPr lang="ar-LB" baseline="0" dirty="0">
                <a:solidFill>
                  <a:schemeClr val="tx1"/>
                </a:solidFill>
              </a:rPr>
              <a:t> إدراك نقص السكر في الدم، وذلك من أجل فحص </a:t>
            </a:r>
            <a:r>
              <a:rPr lang="ar-SA" baseline="0" dirty="0">
                <a:solidFill>
                  <a:schemeClr val="tx1"/>
                </a:solidFill>
              </a:rPr>
              <a:t>ما </a:t>
            </a:r>
            <a:r>
              <a:rPr lang="ar-LB" baseline="0" dirty="0">
                <a:solidFill>
                  <a:schemeClr val="tx1"/>
                </a:solidFill>
              </a:rPr>
              <a:t>إذا كانت تركيبة الخلايا المناعية ووظيفتها الالتهابية تتكيفان مع الحالة الأكثر تعزيزًا للالتهاب بعد نقص السكر في الدم.</a:t>
            </a:r>
          </a:p>
          <a:p>
            <a:pPr marL="171450" indent="-171450" algn="r" rtl="1">
              <a:buFont typeface="Arial" panose="020B0604020202020204" pitchFamily="34" charset="0"/>
              <a:buChar char="•"/>
            </a:pPr>
            <a:r>
              <a:rPr lang="ar-LB" dirty="0">
                <a:solidFill>
                  <a:schemeClr val="tx1"/>
                </a:solidFill>
              </a:rPr>
              <a:t>زاد نقص السكر في الدم مستويات كريات الدم البيضاء لدى </a:t>
            </a:r>
            <a:r>
              <a:rPr lang="ar-SA" dirty="0">
                <a:solidFill>
                  <a:schemeClr val="tx1"/>
                </a:solidFill>
              </a:rPr>
              <a:t>المشاركين</a:t>
            </a:r>
            <a:r>
              <a:rPr lang="ar-LB" dirty="0">
                <a:solidFill>
                  <a:schemeClr val="tx1"/>
                </a:solidFill>
              </a:rPr>
              <a:t> الأصحاء والمرضى ذوي الإدراك الطبيعي لنقص السكر في الدم، لكن ليس لدى المرضى </a:t>
            </a:r>
            <a:r>
              <a:rPr lang="ar-SA" dirty="0">
                <a:solidFill>
                  <a:schemeClr val="tx1"/>
                </a:solidFill>
              </a:rPr>
              <a:t>الذين يعانون من ضعف إدراك</a:t>
            </a:r>
            <a:r>
              <a:rPr lang="ar-LB" baseline="0" dirty="0">
                <a:solidFill>
                  <a:schemeClr val="tx1"/>
                </a:solidFill>
              </a:rPr>
              <a:t> هذا النقص. وارتبطت كثرة الكريات البيض بشدة باستجابة الأدرينالين لنقص السكر في الدم.</a:t>
            </a:r>
          </a:p>
          <a:p>
            <a:pPr marL="171450" indent="-171450" algn="r" rtl="1">
              <a:buFont typeface="Arial" panose="020B0604020202020204" pitchFamily="34" charset="0"/>
              <a:buChar char="•"/>
            </a:pPr>
            <a:r>
              <a:rPr lang="ar-LB" dirty="0">
                <a:solidFill>
                  <a:schemeClr val="tx1"/>
                </a:solidFill>
              </a:rPr>
              <a:t>أظهرت خلايا</a:t>
            </a:r>
            <a:r>
              <a:rPr lang="ar-LB" baseline="0" dirty="0">
                <a:solidFill>
                  <a:schemeClr val="tx1"/>
                </a:solidFill>
              </a:rPr>
              <a:t> الدم المحيطي الأحادية النواة </a:t>
            </a:r>
            <a:r>
              <a:rPr lang="en-US" baseline="0" dirty="0">
                <a:solidFill>
                  <a:schemeClr val="tx1"/>
                </a:solidFill>
              </a:rPr>
              <a:t>(PBMC)</a:t>
            </a:r>
            <a:r>
              <a:rPr lang="ar-LB" baseline="0" dirty="0">
                <a:solidFill>
                  <a:schemeClr val="tx1"/>
                </a:solidFill>
              </a:rPr>
              <a:t> والخلايا الوحيدة درجة أقوى لاستجابة السي</a:t>
            </a:r>
            <a:r>
              <a:rPr lang="ar-SA" baseline="0" dirty="0">
                <a:solidFill>
                  <a:schemeClr val="tx1"/>
                </a:solidFill>
              </a:rPr>
              <a:t>ت</a:t>
            </a:r>
            <a:r>
              <a:rPr lang="ar-LB" baseline="0" dirty="0">
                <a:solidFill>
                  <a:schemeClr val="tx1"/>
                </a:solidFill>
              </a:rPr>
              <a:t>و</a:t>
            </a:r>
            <a:r>
              <a:rPr lang="ar-SA" baseline="0" dirty="0">
                <a:solidFill>
                  <a:schemeClr val="tx1"/>
                </a:solidFill>
              </a:rPr>
              <a:t>ك</a:t>
            </a:r>
            <a:r>
              <a:rPr lang="ar-LB" baseline="0" dirty="0">
                <a:solidFill>
                  <a:schemeClr val="tx1"/>
                </a:solidFill>
              </a:rPr>
              <a:t>ين إزاء التحفيز الجرثومي بعد نقص السكر في الدم مقارنةً بسوائية سكر الدم، لكنها كانت أ</a:t>
            </a:r>
            <a:r>
              <a:rPr lang="ar-SA" baseline="0" dirty="0">
                <a:solidFill>
                  <a:schemeClr val="tx1"/>
                </a:solidFill>
              </a:rPr>
              <a:t>قل وضوحًا</a:t>
            </a:r>
            <a:r>
              <a:rPr lang="ar-LB" baseline="0" dirty="0">
                <a:solidFill>
                  <a:schemeClr val="tx1"/>
                </a:solidFill>
              </a:rPr>
              <a:t> لدى المرضى الذين يعانون من </a:t>
            </a:r>
            <a:r>
              <a:rPr lang="ar-SA" baseline="0" dirty="0">
                <a:solidFill>
                  <a:schemeClr val="tx1"/>
                </a:solidFill>
              </a:rPr>
              <a:t>ضعف</a:t>
            </a:r>
            <a:r>
              <a:rPr lang="ar-LB" baseline="0" dirty="0">
                <a:solidFill>
                  <a:schemeClr val="tx1"/>
                </a:solidFill>
              </a:rPr>
              <a:t> الإدراك.</a:t>
            </a:r>
            <a:endParaRPr lang="en-GB" dirty="0">
              <a:solidFill>
                <a:schemeClr val="tx1"/>
              </a:solidFill>
            </a:endParaRPr>
          </a:p>
        </p:txBody>
      </p:sp>
      <p:sp>
        <p:nvSpPr>
          <p:cNvPr id="4" name="Slide Number Placeholder 3"/>
          <p:cNvSpPr>
            <a:spLocks noGrp="1"/>
          </p:cNvSpPr>
          <p:nvPr>
            <p:ph type="sldNum" sz="quarter" idx="5"/>
          </p:nvPr>
        </p:nvSpPr>
        <p:spPr/>
        <p:txBody>
          <a:bodyPr/>
          <a:lstStyle/>
          <a:p>
            <a:fld id="{1E79951E-6CED-E84E-891C-C61D1D7B975F}" type="slidenum">
              <a:rPr lang="en-US" smtClean="0"/>
              <a:pPr/>
              <a:t>46</a:t>
            </a:fld>
            <a:endParaRPr lang="en-US"/>
          </a:p>
        </p:txBody>
      </p:sp>
    </p:spTree>
    <p:extLst>
      <p:ext uri="{BB962C8B-B14F-4D97-AF65-F5344CB8AC3E}">
        <p14:creationId xmlns:p14="http://schemas.microsoft.com/office/powerpoint/2010/main" val="12314990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E79951E-6CED-E84E-891C-C61D1D7B975F}" type="slidenum">
              <a:rPr lang="en-US" smtClean="0"/>
              <a:pPr/>
              <a:t>47</a:t>
            </a:fld>
            <a:endParaRPr lang="en-US"/>
          </a:p>
        </p:txBody>
      </p:sp>
    </p:spTree>
    <p:extLst>
      <p:ext uri="{BB962C8B-B14F-4D97-AF65-F5344CB8AC3E}">
        <p14:creationId xmlns:p14="http://schemas.microsoft.com/office/powerpoint/2010/main" val="23044663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E79951E-6CED-E84E-891C-C61D1D7B975F}" type="slidenum">
              <a:rPr lang="en-US" smtClean="0"/>
              <a:pPr/>
              <a:t>48</a:t>
            </a:fld>
            <a:endParaRPr lang="en-US"/>
          </a:p>
        </p:txBody>
      </p:sp>
    </p:spTree>
    <p:extLst>
      <p:ext uri="{BB962C8B-B14F-4D97-AF65-F5344CB8AC3E}">
        <p14:creationId xmlns:p14="http://schemas.microsoft.com/office/powerpoint/2010/main" val="329330520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79951E-6CED-E84E-891C-C61D1D7B975F}" type="slidenum">
              <a:rPr lang="en-US" smtClean="0"/>
              <a:pPr/>
              <a:t>49</a:t>
            </a:fld>
            <a:endParaRPr lang="en-US"/>
          </a:p>
        </p:txBody>
      </p:sp>
    </p:spTree>
    <p:extLst>
      <p:ext uri="{BB962C8B-B14F-4D97-AF65-F5344CB8AC3E}">
        <p14:creationId xmlns:p14="http://schemas.microsoft.com/office/powerpoint/2010/main" val="37569139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sz="1200" b="0" i="0" kern="1200" dirty="0">
                <a:solidFill>
                  <a:schemeClr val="tx1"/>
                </a:solidFill>
                <a:effectLst/>
                <a:latin typeface="+mn-lt"/>
                <a:ea typeface="+mn-ea"/>
                <a:cs typeface="+mn-cs"/>
              </a:rPr>
              <a:t>إنّ المجموعة السكانية التي تناولتها الدراسة، والمأخوذة من ”قاعدة البيانات البحثية </a:t>
            </a:r>
            <a:r>
              <a:rPr lang="ar-SA" sz="1200" b="0" i="0" kern="1200" dirty="0">
                <a:solidFill>
                  <a:schemeClr val="tx1"/>
                </a:solidFill>
                <a:effectLst/>
                <a:latin typeface="+mn-lt"/>
                <a:ea typeface="+mn-ea"/>
                <a:cs typeface="+mn-cs"/>
              </a:rPr>
              <a:t>حول التأمين</a:t>
            </a:r>
            <a:r>
              <a:rPr lang="ar-LB" sz="1200" b="0" i="0" kern="1200" dirty="0">
                <a:solidFill>
                  <a:schemeClr val="tx1"/>
                </a:solidFill>
                <a:effectLst/>
                <a:latin typeface="+mn-lt"/>
                <a:ea typeface="+mn-ea"/>
                <a:cs typeface="+mn-cs"/>
              </a:rPr>
              <a:t> الصح</a:t>
            </a:r>
            <a:r>
              <a:rPr lang="ar-SA" sz="1200" b="0" i="0" kern="1200" dirty="0">
                <a:solidFill>
                  <a:schemeClr val="tx1"/>
                </a:solidFill>
                <a:effectLst/>
                <a:latin typeface="+mn-lt"/>
                <a:ea typeface="+mn-ea"/>
                <a:cs typeface="+mn-cs"/>
              </a:rPr>
              <a:t>ي</a:t>
            </a:r>
            <a:r>
              <a:rPr lang="ar-LB" sz="1200" b="0" i="0" kern="1200" dirty="0">
                <a:solidFill>
                  <a:schemeClr val="tx1"/>
                </a:solidFill>
                <a:effectLst/>
                <a:latin typeface="+mn-lt"/>
                <a:ea typeface="+mn-ea"/>
                <a:cs typeface="+mn-cs"/>
              </a:rPr>
              <a:t> الوطني“ (</a:t>
            </a:r>
            <a:r>
              <a:rPr lang="en-CA" sz="1200" b="0" i="0" kern="1200" dirty="0">
                <a:solidFill>
                  <a:schemeClr val="tx1"/>
                </a:solidFill>
                <a:effectLst/>
                <a:latin typeface="+mn-lt"/>
                <a:ea typeface="+mn-ea"/>
                <a:cs typeface="+mn-cs"/>
              </a:rPr>
              <a:t>National Health Insurance Research Database</a:t>
            </a:r>
            <a:r>
              <a:rPr lang="ar-LB" sz="1200" b="0" i="0" kern="1200" dirty="0">
                <a:solidFill>
                  <a:schemeClr val="tx1"/>
                </a:solidFill>
                <a:effectLst/>
                <a:latin typeface="+mn-lt"/>
                <a:ea typeface="+mn-ea"/>
                <a:cs typeface="+mn-cs"/>
              </a:rPr>
              <a:t>) الصادرة عن ”معاهد</a:t>
            </a:r>
            <a:r>
              <a:rPr lang="ar-LB" sz="1200" b="0" i="0" kern="1200" baseline="0" dirty="0">
                <a:solidFill>
                  <a:schemeClr val="tx1"/>
                </a:solidFill>
                <a:effectLst/>
                <a:latin typeface="+mn-lt"/>
                <a:ea typeface="+mn-ea"/>
                <a:cs typeface="+mn-cs"/>
              </a:rPr>
              <a:t> البحوث حول الصحة الوطنية“ (</a:t>
            </a:r>
            <a:r>
              <a:rPr lang="en-CA" sz="1200" b="0" i="0" kern="1200" dirty="0">
                <a:solidFill>
                  <a:schemeClr val="tx1"/>
                </a:solidFill>
                <a:effectLst/>
                <a:latin typeface="+mn-lt"/>
                <a:ea typeface="+mn-ea"/>
                <a:cs typeface="+mn-cs"/>
              </a:rPr>
              <a:t>National Health Research Institutes</a:t>
            </a:r>
            <a:r>
              <a:rPr lang="ar-LB" sz="1200" b="0" i="0" kern="1200" baseline="0" dirty="0">
                <a:solidFill>
                  <a:schemeClr val="tx1"/>
                </a:solidFill>
                <a:effectLst/>
                <a:latin typeface="+mn-lt"/>
                <a:ea typeface="+mn-ea"/>
                <a:cs typeface="+mn-cs"/>
              </a:rPr>
              <a:t>) في تايوان في خلال فترة 1998-2009، تألفت من 77,611 مريضًا تمّ مؤخّرًا تشخيص إصابتهم بمرض السكري من النمط الثاني. وتم </a:t>
            </a:r>
            <a:r>
              <a:rPr lang="ar-SA" sz="1200" b="0" i="0" kern="1200" baseline="0" dirty="0">
                <a:solidFill>
                  <a:schemeClr val="tx1"/>
                </a:solidFill>
                <a:effectLst/>
                <a:latin typeface="+mn-lt"/>
                <a:ea typeface="+mn-ea"/>
                <a:cs typeface="+mn-cs"/>
              </a:rPr>
              <a:t>البحث في</a:t>
            </a:r>
            <a:r>
              <a:rPr lang="ar-LB" sz="1200" b="0" i="0" kern="1200" baseline="0" dirty="0">
                <a:solidFill>
                  <a:schemeClr val="tx1"/>
                </a:solidFill>
                <a:effectLst/>
                <a:latin typeface="+mn-lt"/>
                <a:ea typeface="+mn-ea"/>
                <a:cs typeface="+mn-cs"/>
              </a:rPr>
              <a:t> علاقات نقص السكر في الدم مع المعدل الإجمالي للوفيات وحدوث الأحداث القلبية الوعائية، بما فيها السكتة الدماغية، والمرض القلبي التاجي، والأمراض القلبية الوعائية، ومعدل الاستشفاء </a:t>
            </a:r>
            <a:r>
              <a:rPr lang="ar-LB" altLang="en-US" sz="1200" dirty="0">
                <a:solidFill>
                  <a:schemeClr val="tx1"/>
                </a:solidFill>
                <a:latin typeface="+mn-lt"/>
              </a:rPr>
              <a:t>لأسباب عامة</a:t>
            </a:r>
            <a:r>
              <a:rPr lang="ar-LB" sz="1200" b="0" i="0" kern="1200" baseline="0" dirty="0">
                <a:solidFill>
                  <a:schemeClr val="tx1"/>
                </a:solidFill>
                <a:effectLst/>
                <a:latin typeface="+mn-lt"/>
                <a:ea typeface="+mn-ea"/>
                <a:cs typeface="+mn-cs"/>
              </a:rPr>
              <a:t>.</a:t>
            </a:r>
            <a:r>
              <a:rPr lang="en-CA" sz="1200" b="0" i="0" kern="1200" dirty="0">
                <a:solidFill>
                  <a:schemeClr val="tx1"/>
                </a:solidFill>
                <a:effectLst/>
                <a:latin typeface="+mn-lt"/>
                <a:ea typeface="+mn-ea"/>
                <a:cs typeface="+mn-cs"/>
              </a:rPr>
              <a:t> </a:t>
            </a:r>
          </a:p>
          <a:p>
            <a:pPr algn="r" rtl="1"/>
            <a:r>
              <a:rPr lang="ar-LB" sz="1200" b="0" i="0" kern="1200" dirty="0">
                <a:solidFill>
                  <a:schemeClr val="tx1"/>
                </a:solidFill>
                <a:effectLst/>
                <a:latin typeface="+mn-lt"/>
                <a:ea typeface="+mn-ea"/>
                <a:cs typeface="+mn-cs"/>
              </a:rPr>
              <a:t>ويرتبط نقص السكر في الدم المصحوب بالأعراض، سواء كان خفيفًا أو حادًّا من الناحية السريرية، بتزايد</a:t>
            </a:r>
            <a:r>
              <a:rPr lang="ar-LB" sz="1200" b="0" i="0" kern="1200" baseline="0" dirty="0">
                <a:solidFill>
                  <a:schemeClr val="tx1"/>
                </a:solidFill>
                <a:effectLst/>
                <a:latin typeface="+mn-lt"/>
                <a:ea typeface="+mn-ea"/>
                <a:cs typeface="+mn-cs"/>
              </a:rPr>
              <a:t> خطر حدوث الأحداث القلبية الوعائية، ومعدل الاستشفاء </a:t>
            </a:r>
            <a:r>
              <a:rPr lang="ar-LB" altLang="en-US" sz="1200" dirty="0">
                <a:solidFill>
                  <a:schemeClr val="tx1"/>
                </a:solidFill>
                <a:latin typeface="+mn-lt"/>
              </a:rPr>
              <a:t>لأسباب عامة</a:t>
            </a:r>
            <a:r>
              <a:rPr lang="ar-LB" sz="1200" b="0" i="0" kern="1200" baseline="0" dirty="0">
                <a:solidFill>
                  <a:schemeClr val="tx1"/>
                </a:solidFill>
                <a:effectLst/>
                <a:latin typeface="+mn-lt"/>
                <a:ea typeface="+mn-ea"/>
                <a:cs typeface="+mn-cs"/>
              </a:rPr>
              <a:t>، ومعدل الوفيات </a:t>
            </a:r>
            <a:r>
              <a:rPr lang="ar-LB" altLang="en-US" sz="1200" dirty="0">
                <a:solidFill>
                  <a:schemeClr val="tx1"/>
                </a:solidFill>
                <a:latin typeface="+mn-lt"/>
              </a:rPr>
              <a:t>لأسباب عامة</a:t>
            </a:r>
            <a:r>
              <a:rPr lang="ar-LB" sz="1200" b="0" i="0" kern="1200" baseline="0" dirty="0">
                <a:solidFill>
                  <a:schemeClr val="tx1"/>
                </a:solidFill>
                <a:effectLst/>
                <a:latin typeface="+mn-lt"/>
                <a:ea typeface="+mn-ea"/>
                <a:cs typeface="+mn-cs"/>
              </a:rPr>
              <a:t>.</a:t>
            </a:r>
            <a:r>
              <a:rPr lang="en-CA" sz="1200" b="0" i="0" kern="1200" dirty="0">
                <a:solidFill>
                  <a:schemeClr val="tx1"/>
                </a:solidFill>
                <a:effectLst/>
                <a:latin typeface="+mn-lt"/>
                <a:ea typeface="+mn-ea"/>
                <a:cs typeface="+mn-cs"/>
              </a:rPr>
              <a:t>  </a:t>
            </a:r>
            <a:endParaRPr lang="en-GB" dirty="0">
              <a:solidFill>
                <a:schemeClr val="tx1"/>
              </a:solidFill>
            </a:endParaRPr>
          </a:p>
        </p:txBody>
      </p:sp>
      <p:sp>
        <p:nvSpPr>
          <p:cNvPr id="4" name="Slide Number Placeholder 3"/>
          <p:cNvSpPr>
            <a:spLocks noGrp="1"/>
          </p:cNvSpPr>
          <p:nvPr>
            <p:ph type="sldNum" sz="quarter" idx="5"/>
          </p:nvPr>
        </p:nvSpPr>
        <p:spPr/>
        <p:txBody>
          <a:bodyPr/>
          <a:lstStyle/>
          <a:p>
            <a:fld id="{1E79951E-6CED-E84E-891C-C61D1D7B975F}" type="slidenum">
              <a:rPr lang="en-US" smtClean="0"/>
              <a:pPr/>
              <a:t>5</a:t>
            </a:fld>
            <a:endParaRPr lang="en-US"/>
          </a:p>
        </p:txBody>
      </p:sp>
    </p:spTree>
    <p:extLst>
      <p:ext uri="{BB962C8B-B14F-4D97-AF65-F5344CB8AC3E}">
        <p14:creationId xmlns:p14="http://schemas.microsoft.com/office/powerpoint/2010/main" val="16759601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dirty="0">
                <a:solidFill>
                  <a:schemeClr val="tx1"/>
                </a:solidFill>
              </a:rPr>
              <a:t>استخدمت دراسة </a:t>
            </a:r>
            <a:r>
              <a:rPr lang="ar-LB" dirty="0" err="1">
                <a:solidFill>
                  <a:schemeClr val="tx1"/>
                </a:solidFill>
              </a:rPr>
              <a:t>ال</a:t>
            </a:r>
            <a:r>
              <a:rPr lang="ar-SA" dirty="0">
                <a:solidFill>
                  <a:schemeClr val="tx1"/>
                </a:solidFill>
              </a:rPr>
              <a:t>أفواج</a:t>
            </a:r>
            <a:r>
              <a:rPr lang="ar-LB" dirty="0">
                <a:solidFill>
                  <a:schemeClr val="tx1"/>
                </a:solidFill>
              </a:rPr>
              <a:t> الرجعية</a:t>
            </a:r>
            <a:r>
              <a:rPr lang="ar-SA" dirty="0">
                <a:solidFill>
                  <a:schemeClr val="tx1"/>
                </a:solidFill>
              </a:rPr>
              <a:t> هذه</a:t>
            </a:r>
            <a:r>
              <a:rPr lang="ar-LB" dirty="0">
                <a:solidFill>
                  <a:schemeClr val="tx1"/>
                </a:solidFill>
              </a:rPr>
              <a:t> البيانات من ”قاعدة البيانات البحثية للممارسة السريرية“ (</a:t>
            </a:r>
            <a:r>
              <a:rPr lang="en-GB" dirty="0">
                <a:solidFill>
                  <a:schemeClr val="tx1"/>
                </a:solidFill>
              </a:rPr>
              <a:t>Clinical Practice Research Database</a:t>
            </a:r>
            <a:r>
              <a:rPr lang="ar-LB" dirty="0">
                <a:solidFill>
                  <a:schemeClr val="tx1"/>
                </a:solidFill>
              </a:rPr>
              <a:t>)،</a:t>
            </a:r>
            <a:r>
              <a:rPr lang="ar-LB" baseline="0" dirty="0">
                <a:solidFill>
                  <a:schemeClr val="tx1"/>
                </a:solidFill>
              </a:rPr>
              <a:t> بما فيها كافة المرضى المعالَجين بواسطة الأنسولين الذين يبلغ عمرهم 30 عامًا أو أكثر والذين شُخِصت إصابتهم بالسكري بين 1 كانون الثاني/يناير 2001 و31 كانون الأول/ديسمبر 2007. ولم تشمل الدراسة سوى المرضى من إنجلترا والمؤهلين للارتباط بقاعدة بيانات ”إحصائيات حوادث المستشفى“ (</a:t>
            </a:r>
            <a:r>
              <a:rPr lang="en-GB" dirty="0">
                <a:solidFill>
                  <a:schemeClr val="tx1"/>
                </a:solidFill>
              </a:rPr>
              <a:t>Hospital Episode Statistics</a:t>
            </a:r>
            <a:r>
              <a:rPr lang="ar-LB" baseline="0" dirty="0">
                <a:solidFill>
                  <a:schemeClr val="tx1"/>
                </a:solidFill>
              </a:rPr>
              <a:t>). وشملت بيانات نقص السكر في الدم كلًّا من النوبات الحادة (التي تتطلب دخول المستشفى) وغير الحادة. وكان تاريخ مؤشر المرضى هو بدء علاج الأنسولين، مع تعيين يوم 31 كانون الأول/ديسمبر 2010 كتاريخ المتابعة الأخيرة. وأُحصي عدد الأحداث القلبية الوعائية في </a:t>
            </a:r>
            <a:r>
              <a:rPr lang="ar-SA" baseline="0" dirty="0">
                <a:solidFill>
                  <a:schemeClr val="tx1"/>
                </a:solidFill>
              </a:rPr>
              <a:t>زيارات</a:t>
            </a:r>
            <a:r>
              <a:rPr lang="ar-LB" baseline="0" dirty="0">
                <a:solidFill>
                  <a:schemeClr val="tx1"/>
                </a:solidFill>
              </a:rPr>
              <a:t> المتابعة، ولم تُدرَج هذه المشاكل في عملية احتساب نسبة الخطر إلا إذا اختبر المرضى على الأقل نوبة واحدة لنقص السكر في الدم قبل </a:t>
            </a:r>
            <a:r>
              <a:rPr lang="ar-SA" baseline="0" dirty="0">
                <a:solidFill>
                  <a:schemeClr val="tx1"/>
                </a:solidFill>
              </a:rPr>
              <a:t>الحدث</a:t>
            </a:r>
            <a:r>
              <a:rPr lang="ar-LB" baseline="0" dirty="0">
                <a:solidFill>
                  <a:schemeClr val="tx1"/>
                </a:solidFill>
              </a:rPr>
              <a:t>.</a:t>
            </a:r>
            <a:endParaRPr lang="en-GB" dirty="0">
              <a:solidFill>
                <a:schemeClr val="tx1"/>
              </a:solidFill>
            </a:endParaRPr>
          </a:p>
        </p:txBody>
      </p:sp>
      <p:sp>
        <p:nvSpPr>
          <p:cNvPr id="4" name="Slide Number Placeholder 3"/>
          <p:cNvSpPr>
            <a:spLocks noGrp="1"/>
          </p:cNvSpPr>
          <p:nvPr>
            <p:ph type="sldNum" sz="quarter" idx="5"/>
          </p:nvPr>
        </p:nvSpPr>
        <p:spPr/>
        <p:txBody>
          <a:bodyPr/>
          <a:lstStyle/>
          <a:p>
            <a:fld id="{1E79951E-6CED-E84E-891C-C61D1D7B975F}" type="slidenum">
              <a:rPr lang="en-US" smtClean="0"/>
              <a:pPr/>
              <a:t>6</a:t>
            </a:fld>
            <a:endParaRPr lang="en-US"/>
          </a:p>
        </p:txBody>
      </p:sp>
    </p:spTree>
    <p:extLst>
      <p:ext uri="{BB962C8B-B14F-4D97-AF65-F5344CB8AC3E}">
        <p14:creationId xmlns:p14="http://schemas.microsoft.com/office/powerpoint/2010/main" val="639143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E79951E-6CED-E84E-891C-C61D1D7B975F}"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79951E-6CED-E84E-891C-C61D1D7B975F}" type="slidenum">
              <a:rPr lang="en-US" smtClean="0"/>
              <a:pPr/>
              <a:t>8</a:t>
            </a:fld>
            <a:endParaRPr lang="en-US"/>
          </a:p>
        </p:txBody>
      </p:sp>
    </p:spTree>
    <p:extLst>
      <p:ext uri="{BB962C8B-B14F-4D97-AF65-F5344CB8AC3E}">
        <p14:creationId xmlns:p14="http://schemas.microsoft.com/office/powerpoint/2010/main" val="19947149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0813" y="781050"/>
            <a:ext cx="6950075" cy="3910013"/>
          </a:xfrm>
        </p:spPr>
      </p:sp>
      <p:sp>
        <p:nvSpPr>
          <p:cNvPr id="3" name="Notes Placeholder 2"/>
          <p:cNvSpPr>
            <a:spLocks noGrp="1"/>
          </p:cNvSpPr>
          <p:nvPr>
            <p:ph type="body" idx="1"/>
          </p:nvPr>
        </p:nvSpPr>
        <p:spPr/>
        <p:txBody>
          <a:bodyPr/>
          <a:lstStyle/>
          <a:p>
            <a:pPr algn="r" rtl="1"/>
            <a:r>
              <a:rPr lang="ar-LB" sz="1100" dirty="0">
                <a:solidFill>
                  <a:schemeClr val="tx1"/>
                </a:solidFill>
                <a:latin typeface="Verdana" panose="020B0604030504040204" pitchFamily="34" charset="0"/>
                <a:ea typeface="Verdana" panose="020B0604030504040204" pitchFamily="34" charset="0"/>
                <a:cs typeface="Verdana" panose="020B0604030504040204" pitchFamily="34" charset="0"/>
              </a:rPr>
              <a:t>استُخرجت البيانات من نص النتائج.</a:t>
            </a:r>
            <a:endParaRPr lang="en-GB" sz="11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pPr defTabSz="483306">
              <a:defRPr/>
            </a:pPr>
            <a:fld id="{7C00F38C-EF6F-4BEC-9D30-C570A0A48090}" type="slidenum">
              <a:rPr lang="en-GB">
                <a:solidFill>
                  <a:prstClr val="black"/>
                </a:solidFill>
                <a:latin typeface="Calibri"/>
              </a:rPr>
              <a:pPr defTabSz="483306">
                <a:defRPr/>
              </a:pPr>
              <a:t>9</a:t>
            </a:fld>
            <a:endParaRPr lang="en-GB" dirty="0">
              <a:solidFill>
                <a:prstClr val="black"/>
              </a:solidFill>
              <a:latin typeface="Calibri"/>
            </a:endParaRPr>
          </a:p>
        </p:txBody>
      </p:sp>
    </p:spTree>
    <p:extLst>
      <p:ext uri="{BB962C8B-B14F-4D97-AF65-F5344CB8AC3E}">
        <p14:creationId xmlns:p14="http://schemas.microsoft.com/office/powerpoint/2010/main" val="8850551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85B10DA-188D-40D7-A730-9AF98F7E4548}"/>
              </a:ext>
            </a:extLst>
          </p:cNvPr>
          <p:cNvSpPr>
            <a:spLocks noGrp="1"/>
          </p:cNvSpPr>
          <p:nvPr>
            <p:ph type="body" sz="quarter" idx="10"/>
          </p:nvPr>
        </p:nvSpPr>
        <p:spPr>
          <a:xfrm>
            <a:off x="406400" y="6027738"/>
            <a:ext cx="11372850" cy="615950"/>
          </a:xfrm>
        </p:spPr>
        <p:txBody>
          <a:bodyPr lIns="0" tIns="0" rIns="0" bIns="0" anchor="b"/>
          <a:lstStyle>
            <a:lvl1pPr marL="0" indent="0">
              <a:buNone/>
              <a:defRPr sz="1000"/>
            </a:lvl1pPr>
            <a:lvl2pPr marL="609585" indent="0">
              <a:buNone/>
              <a:defRPr sz="800"/>
            </a:lvl2pPr>
            <a:lvl3pPr marL="1219170" indent="0">
              <a:buNone/>
              <a:defRPr sz="800"/>
            </a:lvl3pPr>
            <a:lvl4pPr marL="1828755" indent="0">
              <a:buNone/>
              <a:defRPr sz="800"/>
            </a:lvl4pPr>
            <a:lvl5pPr marL="2438339" indent="0">
              <a:buFont typeface="Arial" panose="020B0604020202020204" pitchFamily="34" charset="0"/>
              <a:buNone/>
              <a:defRPr sz="800"/>
            </a:lvl5pPr>
          </a:lstStyle>
          <a:p>
            <a:pPr lvl="0"/>
            <a:endParaRPr lang="en-GB" dirty="0"/>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06400" y="1193800"/>
            <a:ext cx="11176000" cy="4833938"/>
          </a:xfrm>
        </p:spPr>
        <p:txBody>
          <a:bodyPr/>
          <a:lstStyle>
            <a:lvl5pPr>
              <a:defRPr sz="10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1823832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5">
            <a:extLst>
              <a:ext uri="{FF2B5EF4-FFF2-40B4-BE49-F238E27FC236}">
                <a16:creationId xmlns:a16="http://schemas.microsoft.com/office/drawing/2014/main" id="{39524984-F360-47C1-8E95-A65E83CC7AB4}"/>
              </a:ext>
            </a:extLst>
          </p:cNvPr>
          <p:cNvSpPr>
            <a:spLocks noGrp="1"/>
          </p:cNvSpPr>
          <p:nvPr>
            <p:ph type="body" sz="quarter" idx="10"/>
          </p:nvPr>
        </p:nvSpPr>
        <p:spPr>
          <a:xfrm>
            <a:off x="406400" y="6027738"/>
            <a:ext cx="11372850" cy="615950"/>
          </a:xfrm>
        </p:spPr>
        <p:txBody>
          <a:bodyPr lIns="0" tIns="0" rIns="0" bIns="0" anchor="b"/>
          <a:lstStyle>
            <a:lvl1pPr marL="0" indent="0">
              <a:buNone/>
              <a:defRPr sz="1000"/>
            </a:lvl1pPr>
            <a:lvl2pPr marL="609585" indent="0">
              <a:buNone/>
              <a:defRPr sz="800"/>
            </a:lvl2pPr>
            <a:lvl3pPr marL="1219170" indent="0">
              <a:buNone/>
              <a:defRPr sz="800"/>
            </a:lvl3pPr>
            <a:lvl4pPr marL="1828755" indent="0">
              <a:buNone/>
              <a:defRPr sz="800"/>
            </a:lvl4pPr>
            <a:lvl5pPr marL="2438339" indent="0">
              <a:buFont typeface="Arial" panose="020B0604020202020204" pitchFamily="34" charset="0"/>
              <a:buNone/>
              <a:defRPr sz="800"/>
            </a:lvl5pPr>
          </a:lstStyle>
          <a:p>
            <a:pPr lvl="0"/>
            <a:endParaRPr lang="en-GB" dirty="0"/>
          </a:p>
        </p:txBody>
      </p:sp>
    </p:spTree>
    <p:extLst>
      <p:ext uri="{BB962C8B-B14F-4D97-AF65-F5344CB8AC3E}">
        <p14:creationId xmlns:p14="http://schemas.microsoft.com/office/powerpoint/2010/main" val="32288439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06400" y="1200151"/>
            <a:ext cx="5588000" cy="4827587"/>
          </a:xfrm>
        </p:spPr>
        <p:txBody>
          <a:bodyPr/>
          <a:lstStyle>
            <a:lvl1pPr>
              <a:defRPr sz="2133"/>
            </a:lvl1pPr>
            <a:lvl2pPr>
              <a:defRPr sz="1867"/>
            </a:lvl2pPr>
            <a:lvl3pPr>
              <a:defRPr sz="1600"/>
            </a:lvl3pPr>
            <a:lvl4pPr>
              <a:defRPr sz="1333"/>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Content Placeholder 3"/>
          <p:cNvSpPr>
            <a:spLocks noGrp="1"/>
          </p:cNvSpPr>
          <p:nvPr>
            <p:ph sz="half" idx="2"/>
          </p:nvPr>
        </p:nvSpPr>
        <p:spPr>
          <a:xfrm>
            <a:off x="6197600" y="1200151"/>
            <a:ext cx="5384800" cy="4827588"/>
          </a:xfrm>
        </p:spPr>
        <p:txBody>
          <a:bodyPr/>
          <a:lstStyle>
            <a:lvl1pPr>
              <a:defRPr sz="2133"/>
            </a:lvl1pPr>
            <a:lvl2pPr>
              <a:defRPr sz="1867"/>
            </a:lvl2pPr>
            <a:lvl3pPr>
              <a:defRPr sz="1600"/>
            </a:lvl3pPr>
            <a:lvl4pPr>
              <a:defRPr sz="1333"/>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5">
            <a:extLst>
              <a:ext uri="{FF2B5EF4-FFF2-40B4-BE49-F238E27FC236}">
                <a16:creationId xmlns:a16="http://schemas.microsoft.com/office/drawing/2014/main" id="{E607DBC8-568E-44D7-BEF9-9A29B2C6468C}"/>
              </a:ext>
            </a:extLst>
          </p:cNvPr>
          <p:cNvSpPr>
            <a:spLocks noGrp="1"/>
          </p:cNvSpPr>
          <p:nvPr>
            <p:ph type="body" sz="quarter" idx="10"/>
          </p:nvPr>
        </p:nvSpPr>
        <p:spPr>
          <a:xfrm>
            <a:off x="406400" y="6027738"/>
            <a:ext cx="11372850" cy="615950"/>
          </a:xfrm>
        </p:spPr>
        <p:txBody>
          <a:bodyPr lIns="0" tIns="0" rIns="0" bIns="0" anchor="b"/>
          <a:lstStyle>
            <a:lvl1pPr marL="0" indent="0">
              <a:buNone/>
              <a:defRPr sz="1000"/>
            </a:lvl1pPr>
            <a:lvl2pPr marL="609585" indent="0">
              <a:buNone/>
              <a:defRPr sz="800"/>
            </a:lvl2pPr>
            <a:lvl3pPr marL="1219170" indent="0">
              <a:buNone/>
              <a:defRPr sz="800"/>
            </a:lvl3pPr>
            <a:lvl4pPr marL="1828755" indent="0">
              <a:buNone/>
              <a:defRPr sz="800"/>
            </a:lvl4pPr>
            <a:lvl5pPr marL="2438339" indent="0">
              <a:buFont typeface="Arial" panose="020B0604020202020204" pitchFamily="34" charset="0"/>
              <a:buNone/>
              <a:defRPr sz="800"/>
            </a:lvl5pPr>
          </a:lstStyle>
          <a:p>
            <a:pPr lvl="0"/>
            <a:endParaRPr lang="en-GB" dirty="0"/>
          </a:p>
        </p:txBody>
      </p:sp>
    </p:spTree>
    <p:extLst>
      <p:ext uri="{BB962C8B-B14F-4D97-AF65-F5344CB8AC3E}">
        <p14:creationId xmlns:p14="http://schemas.microsoft.com/office/powerpoint/2010/main" val="31345598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6733" y="1193800"/>
            <a:ext cx="6815667" cy="4833938"/>
          </a:xfrm>
        </p:spPr>
        <p:txBody>
          <a:bodyPr/>
          <a:lstStyle>
            <a:lvl1pPr>
              <a:defRPr sz="2133"/>
            </a:lvl1pPr>
            <a:lvl2pPr>
              <a:defRPr sz="1867"/>
            </a:lvl2pPr>
            <a:lvl3pPr>
              <a:defRPr sz="1600"/>
            </a:lvl3pPr>
            <a:lvl4pPr>
              <a:defRPr sz="1333"/>
            </a:lvl4pPr>
            <a:lvl5pPr>
              <a:defRPr sz="2667"/>
            </a:lvl5pPr>
            <a:lvl6pPr>
              <a:defRPr sz="2667"/>
            </a:lvl6pPr>
            <a:lvl7pPr>
              <a:defRPr sz="2667"/>
            </a:lvl7pPr>
            <a:lvl8pPr>
              <a:defRPr sz="2667"/>
            </a:lvl8pPr>
            <a:lvl9pPr>
              <a:defRPr sz="2667"/>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3"/>
          <p:cNvSpPr>
            <a:spLocks noGrp="1"/>
          </p:cNvSpPr>
          <p:nvPr>
            <p:ph type="body" sz="half" idx="2"/>
          </p:nvPr>
        </p:nvSpPr>
        <p:spPr>
          <a:xfrm>
            <a:off x="406402" y="1193800"/>
            <a:ext cx="4214285" cy="4833938"/>
          </a:xfrm>
        </p:spPr>
        <p:txBody>
          <a:bodyPr>
            <a:normAutofit/>
          </a:bodyPr>
          <a:lstStyle>
            <a:lvl1pPr marL="0" indent="0">
              <a:buNone/>
              <a:defRPr sz="2667">
                <a:solidFill>
                  <a:srgbClr val="D2202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
        <p:nvSpPr>
          <p:cNvPr id="8" name="Title 1"/>
          <p:cNvSpPr>
            <a:spLocks noGrp="1"/>
          </p:cNvSpPr>
          <p:nvPr>
            <p:ph type="title"/>
          </p:nvPr>
        </p:nvSpPr>
        <p:spPr>
          <a:xfrm>
            <a:off x="406400" y="177801"/>
            <a:ext cx="10972800" cy="411161"/>
          </a:xfrm>
        </p:spPr>
        <p:txBody>
          <a:bodyPr/>
          <a:lstStyle/>
          <a:p>
            <a:r>
              <a:rPr lang="en-US" dirty="0"/>
              <a:t>Click to edit Master title style</a:t>
            </a:r>
          </a:p>
        </p:txBody>
      </p:sp>
      <p:sp>
        <p:nvSpPr>
          <p:cNvPr id="5" name="Text Placeholder 5">
            <a:extLst>
              <a:ext uri="{FF2B5EF4-FFF2-40B4-BE49-F238E27FC236}">
                <a16:creationId xmlns:a16="http://schemas.microsoft.com/office/drawing/2014/main" id="{98489B13-ADB5-4C0A-87F0-3E74F06EE5E3}"/>
              </a:ext>
            </a:extLst>
          </p:cNvPr>
          <p:cNvSpPr>
            <a:spLocks noGrp="1"/>
          </p:cNvSpPr>
          <p:nvPr>
            <p:ph type="body" sz="quarter" idx="10"/>
          </p:nvPr>
        </p:nvSpPr>
        <p:spPr>
          <a:xfrm>
            <a:off x="406400" y="6027738"/>
            <a:ext cx="11372850" cy="615950"/>
          </a:xfrm>
        </p:spPr>
        <p:txBody>
          <a:bodyPr lIns="0" tIns="0" rIns="0" bIns="0" anchor="b"/>
          <a:lstStyle>
            <a:lvl1pPr marL="0" indent="0">
              <a:buNone/>
              <a:defRPr sz="1000"/>
            </a:lvl1pPr>
            <a:lvl2pPr marL="609585" indent="0">
              <a:buNone/>
              <a:defRPr sz="800"/>
            </a:lvl2pPr>
            <a:lvl3pPr marL="1219170" indent="0">
              <a:buNone/>
              <a:defRPr sz="800"/>
            </a:lvl3pPr>
            <a:lvl4pPr marL="1828755" indent="0">
              <a:buNone/>
              <a:defRPr sz="800"/>
            </a:lvl4pPr>
            <a:lvl5pPr marL="2438339" indent="0">
              <a:buFont typeface="Arial" panose="020B0604020202020204" pitchFamily="34" charset="0"/>
              <a:buNone/>
              <a:defRPr sz="800"/>
            </a:lvl5pPr>
          </a:lstStyle>
          <a:p>
            <a:pPr lvl="0"/>
            <a:endParaRPr lang="en-GB" dirty="0"/>
          </a:p>
        </p:txBody>
      </p:sp>
    </p:spTree>
    <p:extLst>
      <p:ext uri="{BB962C8B-B14F-4D97-AF65-F5344CB8AC3E}">
        <p14:creationId xmlns:p14="http://schemas.microsoft.com/office/powerpoint/2010/main" val="28840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2032000" y="2311400"/>
            <a:ext cx="7823200" cy="1727200"/>
          </a:xfrm>
        </p:spPr>
        <p:txBody>
          <a:bodyPr>
            <a:noAutofit/>
          </a:bodyPr>
          <a:lstStyle>
            <a:lvl1pPr marL="0" indent="0">
              <a:buNone/>
              <a:defRPr sz="3200" b="1">
                <a:solidFill>
                  <a:schemeClr val="bg1"/>
                </a:solidFill>
              </a:defRPr>
            </a:lvl1pPr>
          </a:lstStyle>
          <a:p>
            <a:pPr lvl="0"/>
            <a:r>
              <a:rPr lang="en-US" dirty="0"/>
              <a:t>Click to add title </a:t>
            </a:r>
          </a:p>
        </p:txBody>
      </p:sp>
      <p:sp>
        <p:nvSpPr>
          <p:cNvPr id="10" name="Text Placeholder 9"/>
          <p:cNvSpPr>
            <a:spLocks noGrp="1"/>
          </p:cNvSpPr>
          <p:nvPr>
            <p:ph type="body" sz="quarter" idx="11" hasCustomPrompt="1"/>
          </p:nvPr>
        </p:nvSpPr>
        <p:spPr>
          <a:xfrm>
            <a:off x="2032000" y="4140200"/>
            <a:ext cx="7823200" cy="711200"/>
          </a:xfrm>
        </p:spPr>
        <p:txBody>
          <a:bodyPr>
            <a:noAutofit/>
          </a:bodyPr>
          <a:lstStyle>
            <a:lvl1pPr marL="0" indent="0">
              <a:buNone/>
              <a:defRPr sz="2400">
                <a:solidFill>
                  <a:schemeClr val="bg1"/>
                </a:solidFill>
              </a:defRPr>
            </a:lvl1pPr>
            <a:lvl2pPr marL="609585" indent="0">
              <a:buNone/>
              <a:defRPr/>
            </a:lvl2pPr>
            <a:lvl3pPr marL="1219170" indent="0">
              <a:buNone/>
              <a:defRPr/>
            </a:lvl3pPr>
            <a:lvl4pPr marL="1828754" indent="0">
              <a:buNone/>
              <a:defRPr/>
            </a:lvl4pPr>
          </a:lstStyle>
          <a:p>
            <a:pPr lvl="0"/>
            <a:r>
              <a:rPr lang="en-US" dirty="0"/>
              <a:t>Click to edit Master text styles</a:t>
            </a:r>
          </a:p>
        </p:txBody>
      </p:sp>
    </p:spTree>
    <p:extLst>
      <p:ext uri="{BB962C8B-B14F-4D97-AF65-F5344CB8AC3E}">
        <p14:creationId xmlns:p14="http://schemas.microsoft.com/office/powerpoint/2010/main" val="22110489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58014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4A31F03-0E35-4BF4-AA4C-01B6C59C7FAA}" type="datetimeFigureOut">
              <a:rPr lang="en-GB" smtClean="0"/>
              <a:pPr/>
              <a:t>26/02/2021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AE77A8C-058B-4A38-8D58-DD1C82DAE5A0}" type="slidenum">
              <a:rPr lang="en-GB" smtClean="0"/>
              <a:pPr/>
              <a:t>‹#›</a:t>
            </a:fld>
            <a:endParaRPr lang="en-GB"/>
          </a:p>
        </p:txBody>
      </p:sp>
    </p:spTree>
    <p:extLst>
      <p:ext uri="{BB962C8B-B14F-4D97-AF65-F5344CB8AC3E}">
        <p14:creationId xmlns:p14="http://schemas.microsoft.com/office/powerpoint/2010/main" val="1162159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IHGS_ppt4.jpg"/>
          <p:cNvPicPr>
            <a:picLocks noChangeAspect="1"/>
          </p:cNvPicPr>
          <p:nvPr userDrawn="1"/>
        </p:nvPicPr>
        <p:blipFill>
          <a:blip r:embed="rId9"/>
          <a:stretch>
            <a:fillRect/>
          </a:stretch>
        </p:blipFill>
        <p:spPr>
          <a:xfrm>
            <a:off x="0" y="0"/>
            <a:ext cx="12293600" cy="6858000"/>
          </a:xfrm>
          <a:prstGeom prst="rect">
            <a:avLst/>
          </a:prstGeom>
        </p:spPr>
      </p:pic>
      <p:sp>
        <p:nvSpPr>
          <p:cNvPr id="2" name="Title Placeholder 1"/>
          <p:cNvSpPr>
            <a:spLocks noGrp="1"/>
          </p:cNvSpPr>
          <p:nvPr>
            <p:ph type="title"/>
          </p:nvPr>
        </p:nvSpPr>
        <p:spPr>
          <a:xfrm>
            <a:off x="406400" y="177801"/>
            <a:ext cx="10972800" cy="411161"/>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406400" y="1193800"/>
            <a:ext cx="11176000" cy="4978400"/>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084615475"/>
      </p:ext>
    </p:extLst>
  </p:cSld>
  <p:clrMap bg1="lt1" tx1="dk1" bg2="lt2" tx2="dk2" accent1="accent1" accent2="accent2" accent3="accent3" accent4="accent4" accent5="accent5" accent6="accent6" hlink="hlink" folHlink="folHlink"/>
  <p:sldLayoutIdLst>
    <p:sldLayoutId id="2147484234" r:id="rId1"/>
    <p:sldLayoutId id="2147484235" r:id="rId2"/>
    <p:sldLayoutId id="2147484236" r:id="rId3"/>
    <p:sldLayoutId id="2147484237" r:id="rId4"/>
    <p:sldLayoutId id="2147484238" r:id="rId5"/>
    <p:sldLayoutId id="2147484251" r:id="rId6"/>
    <p:sldLayoutId id="2147484278" r:id="rId7"/>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609585" rtl="0" eaLnBrk="1" latinLnBrk="0" hangingPunct="1">
        <a:spcBef>
          <a:spcPct val="0"/>
        </a:spcBef>
        <a:buNone/>
        <a:defRPr sz="2400" b="1" kern="1200">
          <a:solidFill>
            <a:schemeClr val="bg1"/>
          </a:solidFill>
          <a:latin typeface="Calibri"/>
          <a:ea typeface="+mj-ea"/>
          <a:cs typeface="Calibri"/>
        </a:defRPr>
      </a:lvl1pPr>
    </p:titleStyle>
    <p:bodyStyle>
      <a:lvl1pPr marL="457189" indent="-457189" algn="l" defTabSz="609585" rtl="0" eaLnBrk="1" latinLnBrk="0" hangingPunct="1">
        <a:spcBef>
          <a:spcPct val="20000"/>
        </a:spcBef>
        <a:buClr>
          <a:srgbClr val="D22027"/>
        </a:buClr>
        <a:buFont typeface="Arial"/>
        <a:buChar char="•"/>
        <a:defRPr sz="2133" kern="1200">
          <a:solidFill>
            <a:srgbClr val="4D4D4F"/>
          </a:solidFill>
          <a:latin typeface="Calibri"/>
          <a:ea typeface="+mn-ea"/>
          <a:cs typeface="Calibri"/>
        </a:defRPr>
      </a:lvl1pPr>
      <a:lvl2pPr marL="990575" indent="-380990" algn="l" defTabSz="609585" rtl="0" eaLnBrk="1" latinLnBrk="0" hangingPunct="1">
        <a:spcBef>
          <a:spcPct val="20000"/>
        </a:spcBef>
        <a:buClr>
          <a:srgbClr val="D22027"/>
        </a:buClr>
        <a:buFont typeface="Arial"/>
        <a:buChar char="•"/>
        <a:defRPr sz="1867" kern="1200">
          <a:solidFill>
            <a:srgbClr val="4D4D4F"/>
          </a:solidFill>
          <a:latin typeface="Calibri"/>
          <a:ea typeface="+mn-ea"/>
          <a:cs typeface="Calibri"/>
        </a:defRPr>
      </a:lvl2pPr>
      <a:lvl3pPr marL="1523962" indent="-304792" algn="l" defTabSz="609585" rtl="0" eaLnBrk="1" latinLnBrk="0" hangingPunct="1">
        <a:spcBef>
          <a:spcPct val="20000"/>
        </a:spcBef>
        <a:buClr>
          <a:srgbClr val="D22027"/>
        </a:buClr>
        <a:buFont typeface="Arial"/>
        <a:buChar char="•"/>
        <a:defRPr sz="1600" kern="1200">
          <a:solidFill>
            <a:srgbClr val="4D4D4F"/>
          </a:solidFill>
          <a:latin typeface="Calibri"/>
          <a:ea typeface="+mn-ea"/>
          <a:cs typeface="Calibri"/>
        </a:defRPr>
      </a:lvl3pPr>
      <a:lvl4pPr marL="2133547" indent="-304792" algn="l" defTabSz="609585" rtl="0" eaLnBrk="1" latinLnBrk="0" hangingPunct="1">
        <a:spcBef>
          <a:spcPct val="20000"/>
        </a:spcBef>
        <a:buClr>
          <a:srgbClr val="D22027"/>
        </a:buClr>
        <a:buFont typeface="Arial"/>
        <a:buChar char="•"/>
        <a:defRPr sz="1333" kern="1200">
          <a:solidFill>
            <a:srgbClr val="4D4D4F"/>
          </a:solidFill>
          <a:latin typeface="Calibri"/>
          <a:ea typeface="+mn-ea"/>
          <a:cs typeface="Calibri"/>
        </a:defRPr>
      </a:lvl4pPr>
      <a:lvl5pPr marL="2743131" indent="-304792" algn="l" defTabSz="609585" rtl="0" eaLnBrk="1" latinLnBrk="0" hangingPunct="1">
        <a:spcBef>
          <a:spcPct val="20000"/>
        </a:spcBef>
        <a:buFont typeface="Arial"/>
        <a:buNone/>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F5DAD12-BE3F-4D1A-84AB-D7FBDFB0AD7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2881229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D9664D8-30E2-42D0-852F-ED2FF06B1B25}"/>
              </a:ext>
            </a:extLst>
          </p:cNvPr>
          <p:cNvSpPr>
            <a:spLocks noGrp="1"/>
          </p:cNvSpPr>
          <p:nvPr>
            <p:ph type="body" sz="quarter" idx="10"/>
          </p:nvPr>
        </p:nvSpPr>
        <p:spPr/>
        <p:txBody>
          <a:bodyPr/>
          <a:lstStyle/>
          <a:p>
            <a:endParaRPr lang="en-CA"/>
          </a:p>
        </p:txBody>
      </p:sp>
      <p:sp>
        <p:nvSpPr>
          <p:cNvPr id="7" name="Title 6">
            <a:extLst>
              <a:ext uri="{FF2B5EF4-FFF2-40B4-BE49-F238E27FC236}">
                <a16:creationId xmlns:a16="http://schemas.microsoft.com/office/drawing/2014/main" id="{5A8A8210-B82D-446F-902A-0157D1B56BC7}"/>
              </a:ext>
            </a:extLst>
          </p:cNvPr>
          <p:cNvSpPr>
            <a:spLocks noGrp="1"/>
          </p:cNvSpPr>
          <p:nvPr>
            <p:ph type="title"/>
          </p:nvPr>
        </p:nvSpPr>
        <p:spPr/>
        <p:txBody>
          <a:bodyPr/>
          <a:lstStyle/>
          <a:p>
            <a:endParaRPr lang="en-CA"/>
          </a:p>
        </p:txBody>
      </p:sp>
      <p:pic>
        <p:nvPicPr>
          <p:cNvPr id="9" name="Picture 8">
            <a:extLst>
              <a:ext uri="{FF2B5EF4-FFF2-40B4-BE49-F238E27FC236}">
                <a16:creationId xmlns:a16="http://schemas.microsoft.com/office/drawing/2014/main" id="{58303D98-0E44-403F-92AF-40D2444ABFA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575416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FF38CB4-9BA4-4D81-A1B1-4DE9A5A843BA}"/>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B8B5D298-8DB7-422E-8585-66571CA7BE1C}"/>
              </a:ext>
            </a:extLst>
          </p:cNvPr>
          <p:cNvSpPr>
            <a:spLocks noGrp="1"/>
          </p:cNvSpPr>
          <p:nvPr>
            <p:ph type="title"/>
          </p:nvPr>
        </p:nvSpPr>
        <p:spPr/>
        <p:txBody>
          <a:bodyPr/>
          <a:lstStyle/>
          <a:p>
            <a:endParaRPr lang="en-CA"/>
          </a:p>
        </p:txBody>
      </p:sp>
      <p:sp>
        <p:nvSpPr>
          <p:cNvPr id="7" name="Content Placeholder 6">
            <a:extLst>
              <a:ext uri="{FF2B5EF4-FFF2-40B4-BE49-F238E27FC236}">
                <a16:creationId xmlns:a16="http://schemas.microsoft.com/office/drawing/2014/main" id="{5998599C-F3C6-4F3A-A802-0A33F70FFD2B}"/>
              </a:ext>
            </a:extLst>
          </p:cNvPr>
          <p:cNvSpPr>
            <a:spLocks noGrp="1"/>
          </p:cNvSpPr>
          <p:nvPr>
            <p:ph idx="1"/>
          </p:nvPr>
        </p:nvSpPr>
        <p:spPr/>
        <p:txBody>
          <a:bodyPr/>
          <a:lstStyle/>
          <a:p>
            <a:endParaRPr lang="en-CA"/>
          </a:p>
        </p:txBody>
      </p:sp>
      <p:pic>
        <p:nvPicPr>
          <p:cNvPr id="10" name="Picture 9">
            <a:extLst>
              <a:ext uri="{FF2B5EF4-FFF2-40B4-BE49-F238E27FC236}">
                <a16:creationId xmlns:a16="http://schemas.microsoft.com/office/drawing/2014/main" id="{26F033A8-4D32-4E75-9F4F-1D35CE43DD9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565990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9265610-309B-4C63-B6B2-A7276E9671B7}"/>
              </a:ext>
            </a:extLst>
          </p:cNvPr>
          <p:cNvSpPr>
            <a:spLocks noGrp="1"/>
          </p:cNvSpPr>
          <p:nvPr>
            <p:ph type="title"/>
          </p:nvPr>
        </p:nvSpPr>
        <p:spPr/>
        <p:txBody>
          <a:bodyPr/>
          <a:lstStyle/>
          <a:p>
            <a:endParaRPr lang="en-CA"/>
          </a:p>
        </p:txBody>
      </p:sp>
      <p:sp>
        <p:nvSpPr>
          <p:cNvPr id="10" name="Content Placeholder 9">
            <a:extLst>
              <a:ext uri="{FF2B5EF4-FFF2-40B4-BE49-F238E27FC236}">
                <a16:creationId xmlns:a16="http://schemas.microsoft.com/office/drawing/2014/main" id="{6F200F9D-7F22-409E-AA5F-3E55D2ACA759}"/>
              </a:ext>
            </a:extLst>
          </p:cNvPr>
          <p:cNvSpPr>
            <a:spLocks noGrp="1"/>
          </p:cNvSpPr>
          <p:nvPr>
            <p:ph idx="1"/>
          </p:nvPr>
        </p:nvSpPr>
        <p:spPr/>
        <p:txBody>
          <a:bodyPr/>
          <a:lstStyle/>
          <a:p>
            <a:endParaRPr lang="en-CA"/>
          </a:p>
        </p:txBody>
      </p:sp>
      <p:pic>
        <p:nvPicPr>
          <p:cNvPr id="12" name="Picture 11">
            <a:extLst>
              <a:ext uri="{FF2B5EF4-FFF2-40B4-BE49-F238E27FC236}">
                <a16:creationId xmlns:a16="http://schemas.microsoft.com/office/drawing/2014/main" id="{A3986BD6-6C74-45CB-AF41-6AB04940CC1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857202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307E84C-880A-4135-9BAE-EA6889B5BA28}"/>
              </a:ext>
            </a:extLst>
          </p:cNvPr>
          <p:cNvSpPr>
            <a:spLocks noGrp="1"/>
          </p:cNvSpPr>
          <p:nvPr>
            <p:ph type="title"/>
          </p:nvPr>
        </p:nvSpPr>
        <p:spPr/>
        <p:txBody>
          <a:bodyPr/>
          <a:lstStyle/>
          <a:p>
            <a:endParaRPr lang="en-CA"/>
          </a:p>
        </p:txBody>
      </p:sp>
      <p:pic>
        <p:nvPicPr>
          <p:cNvPr id="8" name="Picture 7">
            <a:extLst>
              <a:ext uri="{FF2B5EF4-FFF2-40B4-BE49-F238E27FC236}">
                <a16:creationId xmlns:a16="http://schemas.microsoft.com/office/drawing/2014/main" id="{F01E2E35-A900-4B7E-B4FA-2EC97056EF3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095094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D6C7964-0687-49DF-B9C3-772C000E996E}"/>
              </a:ext>
            </a:extLst>
          </p:cNvPr>
          <p:cNvSpPr>
            <a:spLocks noGrp="1"/>
          </p:cNvSpPr>
          <p:nvPr>
            <p:ph type="title"/>
          </p:nvPr>
        </p:nvSpPr>
        <p:spPr/>
        <p:txBody>
          <a:bodyPr/>
          <a:lstStyle/>
          <a:p>
            <a:endParaRPr lang="en-CA"/>
          </a:p>
        </p:txBody>
      </p:sp>
      <p:sp>
        <p:nvSpPr>
          <p:cNvPr id="9" name="Text Placeholder 8">
            <a:extLst>
              <a:ext uri="{FF2B5EF4-FFF2-40B4-BE49-F238E27FC236}">
                <a16:creationId xmlns:a16="http://schemas.microsoft.com/office/drawing/2014/main" id="{00340305-09F4-4A6F-9C49-0111A4F77CF4}"/>
              </a:ext>
            </a:extLst>
          </p:cNvPr>
          <p:cNvSpPr>
            <a:spLocks noGrp="1"/>
          </p:cNvSpPr>
          <p:nvPr>
            <p:ph type="body" sz="quarter" idx="10"/>
          </p:nvPr>
        </p:nvSpPr>
        <p:spPr/>
        <p:txBody>
          <a:bodyPr/>
          <a:lstStyle/>
          <a:p>
            <a:endParaRPr lang="en-CA"/>
          </a:p>
        </p:txBody>
      </p:sp>
      <p:pic>
        <p:nvPicPr>
          <p:cNvPr id="11" name="Picture 10">
            <a:extLst>
              <a:ext uri="{FF2B5EF4-FFF2-40B4-BE49-F238E27FC236}">
                <a16:creationId xmlns:a16="http://schemas.microsoft.com/office/drawing/2014/main" id="{245A081C-D776-4C7A-A2BA-2D24CDA3D300}"/>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18449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ABD23CB-6430-42FD-87F6-409A1460BA82}"/>
              </a:ext>
            </a:extLst>
          </p:cNvPr>
          <p:cNvSpPr>
            <a:spLocks noGrp="1"/>
          </p:cNvSpPr>
          <p:nvPr>
            <p:ph type="title"/>
          </p:nvPr>
        </p:nvSpPr>
        <p:spPr/>
        <p:txBody>
          <a:bodyPr/>
          <a:lstStyle/>
          <a:p>
            <a:endParaRPr lang="en-CA"/>
          </a:p>
        </p:txBody>
      </p:sp>
      <p:sp>
        <p:nvSpPr>
          <p:cNvPr id="10" name="Text Placeholder 9">
            <a:extLst>
              <a:ext uri="{FF2B5EF4-FFF2-40B4-BE49-F238E27FC236}">
                <a16:creationId xmlns:a16="http://schemas.microsoft.com/office/drawing/2014/main" id="{FCC52C54-719A-46FE-910A-FBA18C9AA78A}"/>
              </a:ext>
            </a:extLst>
          </p:cNvPr>
          <p:cNvSpPr>
            <a:spLocks noGrp="1"/>
          </p:cNvSpPr>
          <p:nvPr>
            <p:ph type="body" sz="quarter" idx="10"/>
          </p:nvPr>
        </p:nvSpPr>
        <p:spPr/>
        <p:txBody>
          <a:bodyPr/>
          <a:lstStyle/>
          <a:p>
            <a:endParaRPr lang="en-CA"/>
          </a:p>
        </p:txBody>
      </p:sp>
      <p:pic>
        <p:nvPicPr>
          <p:cNvPr id="12" name="Picture 11">
            <a:extLst>
              <a:ext uri="{FF2B5EF4-FFF2-40B4-BE49-F238E27FC236}">
                <a16:creationId xmlns:a16="http://schemas.microsoft.com/office/drawing/2014/main" id="{4ADB0C3D-E00D-46C2-986D-3A94376B3E91}"/>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202665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2755AA-70AE-4EE2-8C20-607730839F07}"/>
              </a:ext>
            </a:extLst>
          </p:cNvPr>
          <p:cNvSpPr>
            <a:spLocks noGrp="1"/>
          </p:cNvSpPr>
          <p:nvPr>
            <p:ph type="title"/>
          </p:nvPr>
        </p:nvSpPr>
        <p:spPr/>
        <p:txBody>
          <a:bodyPr/>
          <a:lstStyle/>
          <a:p>
            <a:endParaRPr lang="en-CA"/>
          </a:p>
        </p:txBody>
      </p:sp>
      <p:sp>
        <p:nvSpPr>
          <p:cNvPr id="16" name="Text Placeholder 15">
            <a:extLst>
              <a:ext uri="{FF2B5EF4-FFF2-40B4-BE49-F238E27FC236}">
                <a16:creationId xmlns:a16="http://schemas.microsoft.com/office/drawing/2014/main" id="{DDCA790B-4CB7-44CC-AA0E-0168A03F52CA}"/>
              </a:ext>
            </a:extLst>
          </p:cNvPr>
          <p:cNvSpPr>
            <a:spLocks noGrp="1"/>
          </p:cNvSpPr>
          <p:nvPr>
            <p:ph type="body" sz="quarter" idx="10"/>
          </p:nvPr>
        </p:nvSpPr>
        <p:spPr/>
        <p:txBody>
          <a:bodyPr/>
          <a:lstStyle/>
          <a:p>
            <a:endParaRPr lang="en-CA"/>
          </a:p>
        </p:txBody>
      </p:sp>
      <p:pic>
        <p:nvPicPr>
          <p:cNvPr id="28" name="Picture 27">
            <a:extLst>
              <a:ext uri="{FF2B5EF4-FFF2-40B4-BE49-F238E27FC236}">
                <a16:creationId xmlns:a16="http://schemas.microsoft.com/office/drawing/2014/main" id="{80A7101F-20E0-4AFA-81EE-46676A221CE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854345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25C530B-6B42-404A-A209-8786E2EFD26D}"/>
              </a:ext>
            </a:extLst>
          </p:cNvPr>
          <p:cNvSpPr>
            <a:spLocks noGrp="1"/>
          </p:cNvSpPr>
          <p:nvPr>
            <p:ph type="title"/>
          </p:nvPr>
        </p:nvSpPr>
        <p:spPr/>
        <p:txBody>
          <a:bodyPr/>
          <a:lstStyle/>
          <a:p>
            <a:endParaRPr lang="en-CA"/>
          </a:p>
        </p:txBody>
      </p:sp>
      <p:sp>
        <p:nvSpPr>
          <p:cNvPr id="7" name="Text Placeholder 6">
            <a:extLst>
              <a:ext uri="{FF2B5EF4-FFF2-40B4-BE49-F238E27FC236}">
                <a16:creationId xmlns:a16="http://schemas.microsoft.com/office/drawing/2014/main" id="{996E9D58-C694-4210-AD56-7EDFEDB26DDF}"/>
              </a:ext>
            </a:extLst>
          </p:cNvPr>
          <p:cNvSpPr>
            <a:spLocks noGrp="1"/>
          </p:cNvSpPr>
          <p:nvPr>
            <p:ph type="body" sz="quarter" idx="10"/>
          </p:nvPr>
        </p:nvSpPr>
        <p:spPr/>
        <p:txBody>
          <a:bodyPr/>
          <a:lstStyle/>
          <a:p>
            <a:endParaRPr lang="en-CA"/>
          </a:p>
        </p:txBody>
      </p:sp>
      <p:pic>
        <p:nvPicPr>
          <p:cNvPr id="9" name="Picture 8">
            <a:extLst>
              <a:ext uri="{FF2B5EF4-FFF2-40B4-BE49-F238E27FC236}">
                <a16:creationId xmlns:a16="http://schemas.microsoft.com/office/drawing/2014/main" id="{060E36BB-B9FA-46BA-86C0-C9D3F8613A6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376680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A10AF-B8FD-4BD3-8622-7E4A447413E6}"/>
              </a:ext>
            </a:extLst>
          </p:cNvPr>
          <p:cNvSpPr>
            <a:spLocks noGrp="1"/>
          </p:cNvSpPr>
          <p:nvPr>
            <p:ph type="title"/>
          </p:nvPr>
        </p:nvSpPr>
        <p:spPr/>
        <p:txBody>
          <a:bodyPr/>
          <a:lstStyle/>
          <a:p>
            <a:endParaRPr lang="en-CA"/>
          </a:p>
        </p:txBody>
      </p:sp>
      <p:sp>
        <p:nvSpPr>
          <p:cNvPr id="4" name="Text Placeholder 3">
            <a:extLst>
              <a:ext uri="{FF2B5EF4-FFF2-40B4-BE49-F238E27FC236}">
                <a16:creationId xmlns:a16="http://schemas.microsoft.com/office/drawing/2014/main" id="{B435DF7A-A6CF-46AD-A207-2EF6A5952115}"/>
              </a:ext>
            </a:extLst>
          </p:cNvPr>
          <p:cNvSpPr>
            <a:spLocks noGrp="1"/>
          </p:cNvSpPr>
          <p:nvPr>
            <p:ph type="body" sz="quarter" idx="10"/>
          </p:nvPr>
        </p:nvSpPr>
        <p:spPr/>
        <p:txBody>
          <a:bodyPr/>
          <a:lstStyle/>
          <a:p>
            <a:endParaRPr lang="en-CA"/>
          </a:p>
        </p:txBody>
      </p:sp>
      <p:pic>
        <p:nvPicPr>
          <p:cNvPr id="7" name="Picture 6">
            <a:extLst>
              <a:ext uri="{FF2B5EF4-FFF2-40B4-BE49-F238E27FC236}">
                <a16:creationId xmlns:a16="http://schemas.microsoft.com/office/drawing/2014/main" id="{AB23D0A6-7CC0-4E49-A3BC-02451D518DB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01719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C872261-B9C2-4415-8E92-10E1BC396F8E}"/>
              </a:ext>
            </a:extLst>
          </p:cNvPr>
          <p:cNvSpPr>
            <a:spLocks noGrp="1"/>
          </p:cNvSpPr>
          <p:nvPr>
            <p:ph type="title"/>
          </p:nvPr>
        </p:nvSpPr>
        <p:spPr/>
        <p:txBody>
          <a:bodyPr/>
          <a:lstStyle/>
          <a:p>
            <a:endParaRPr lang="en-CA"/>
          </a:p>
        </p:txBody>
      </p:sp>
      <p:sp>
        <p:nvSpPr>
          <p:cNvPr id="8" name="Text Placeholder 7">
            <a:extLst>
              <a:ext uri="{FF2B5EF4-FFF2-40B4-BE49-F238E27FC236}">
                <a16:creationId xmlns:a16="http://schemas.microsoft.com/office/drawing/2014/main" id="{235D3840-FE65-495E-A3FC-73E8AF950B85}"/>
              </a:ext>
            </a:extLst>
          </p:cNvPr>
          <p:cNvSpPr>
            <a:spLocks noGrp="1"/>
          </p:cNvSpPr>
          <p:nvPr>
            <p:ph type="body" sz="quarter" idx="10"/>
          </p:nvPr>
        </p:nvSpPr>
        <p:spPr/>
        <p:txBody>
          <a:bodyPr/>
          <a:lstStyle/>
          <a:p>
            <a:endParaRPr lang="en-CA"/>
          </a:p>
        </p:txBody>
      </p:sp>
      <p:pic>
        <p:nvPicPr>
          <p:cNvPr id="11" name="Picture 10">
            <a:extLst>
              <a:ext uri="{FF2B5EF4-FFF2-40B4-BE49-F238E27FC236}">
                <a16:creationId xmlns:a16="http://schemas.microsoft.com/office/drawing/2014/main" id="{40C95419-B7F3-4ED9-BDE0-6F0CD42A3D7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163095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674A94F-C7AE-4D4F-AFCE-EE742F77C2F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961758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2B588BD-68C8-4C49-82B6-F6DC213E23F8}"/>
              </a:ext>
            </a:extLst>
          </p:cNvPr>
          <p:cNvSpPr>
            <a:spLocks noGrp="1"/>
          </p:cNvSpPr>
          <p:nvPr>
            <p:ph type="title"/>
          </p:nvPr>
        </p:nvSpPr>
        <p:spPr/>
        <p:txBody>
          <a:bodyPr/>
          <a:lstStyle/>
          <a:p>
            <a:endParaRPr lang="en-CA"/>
          </a:p>
        </p:txBody>
      </p:sp>
      <p:sp>
        <p:nvSpPr>
          <p:cNvPr id="9" name="Text Placeholder 8">
            <a:extLst>
              <a:ext uri="{FF2B5EF4-FFF2-40B4-BE49-F238E27FC236}">
                <a16:creationId xmlns:a16="http://schemas.microsoft.com/office/drawing/2014/main" id="{C6F408C7-0C89-43ED-A058-3690CD882F06}"/>
              </a:ext>
            </a:extLst>
          </p:cNvPr>
          <p:cNvSpPr>
            <a:spLocks noGrp="1"/>
          </p:cNvSpPr>
          <p:nvPr>
            <p:ph type="body" sz="quarter" idx="10"/>
          </p:nvPr>
        </p:nvSpPr>
        <p:spPr/>
        <p:txBody>
          <a:bodyPr/>
          <a:lstStyle/>
          <a:p>
            <a:endParaRPr lang="en-CA"/>
          </a:p>
        </p:txBody>
      </p:sp>
      <p:pic>
        <p:nvPicPr>
          <p:cNvPr id="11" name="Picture 10">
            <a:extLst>
              <a:ext uri="{FF2B5EF4-FFF2-40B4-BE49-F238E27FC236}">
                <a16:creationId xmlns:a16="http://schemas.microsoft.com/office/drawing/2014/main" id="{611D37AC-CD6A-4145-B9AB-64CC9DF8038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059438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A0FDE1-46B6-4AB2-99C3-CA00C5AD67B2}"/>
              </a:ext>
            </a:extLst>
          </p:cNvPr>
          <p:cNvSpPr>
            <a:spLocks noGrp="1"/>
          </p:cNvSpPr>
          <p:nvPr>
            <p:ph type="title"/>
          </p:nvPr>
        </p:nvSpPr>
        <p:spPr/>
        <p:txBody>
          <a:bodyPr/>
          <a:lstStyle/>
          <a:p>
            <a:endParaRPr lang="en-CA"/>
          </a:p>
        </p:txBody>
      </p:sp>
      <p:sp>
        <p:nvSpPr>
          <p:cNvPr id="7" name="Text Placeholder 6">
            <a:extLst>
              <a:ext uri="{FF2B5EF4-FFF2-40B4-BE49-F238E27FC236}">
                <a16:creationId xmlns:a16="http://schemas.microsoft.com/office/drawing/2014/main" id="{027AEC78-99EE-46C7-8A02-D170880169AC}"/>
              </a:ext>
            </a:extLst>
          </p:cNvPr>
          <p:cNvSpPr>
            <a:spLocks noGrp="1"/>
          </p:cNvSpPr>
          <p:nvPr>
            <p:ph type="body" sz="quarter" idx="10"/>
          </p:nvPr>
        </p:nvSpPr>
        <p:spPr/>
        <p:txBody>
          <a:bodyPr/>
          <a:lstStyle/>
          <a:p>
            <a:endParaRPr lang="en-CA"/>
          </a:p>
        </p:txBody>
      </p:sp>
      <p:pic>
        <p:nvPicPr>
          <p:cNvPr id="13" name="Picture 12">
            <a:extLst>
              <a:ext uri="{FF2B5EF4-FFF2-40B4-BE49-F238E27FC236}">
                <a16:creationId xmlns:a16="http://schemas.microsoft.com/office/drawing/2014/main" id="{8954E481-F5D1-4416-A3AA-9992C556A654}"/>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6939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90AA9C-9274-4D65-A647-462AC9B18BFD}"/>
              </a:ext>
            </a:extLst>
          </p:cNvPr>
          <p:cNvSpPr>
            <a:spLocks noGrp="1"/>
          </p:cNvSpPr>
          <p:nvPr>
            <p:ph type="title"/>
          </p:nvPr>
        </p:nvSpPr>
        <p:spPr/>
        <p:txBody>
          <a:bodyPr/>
          <a:lstStyle/>
          <a:p>
            <a:endParaRPr lang="en-CA"/>
          </a:p>
        </p:txBody>
      </p:sp>
      <p:sp>
        <p:nvSpPr>
          <p:cNvPr id="4" name="Text Placeholder 3">
            <a:extLst>
              <a:ext uri="{FF2B5EF4-FFF2-40B4-BE49-F238E27FC236}">
                <a16:creationId xmlns:a16="http://schemas.microsoft.com/office/drawing/2014/main" id="{D967CA23-E28E-40CC-B9CF-7F56D2473C88}"/>
              </a:ext>
            </a:extLst>
          </p:cNvPr>
          <p:cNvSpPr>
            <a:spLocks noGrp="1"/>
          </p:cNvSpPr>
          <p:nvPr>
            <p:ph type="body" sz="quarter" idx="10"/>
          </p:nvPr>
        </p:nvSpPr>
        <p:spPr/>
        <p:txBody>
          <a:bodyPr/>
          <a:lstStyle/>
          <a:p>
            <a:endParaRPr lang="en-CA"/>
          </a:p>
        </p:txBody>
      </p:sp>
      <p:pic>
        <p:nvPicPr>
          <p:cNvPr id="6" name="Picture 5">
            <a:extLst>
              <a:ext uri="{FF2B5EF4-FFF2-40B4-BE49-F238E27FC236}">
                <a16:creationId xmlns:a16="http://schemas.microsoft.com/office/drawing/2014/main" id="{E2B88706-19A0-440E-90CA-4CCC5259E3E1}"/>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149726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2C2C324-F25E-4638-9A35-EC94E1E2A32D}"/>
              </a:ext>
            </a:extLst>
          </p:cNvPr>
          <p:cNvSpPr>
            <a:spLocks noGrp="1"/>
          </p:cNvSpPr>
          <p:nvPr>
            <p:ph type="title"/>
          </p:nvPr>
        </p:nvSpPr>
        <p:spPr/>
        <p:txBody>
          <a:bodyPr/>
          <a:lstStyle/>
          <a:p>
            <a:endParaRPr lang="en-CA"/>
          </a:p>
        </p:txBody>
      </p:sp>
      <p:sp>
        <p:nvSpPr>
          <p:cNvPr id="11" name="Text Placeholder 10">
            <a:extLst>
              <a:ext uri="{FF2B5EF4-FFF2-40B4-BE49-F238E27FC236}">
                <a16:creationId xmlns:a16="http://schemas.microsoft.com/office/drawing/2014/main" id="{ACD08379-DC25-4D63-8787-3603E460EB7C}"/>
              </a:ext>
            </a:extLst>
          </p:cNvPr>
          <p:cNvSpPr>
            <a:spLocks noGrp="1"/>
          </p:cNvSpPr>
          <p:nvPr>
            <p:ph type="body" sz="quarter" idx="10"/>
          </p:nvPr>
        </p:nvSpPr>
        <p:spPr/>
        <p:txBody>
          <a:bodyPr/>
          <a:lstStyle/>
          <a:p>
            <a:endParaRPr lang="en-CA"/>
          </a:p>
        </p:txBody>
      </p:sp>
      <p:pic>
        <p:nvPicPr>
          <p:cNvPr id="13" name="Picture 12">
            <a:extLst>
              <a:ext uri="{FF2B5EF4-FFF2-40B4-BE49-F238E27FC236}">
                <a16:creationId xmlns:a16="http://schemas.microsoft.com/office/drawing/2014/main" id="{232959A1-DF1B-4525-B80E-74177CE74988}"/>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408855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9D886FF-4619-4B54-A351-58D160C082A1}"/>
              </a:ext>
            </a:extLst>
          </p:cNvPr>
          <p:cNvSpPr>
            <a:spLocks noGrp="1"/>
          </p:cNvSpPr>
          <p:nvPr>
            <p:ph type="title"/>
          </p:nvPr>
        </p:nvSpPr>
        <p:spPr/>
        <p:txBody>
          <a:bodyPr/>
          <a:lstStyle/>
          <a:p>
            <a:endParaRPr lang="en-CA"/>
          </a:p>
        </p:txBody>
      </p:sp>
      <p:pic>
        <p:nvPicPr>
          <p:cNvPr id="10" name="Picture 9">
            <a:extLst>
              <a:ext uri="{FF2B5EF4-FFF2-40B4-BE49-F238E27FC236}">
                <a16:creationId xmlns:a16="http://schemas.microsoft.com/office/drawing/2014/main" id="{08183664-DF70-4A66-A945-593261A5B2C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575719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DFDADC-F51A-4E19-8698-C929909B4E57}"/>
              </a:ext>
            </a:extLst>
          </p:cNvPr>
          <p:cNvSpPr>
            <a:spLocks noGrp="1"/>
          </p:cNvSpPr>
          <p:nvPr>
            <p:ph type="title"/>
          </p:nvPr>
        </p:nvSpPr>
        <p:spPr/>
        <p:txBody>
          <a:bodyPr/>
          <a:lstStyle/>
          <a:p>
            <a:endParaRPr lang="en-CA"/>
          </a:p>
        </p:txBody>
      </p:sp>
      <p:pic>
        <p:nvPicPr>
          <p:cNvPr id="8" name="Picture 7">
            <a:extLst>
              <a:ext uri="{FF2B5EF4-FFF2-40B4-BE49-F238E27FC236}">
                <a16:creationId xmlns:a16="http://schemas.microsoft.com/office/drawing/2014/main" id="{08A2BCCA-58D9-466A-A2DE-B8CF52B4570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377990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CD47F48E-582C-4AA2-BC40-2CAB939D0DFC}"/>
              </a:ext>
            </a:extLst>
          </p:cNvPr>
          <p:cNvSpPr>
            <a:spLocks noGrp="1"/>
          </p:cNvSpPr>
          <p:nvPr>
            <p:ph type="title"/>
          </p:nvPr>
        </p:nvSpPr>
        <p:spPr/>
        <p:txBody>
          <a:bodyPr/>
          <a:lstStyle/>
          <a:p>
            <a:endParaRPr lang="en-CA"/>
          </a:p>
        </p:txBody>
      </p:sp>
      <p:sp>
        <p:nvSpPr>
          <p:cNvPr id="14" name="Text Placeholder 13">
            <a:extLst>
              <a:ext uri="{FF2B5EF4-FFF2-40B4-BE49-F238E27FC236}">
                <a16:creationId xmlns:a16="http://schemas.microsoft.com/office/drawing/2014/main" id="{B98D8467-D1E6-47A7-9E77-51FFBB83F591}"/>
              </a:ext>
            </a:extLst>
          </p:cNvPr>
          <p:cNvSpPr>
            <a:spLocks noGrp="1"/>
          </p:cNvSpPr>
          <p:nvPr>
            <p:ph type="body" sz="quarter" idx="10"/>
          </p:nvPr>
        </p:nvSpPr>
        <p:spPr/>
        <p:txBody>
          <a:bodyPr/>
          <a:lstStyle/>
          <a:p>
            <a:endParaRPr lang="en-CA"/>
          </a:p>
        </p:txBody>
      </p:sp>
      <p:pic>
        <p:nvPicPr>
          <p:cNvPr id="16" name="Picture 15">
            <a:extLst>
              <a:ext uri="{FF2B5EF4-FFF2-40B4-BE49-F238E27FC236}">
                <a16:creationId xmlns:a16="http://schemas.microsoft.com/office/drawing/2014/main" id="{5C5208CC-C759-42E9-A099-069214C31E1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754788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A8829B6-014B-48CD-B537-BDD26CDB2727}"/>
              </a:ext>
            </a:extLst>
          </p:cNvPr>
          <p:cNvSpPr>
            <a:spLocks noGrp="1"/>
          </p:cNvSpPr>
          <p:nvPr>
            <p:ph type="title"/>
          </p:nvPr>
        </p:nvSpPr>
        <p:spPr/>
        <p:txBody>
          <a:bodyPr/>
          <a:lstStyle/>
          <a:p>
            <a:endParaRPr lang="en-CA"/>
          </a:p>
        </p:txBody>
      </p:sp>
      <p:sp>
        <p:nvSpPr>
          <p:cNvPr id="7" name="Text Placeholder 6">
            <a:extLst>
              <a:ext uri="{FF2B5EF4-FFF2-40B4-BE49-F238E27FC236}">
                <a16:creationId xmlns:a16="http://schemas.microsoft.com/office/drawing/2014/main" id="{61EAC8F9-C7F5-426C-A4D6-9CFA79929EE8}"/>
              </a:ext>
            </a:extLst>
          </p:cNvPr>
          <p:cNvSpPr>
            <a:spLocks noGrp="1"/>
          </p:cNvSpPr>
          <p:nvPr>
            <p:ph type="body" sz="quarter" idx="10"/>
          </p:nvPr>
        </p:nvSpPr>
        <p:spPr/>
        <p:txBody>
          <a:bodyPr/>
          <a:lstStyle/>
          <a:p>
            <a:endParaRPr lang="en-CA"/>
          </a:p>
        </p:txBody>
      </p:sp>
      <p:pic>
        <p:nvPicPr>
          <p:cNvPr id="9" name="Picture 8">
            <a:extLst>
              <a:ext uri="{FF2B5EF4-FFF2-40B4-BE49-F238E27FC236}">
                <a16:creationId xmlns:a16="http://schemas.microsoft.com/office/drawing/2014/main" id="{6F4ABD98-1CB5-4BED-88EE-957AF154221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51670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704FA3D-4492-4705-8CD8-08C8B280CAD0}"/>
              </a:ext>
            </a:extLst>
          </p:cNvPr>
          <p:cNvSpPr>
            <a:spLocks noGrp="1"/>
          </p:cNvSpPr>
          <p:nvPr>
            <p:ph type="title"/>
          </p:nvPr>
        </p:nvSpPr>
        <p:spPr/>
        <p:txBody>
          <a:bodyPr/>
          <a:lstStyle/>
          <a:p>
            <a:endParaRPr lang="en-CA"/>
          </a:p>
        </p:txBody>
      </p:sp>
      <p:sp>
        <p:nvSpPr>
          <p:cNvPr id="7" name="Text Placeholder 6">
            <a:extLst>
              <a:ext uri="{FF2B5EF4-FFF2-40B4-BE49-F238E27FC236}">
                <a16:creationId xmlns:a16="http://schemas.microsoft.com/office/drawing/2014/main" id="{A91FD143-9AB0-445C-9095-C6F26894A1C6}"/>
              </a:ext>
            </a:extLst>
          </p:cNvPr>
          <p:cNvSpPr>
            <a:spLocks noGrp="1"/>
          </p:cNvSpPr>
          <p:nvPr>
            <p:ph type="body" sz="quarter" idx="10"/>
          </p:nvPr>
        </p:nvSpPr>
        <p:spPr/>
        <p:txBody>
          <a:bodyPr/>
          <a:lstStyle/>
          <a:p>
            <a:endParaRPr lang="en-CA"/>
          </a:p>
        </p:txBody>
      </p:sp>
      <p:pic>
        <p:nvPicPr>
          <p:cNvPr id="9" name="Picture 8">
            <a:extLst>
              <a:ext uri="{FF2B5EF4-FFF2-40B4-BE49-F238E27FC236}">
                <a16:creationId xmlns:a16="http://schemas.microsoft.com/office/drawing/2014/main" id="{2661D549-133A-4726-B25B-C36B454EB191}"/>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394718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2DB26B-91C3-4C9D-8887-1F0B2884E3CE}"/>
              </a:ext>
            </a:extLst>
          </p:cNvPr>
          <p:cNvSpPr>
            <a:spLocks noGrp="1"/>
          </p:cNvSpPr>
          <p:nvPr>
            <p:ph type="title"/>
          </p:nvPr>
        </p:nvSpPr>
        <p:spPr/>
        <p:txBody>
          <a:bodyPr/>
          <a:lstStyle/>
          <a:p>
            <a:endParaRPr lang="en-CA"/>
          </a:p>
        </p:txBody>
      </p:sp>
      <p:sp>
        <p:nvSpPr>
          <p:cNvPr id="7" name="Text Placeholder 6">
            <a:extLst>
              <a:ext uri="{FF2B5EF4-FFF2-40B4-BE49-F238E27FC236}">
                <a16:creationId xmlns:a16="http://schemas.microsoft.com/office/drawing/2014/main" id="{A3B347A5-35D7-4D87-9293-AD9B19E6AC8F}"/>
              </a:ext>
            </a:extLst>
          </p:cNvPr>
          <p:cNvSpPr>
            <a:spLocks noGrp="1"/>
          </p:cNvSpPr>
          <p:nvPr>
            <p:ph type="body" sz="quarter" idx="10"/>
          </p:nvPr>
        </p:nvSpPr>
        <p:spPr/>
        <p:txBody>
          <a:bodyPr/>
          <a:lstStyle/>
          <a:p>
            <a:endParaRPr lang="en-CA"/>
          </a:p>
        </p:txBody>
      </p:sp>
      <p:pic>
        <p:nvPicPr>
          <p:cNvPr id="9" name="Picture 8">
            <a:extLst>
              <a:ext uri="{FF2B5EF4-FFF2-40B4-BE49-F238E27FC236}">
                <a16:creationId xmlns:a16="http://schemas.microsoft.com/office/drawing/2014/main" id="{2A911B3F-9876-42AF-BA1B-F0037843E08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784531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E48CA1F-EE29-4ECA-A6E9-BAD8E18CAED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487178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FDFA72-F440-40D3-B9D4-5C8EB8507AC2}"/>
              </a:ext>
            </a:extLst>
          </p:cNvPr>
          <p:cNvSpPr>
            <a:spLocks noGrp="1"/>
          </p:cNvSpPr>
          <p:nvPr>
            <p:ph type="title"/>
          </p:nvPr>
        </p:nvSpPr>
        <p:spPr/>
        <p:txBody>
          <a:bodyPr/>
          <a:lstStyle/>
          <a:p>
            <a:endParaRPr lang="en-CA"/>
          </a:p>
        </p:txBody>
      </p:sp>
      <p:sp>
        <p:nvSpPr>
          <p:cNvPr id="6" name="Content Placeholder 5">
            <a:extLst>
              <a:ext uri="{FF2B5EF4-FFF2-40B4-BE49-F238E27FC236}">
                <a16:creationId xmlns:a16="http://schemas.microsoft.com/office/drawing/2014/main" id="{32DBEFE0-3661-43B3-AC1A-9302DE835608}"/>
              </a:ext>
            </a:extLst>
          </p:cNvPr>
          <p:cNvSpPr>
            <a:spLocks noGrp="1"/>
          </p:cNvSpPr>
          <p:nvPr>
            <p:ph idx="1"/>
          </p:nvPr>
        </p:nvSpPr>
        <p:spPr/>
        <p:txBody>
          <a:bodyPr/>
          <a:lstStyle/>
          <a:p>
            <a:endParaRPr lang="en-CA"/>
          </a:p>
        </p:txBody>
      </p:sp>
      <p:pic>
        <p:nvPicPr>
          <p:cNvPr id="9" name="Picture 8">
            <a:extLst>
              <a:ext uri="{FF2B5EF4-FFF2-40B4-BE49-F238E27FC236}">
                <a16:creationId xmlns:a16="http://schemas.microsoft.com/office/drawing/2014/main" id="{AD45C853-FC32-4646-8B17-93A593ADEA2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099413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2C27E2A-8C4E-4955-ACF5-13AC44F6FDE0}"/>
              </a:ext>
            </a:extLst>
          </p:cNvPr>
          <p:cNvSpPr>
            <a:spLocks noGrp="1"/>
          </p:cNvSpPr>
          <p:nvPr>
            <p:ph type="title"/>
          </p:nvPr>
        </p:nvSpPr>
        <p:spPr/>
        <p:txBody>
          <a:bodyPr/>
          <a:lstStyle/>
          <a:p>
            <a:endParaRPr lang="en-CA"/>
          </a:p>
        </p:txBody>
      </p:sp>
      <p:sp>
        <p:nvSpPr>
          <p:cNvPr id="11" name="Content Placeholder 10">
            <a:extLst>
              <a:ext uri="{FF2B5EF4-FFF2-40B4-BE49-F238E27FC236}">
                <a16:creationId xmlns:a16="http://schemas.microsoft.com/office/drawing/2014/main" id="{5DC12042-921F-4D55-B928-09CD3362E260}"/>
              </a:ext>
            </a:extLst>
          </p:cNvPr>
          <p:cNvSpPr>
            <a:spLocks noGrp="1"/>
          </p:cNvSpPr>
          <p:nvPr>
            <p:ph idx="1"/>
          </p:nvPr>
        </p:nvSpPr>
        <p:spPr/>
        <p:txBody>
          <a:bodyPr/>
          <a:lstStyle/>
          <a:p>
            <a:endParaRPr lang="en-CA"/>
          </a:p>
        </p:txBody>
      </p:sp>
      <p:pic>
        <p:nvPicPr>
          <p:cNvPr id="13" name="Picture 12">
            <a:extLst>
              <a:ext uri="{FF2B5EF4-FFF2-40B4-BE49-F238E27FC236}">
                <a16:creationId xmlns:a16="http://schemas.microsoft.com/office/drawing/2014/main" id="{9CF98C54-2666-41E1-AAAD-CF085D2680A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746183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1520E23-A866-4E36-BF33-4D189F6B922B}"/>
              </a:ext>
            </a:extLst>
          </p:cNvPr>
          <p:cNvSpPr>
            <a:spLocks noGrp="1"/>
          </p:cNvSpPr>
          <p:nvPr>
            <p:ph type="title"/>
          </p:nvPr>
        </p:nvSpPr>
        <p:spPr/>
        <p:txBody>
          <a:bodyPr/>
          <a:lstStyle/>
          <a:p>
            <a:endParaRPr lang="en-CA"/>
          </a:p>
        </p:txBody>
      </p:sp>
      <p:sp>
        <p:nvSpPr>
          <p:cNvPr id="7" name="Text Placeholder 6">
            <a:extLst>
              <a:ext uri="{FF2B5EF4-FFF2-40B4-BE49-F238E27FC236}">
                <a16:creationId xmlns:a16="http://schemas.microsoft.com/office/drawing/2014/main" id="{5D37B230-F4B0-48AE-A742-51A7AA2BA2E3}"/>
              </a:ext>
            </a:extLst>
          </p:cNvPr>
          <p:cNvSpPr>
            <a:spLocks noGrp="1"/>
          </p:cNvSpPr>
          <p:nvPr>
            <p:ph type="body" sz="quarter" idx="10"/>
          </p:nvPr>
        </p:nvSpPr>
        <p:spPr/>
        <p:txBody>
          <a:bodyPr/>
          <a:lstStyle/>
          <a:p>
            <a:endParaRPr lang="en-CA"/>
          </a:p>
        </p:txBody>
      </p:sp>
      <p:pic>
        <p:nvPicPr>
          <p:cNvPr id="9" name="Picture 8">
            <a:extLst>
              <a:ext uri="{FF2B5EF4-FFF2-40B4-BE49-F238E27FC236}">
                <a16:creationId xmlns:a16="http://schemas.microsoft.com/office/drawing/2014/main" id="{54694795-3768-40BB-A760-F2F8068A191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463903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2420A20-9434-4ECB-A112-F2A20F63369D}"/>
              </a:ext>
            </a:extLst>
          </p:cNvPr>
          <p:cNvSpPr>
            <a:spLocks noGrp="1"/>
          </p:cNvSpPr>
          <p:nvPr>
            <p:ph type="body" sz="quarter" idx="10"/>
          </p:nvPr>
        </p:nvSpPr>
        <p:spPr/>
        <p:txBody>
          <a:bodyPr/>
          <a:lstStyle/>
          <a:p>
            <a:endParaRPr lang="en-CA"/>
          </a:p>
        </p:txBody>
      </p:sp>
      <p:sp>
        <p:nvSpPr>
          <p:cNvPr id="6" name="Title 5">
            <a:extLst>
              <a:ext uri="{FF2B5EF4-FFF2-40B4-BE49-F238E27FC236}">
                <a16:creationId xmlns:a16="http://schemas.microsoft.com/office/drawing/2014/main" id="{E258F8E6-98E5-4B60-B968-9E9C6A87465A}"/>
              </a:ext>
            </a:extLst>
          </p:cNvPr>
          <p:cNvSpPr>
            <a:spLocks noGrp="1"/>
          </p:cNvSpPr>
          <p:nvPr>
            <p:ph type="title"/>
          </p:nvPr>
        </p:nvSpPr>
        <p:spPr/>
        <p:txBody>
          <a:bodyPr/>
          <a:lstStyle/>
          <a:p>
            <a:endParaRPr lang="en-CA"/>
          </a:p>
        </p:txBody>
      </p:sp>
      <p:sp>
        <p:nvSpPr>
          <p:cNvPr id="10" name="Content Placeholder 9">
            <a:extLst>
              <a:ext uri="{FF2B5EF4-FFF2-40B4-BE49-F238E27FC236}">
                <a16:creationId xmlns:a16="http://schemas.microsoft.com/office/drawing/2014/main" id="{C8144A4D-3C42-4CC2-AE0E-6F285599BA66}"/>
              </a:ext>
            </a:extLst>
          </p:cNvPr>
          <p:cNvSpPr>
            <a:spLocks noGrp="1"/>
          </p:cNvSpPr>
          <p:nvPr>
            <p:ph idx="1"/>
          </p:nvPr>
        </p:nvSpPr>
        <p:spPr/>
        <p:txBody>
          <a:bodyPr/>
          <a:lstStyle/>
          <a:p>
            <a:endParaRPr lang="en-CA"/>
          </a:p>
        </p:txBody>
      </p:sp>
      <p:pic>
        <p:nvPicPr>
          <p:cNvPr id="12" name="Picture 11">
            <a:extLst>
              <a:ext uri="{FF2B5EF4-FFF2-40B4-BE49-F238E27FC236}">
                <a16:creationId xmlns:a16="http://schemas.microsoft.com/office/drawing/2014/main" id="{56EFD7BC-B04A-4528-B1AD-D4CE65D248D8}"/>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187604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23A1FFC-904E-44E2-8D43-51A3325A9EEA}"/>
              </a:ext>
            </a:extLst>
          </p:cNvPr>
          <p:cNvSpPr>
            <a:spLocks noGrp="1"/>
          </p:cNvSpPr>
          <p:nvPr>
            <p:ph type="title"/>
          </p:nvPr>
        </p:nvSpPr>
        <p:spPr/>
        <p:txBody>
          <a:bodyPr/>
          <a:lstStyle/>
          <a:p>
            <a:endParaRPr lang="en-CA"/>
          </a:p>
        </p:txBody>
      </p:sp>
      <p:pic>
        <p:nvPicPr>
          <p:cNvPr id="8" name="Picture 7">
            <a:extLst>
              <a:ext uri="{FF2B5EF4-FFF2-40B4-BE49-F238E27FC236}">
                <a16:creationId xmlns:a16="http://schemas.microsoft.com/office/drawing/2014/main" id="{60CD7FBA-84D6-48AB-8787-852AF7529F08}"/>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058424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D550D4-105D-4FE4-A3DF-3F540733FFD2}"/>
              </a:ext>
            </a:extLst>
          </p:cNvPr>
          <p:cNvSpPr>
            <a:spLocks noGrp="1"/>
          </p:cNvSpPr>
          <p:nvPr>
            <p:ph type="title"/>
          </p:nvPr>
        </p:nvSpPr>
        <p:spPr/>
        <p:txBody>
          <a:bodyPr/>
          <a:lstStyle/>
          <a:p>
            <a:endParaRPr lang="en-CA"/>
          </a:p>
        </p:txBody>
      </p:sp>
      <p:sp>
        <p:nvSpPr>
          <p:cNvPr id="8" name="Text Placeholder 7">
            <a:extLst>
              <a:ext uri="{FF2B5EF4-FFF2-40B4-BE49-F238E27FC236}">
                <a16:creationId xmlns:a16="http://schemas.microsoft.com/office/drawing/2014/main" id="{833C21A5-E3C0-4BF6-A67D-C5E0EA6C8B96}"/>
              </a:ext>
            </a:extLst>
          </p:cNvPr>
          <p:cNvSpPr>
            <a:spLocks noGrp="1"/>
          </p:cNvSpPr>
          <p:nvPr>
            <p:ph type="body" sz="quarter" idx="10"/>
          </p:nvPr>
        </p:nvSpPr>
        <p:spPr/>
        <p:txBody>
          <a:bodyPr/>
          <a:lstStyle/>
          <a:p>
            <a:endParaRPr lang="en-CA"/>
          </a:p>
        </p:txBody>
      </p:sp>
      <p:pic>
        <p:nvPicPr>
          <p:cNvPr id="13" name="Picture 12">
            <a:extLst>
              <a:ext uri="{FF2B5EF4-FFF2-40B4-BE49-F238E27FC236}">
                <a16:creationId xmlns:a16="http://schemas.microsoft.com/office/drawing/2014/main" id="{7B6C7D51-C0BF-4EB1-8917-F0941BF2505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92938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64DD1DF-E4B5-4D9E-BBF2-0F30A7D4085D}"/>
              </a:ext>
            </a:extLst>
          </p:cNvPr>
          <p:cNvSpPr>
            <a:spLocks noGrp="1"/>
          </p:cNvSpPr>
          <p:nvPr>
            <p:ph type="title"/>
          </p:nvPr>
        </p:nvSpPr>
        <p:spPr/>
        <p:txBody>
          <a:bodyPr/>
          <a:lstStyle/>
          <a:p>
            <a:endParaRPr lang="en-CA"/>
          </a:p>
        </p:txBody>
      </p:sp>
      <p:sp>
        <p:nvSpPr>
          <p:cNvPr id="7" name="Text Placeholder 6">
            <a:extLst>
              <a:ext uri="{FF2B5EF4-FFF2-40B4-BE49-F238E27FC236}">
                <a16:creationId xmlns:a16="http://schemas.microsoft.com/office/drawing/2014/main" id="{9FA3F6D6-E3AF-41D9-AC12-83F9728817F4}"/>
              </a:ext>
            </a:extLst>
          </p:cNvPr>
          <p:cNvSpPr>
            <a:spLocks noGrp="1"/>
          </p:cNvSpPr>
          <p:nvPr>
            <p:ph type="body" sz="quarter" idx="10"/>
          </p:nvPr>
        </p:nvSpPr>
        <p:spPr/>
        <p:txBody>
          <a:bodyPr/>
          <a:lstStyle/>
          <a:p>
            <a:endParaRPr lang="en-CA"/>
          </a:p>
        </p:txBody>
      </p:sp>
      <p:pic>
        <p:nvPicPr>
          <p:cNvPr id="9" name="Picture 8">
            <a:extLst>
              <a:ext uri="{FF2B5EF4-FFF2-40B4-BE49-F238E27FC236}">
                <a16:creationId xmlns:a16="http://schemas.microsoft.com/office/drawing/2014/main" id="{1B741B27-5C1E-4958-81E1-C32B6EEEFB11}"/>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145502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B22DB1-67DA-45EB-9D6E-E62E2F0346A5}"/>
              </a:ext>
            </a:extLst>
          </p:cNvPr>
          <p:cNvSpPr>
            <a:spLocks noGrp="1"/>
          </p:cNvSpPr>
          <p:nvPr>
            <p:ph type="title"/>
          </p:nvPr>
        </p:nvSpPr>
        <p:spPr/>
        <p:txBody>
          <a:bodyPr/>
          <a:lstStyle/>
          <a:p>
            <a:endParaRPr lang="en-CA"/>
          </a:p>
        </p:txBody>
      </p:sp>
      <p:sp>
        <p:nvSpPr>
          <p:cNvPr id="5" name="Text Placeholder 4">
            <a:extLst>
              <a:ext uri="{FF2B5EF4-FFF2-40B4-BE49-F238E27FC236}">
                <a16:creationId xmlns:a16="http://schemas.microsoft.com/office/drawing/2014/main" id="{530DBF41-03A9-4935-A38B-D1042073584C}"/>
              </a:ext>
            </a:extLst>
          </p:cNvPr>
          <p:cNvSpPr>
            <a:spLocks noGrp="1"/>
          </p:cNvSpPr>
          <p:nvPr>
            <p:ph type="body" sz="quarter" idx="10"/>
          </p:nvPr>
        </p:nvSpPr>
        <p:spPr/>
        <p:txBody>
          <a:bodyPr/>
          <a:lstStyle/>
          <a:p>
            <a:endParaRPr lang="en-CA"/>
          </a:p>
        </p:txBody>
      </p:sp>
      <p:pic>
        <p:nvPicPr>
          <p:cNvPr id="7" name="Picture 6">
            <a:extLst>
              <a:ext uri="{FF2B5EF4-FFF2-40B4-BE49-F238E27FC236}">
                <a16:creationId xmlns:a16="http://schemas.microsoft.com/office/drawing/2014/main" id="{BE86F750-E013-4CCB-AE55-C68DDF10532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933992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B9BD71E-5436-43C8-ABC5-D1E8C59E9BDC}"/>
              </a:ext>
            </a:extLst>
          </p:cNvPr>
          <p:cNvSpPr>
            <a:spLocks noGrp="1"/>
          </p:cNvSpPr>
          <p:nvPr>
            <p:ph type="title"/>
          </p:nvPr>
        </p:nvSpPr>
        <p:spPr/>
        <p:txBody>
          <a:bodyPr/>
          <a:lstStyle/>
          <a:p>
            <a:endParaRPr lang="en-CA"/>
          </a:p>
        </p:txBody>
      </p:sp>
      <p:sp>
        <p:nvSpPr>
          <p:cNvPr id="7" name="Text Placeholder 6">
            <a:extLst>
              <a:ext uri="{FF2B5EF4-FFF2-40B4-BE49-F238E27FC236}">
                <a16:creationId xmlns:a16="http://schemas.microsoft.com/office/drawing/2014/main" id="{9C3A9D21-AE0C-400A-AE50-16787212CB40}"/>
              </a:ext>
            </a:extLst>
          </p:cNvPr>
          <p:cNvSpPr>
            <a:spLocks noGrp="1"/>
          </p:cNvSpPr>
          <p:nvPr>
            <p:ph type="body" sz="quarter" idx="10"/>
          </p:nvPr>
        </p:nvSpPr>
        <p:spPr/>
        <p:txBody>
          <a:bodyPr/>
          <a:lstStyle/>
          <a:p>
            <a:endParaRPr lang="en-CA"/>
          </a:p>
        </p:txBody>
      </p:sp>
      <p:pic>
        <p:nvPicPr>
          <p:cNvPr id="9" name="Picture 8">
            <a:extLst>
              <a:ext uri="{FF2B5EF4-FFF2-40B4-BE49-F238E27FC236}">
                <a16:creationId xmlns:a16="http://schemas.microsoft.com/office/drawing/2014/main" id="{5BC1E6E7-8FC5-45AE-8E37-650550AC1E2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963922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8C06F25E-F94E-4282-BD60-C7DE0B60A6EA}"/>
              </a:ext>
            </a:extLst>
          </p:cNvPr>
          <p:cNvSpPr>
            <a:spLocks noGrp="1"/>
          </p:cNvSpPr>
          <p:nvPr>
            <p:ph type="title"/>
          </p:nvPr>
        </p:nvSpPr>
        <p:spPr/>
        <p:txBody>
          <a:bodyPr/>
          <a:lstStyle/>
          <a:p>
            <a:endParaRPr lang="en-CA"/>
          </a:p>
        </p:txBody>
      </p:sp>
      <p:sp>
        <p:nvSpPr>
          <p:cNvPr id="18" name="Text Placeholder 17">
            <a:extLst>
              <a:ext uri="{FF2B5EF4-FFF2-40B4-BE49-F238E27FC236}">
                <a16:creationId xmlns:a16="http://schemas.microsoft.com/office/drawing/2014/main" id="{ECF648F0-43BF-4040-B2D0-6A25A7090A2A}"/>
              </a:ext>
            </a:extLst>
          </p:cNvPr>
          <p:cNvSpPr>
            <a:spLocks noGrp="1"/>
          </p:cNvSpPr>
          <p:nvPr>
            <p:ph type="body" sz="quarter" idx="10"/>
          </p:nvPr>
        </p:nvSpPr>
        <p:spPr/>
        <p:txBody>
          <a:bodyPr/>
          <a:lstStyle/>
          <a:p>
            <a:endParaRPr lang="en-CA"/>
          </a:p>
        </p:txBody>
      </p:sp>
      <p:pic>
        <p:nvPicPr>
          <p:cNvPr id="35" name="Picture 34">
            <a:extLst>
              <a:ext uri="{FF2B5EF4-FFF2-40B4-BE49-F238E27FC236}">
                <a16:creationId xmlns:a16="http://schemas.microsoft.com/office/drawing/2014/main" id="{D15AA915-3959-42C3-92BE-40604D538B0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874795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EA4152A-2D0E-4378-A6A9-38CBB56FD79B}"/>
              </a:ext>
            </a:extLst>
          </p:cNvPr>
          <p:cNvSpPr>
            <a:spLocks noGrp="1"/>
          </p:cNvSpPr>
          <p:nvPr>
            <p:ph type="title"/>
          </p:nvPr>
        </p:nvSpPr>
        <p:spPr/>
        <p:txBody>
          <a:bodyPr/>
          <a:lstStyle/>
          <a:p>
            <a:endParaRPr lang="en-CA"/>
          </a:p>
        </p:txBody>
      </p:sp>
      <p:sp>
        <p:nvSpPr>
          <p:cNvPr id="10" name="Text Placeholder 9">
            <a:extLst>
              <a:ext uri="{FF2B5EF4-FFF2-40B4-BE49-F238E27FC236}">
                <a16:creationId xmlns:a16="http://schemas.microsoft.com/office/drawing/2014/main" id="{960986E6-E744-481A-B023-33762D2F79E9}"/>
              </a:ext>
            </a:extLst>
          </p:cNvPr>
          <p:cNvSpPr>
            <a:spLocks noGrp="1"/>
          </p:cNvSpPr>
          <p:nvPr>
            <p:ph type="body" sz="quarter" idx="10"/>
          </p:nvPr>
        </p:nvSpPr>
        <p:spPr/>
        <p:txBody>
          <a:bodyPr/>
          <a:lstStyle/>
          <a:p>
            <a:endParaRPr lang="en-CA"/>
          </a:p>
        </p:txBody>
      </p:sp>
      <p:pic>
        <p:nvPicPr>
          <p:cNvPr id="12" name="Picture 11">
            <a:extLst>
              <a:ext uri="{FF2B5EF4-FFF2-40B4-BE49-F238E27FC236}">
                <a16:creationId xmlns:a16="http://schemas.microsoft.com/office/drawing/2014/main" id="{8EEFFBF0-704B-47DC-BD4F-BAF9B373E3C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73446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8EF640A-BB14-457E-87FA-E43432371F0A}"/>
              </a:ext>
            </a:extLst>
          </p:cNvPr>
          <p:cNvSpPr>
            <a:spLocks noGrp="1"/>
          </p:cNvSpPr>
          <p:nvPr>
            <p:ph type="title"/>
          </p:nvPr>
        </p:nvSpPr>
        <p:spPr/>
        <p:txBody>
          <a:bodyPr/>
          <a:lstStyle/>
          <a:p>
            <a:endParaRPr lang="en-CA"/>
          </a:p>
        </p:txBody>
      </p:sp>
      <p:sp>
        <p:nvSpPr>
          <p:cNvPr id="20" name="Text Placeholder 19">
            <a:extLst>
              <a:ext uri="{FF2B5EF4-FFF2-40B4-BE49-F238E27FC236}">
                <a16:creationId xmlns:a16="http://schemas.microsoft.com/office/drawing/2014/main" id="{4C392940-687F-4B6D-9527-7FC1749AEE29}"/>
              </a:ext>
            </a:extLst>
          </p:cNvPr>
          <p:cNvSpPr>
            <a:spLocks noGrp="1"/>
          </p:cNvSpPr>
          <p:nvPr>
            <p:ph type="body" sz="quarter" idx="10"/>
          </p:nvPr>
        </p:nvSpPr>
        <p:spPr/>
        <p:txBody>
          <a:bodyPr/>
          <a:lstStyle/>
          <a:p>
            <a:endParaRPr lang="en-CA"/>
          </a:p>
        </p:txBody>
      </p:sp>
      <p:pic>
        <p:nvPicPr>
          <p:cNvPr id="51" name="Picture 50">
            <a:extLst>
              <a:ext uri="{FF2B5EF4-FFF2-40B4-BE49-F238E27FC236}">
                <a16:creationId xmlns:a16="http://schemas.microsoft.com/office/drawing/2014/main" id="{118A91A6-5BCC-41CA-9E12-E988A7B9193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150050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216C9F6-8E15-498A-9150-86275803928F}"/>
              </a:ext>
            </a:extLst>
          </p:cNvPr>
          <p:cNvSpPr>
            <a:spLocks noGrp="1"/>
          </p:cNvSpPr>
          <p:nvPr>
            <p:ph type="title"/>
          </p:nvPr>
        </p:nvSpPr>
        <p:spPr/>
        <p:txBody>
          <a:bodyPr/>
          <a:lstStyle/>
          <a:p>
            <a:endParaRPr lang="en-CA"/>
          </a:p>
        </p:txBody>
      </p:sp>
      <p:sp>
        <p:nvSpPr>
          <p:cNvPr id="10" name="Text Placeholder 9">
            <a:extLst>
              <a:ext uri="{FF2B5EF4-FFF2-40B4-BE49-F238E27FC236}">
                <a16:creationId xmlns:a16="http://schemas.microsoft.com/office/drawing/2014/main" id="{91A1021D-7685-4BFA-9ECC-5216D09BD831}"/>
              </a:ext>
            </a:extLst>
          </p:cNvPr>
          <p:cNvSpPr>
            <a:spLocks noGrp="1"/>
          </p:cNvSpPr>
          <p:nvPr>
            <p:ph type="body" sz="quarter" idx="10"/>
          </p:nvPr>
        </p:nvSpPr>
        <p:spPr/>
        <p:txBody>
          <a:bodyPr/>
          <a:lstStyle/>
          <a:p>
            <a:endParaRPr lang="en-CA"/>
          </a:p>
        </p:txBody>
      </p:sp>
      <p:pic>
        <p:nvPicPr>
          <p:cNvPr id="12" name="Picture 11">
            <a:extLst>
              <a:ext uri="{FF2B5EF4-FFF2-40B4-BE49-F238E27FC236}">
                <a16:creationId xmlns:a16="http://schemas.microsoft.com/office/drawing/2014/main" id="{DD83E237-5FB1-4A46-BCB3-36CE741E215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582089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6204C5-48DE-4146-93FA-EFEAA1F10F0D}"/>
              </a:ext>
            </a:extLst>
          </p:cNvPr>
          <p:cNvSpPr>
            <a:spLocks noGrp="1"/>
          </p:cNvSpPr>
          <p:nvPr>
            <p:ph type="title"/>
          </p:nvPr>
        </p:nvSpPr>
        <p:spPr/>
        <p:txBody>
          <a:bodyPr/>
          <a:lstStyle/>
          <a:p>
            <a:endParaRPr lang="en-CA"/>
          </a:p>
        </p:txBody>
      </p:sp>
      <p:sp>
        <p:nvSpPr>
          <p:cNvPr id="6" name="Text Placeholder 5">
            <a:extLst>
              <a:ext uri="{FF2B5EF4-FFF2-40B4-BE49-F238E27FC236}">
                <a16:creationId xmlns:a16="http://schemas.microsoft.com/office/drawing/2014/main" id="{20D2CAED-DE59-410B-8F76-0D48D51ADCBA}"/>
              </a:ext>
            </a:extLst>
          </p:cNvPr>
          <p:cNvSpPr>
            <a:spLocks noGrp="1"/>
          </p:cNvSpPr>
          <p:nvPr>
            <p:ph type="body" sz="quarter" idx="10"/>
          </p:nvPr>
        </p:nvSpPr>
        <p:spPr/>
        <p:txBody>
          <a:bodyPr/>
          <a:lstStyle/>
          <a:p>
            <a:endParaRPr lang="en-CA"/>
          </a:p>
        </p:txBody>
      </p:sp>
      <p:pic>
        <p:nvPicPr>
          <p:cNvPr id="8" name="Picture 7">
            <a:extLst>
              <a:ext uri="{FF2B5EF4-FFF2-40B4-BE49-F238E27FC236}">
                <a16:creationId xmlns:a16="http://schemas.microsoft.com/office/drawing/2014/main" id="{98E2D82D-4526-4488-AA7B-5A989D9BD8D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231255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9F6184F-B864-49E0-BB3F-8D842860D9C9}"/>
              </a:ext>
            </a:extLst>
          </p:cNvPr>
          <p:cNvSpPr>
            <a:spLocks noGrp="1"/>
          </p:cNvSpPr>
          <p:nvPr>
            <p:ph type="title"/>
          </p:nvPr>
        </p:nvSpPr>
        <p:spPr/>
        <p:txBody>
          <a:bodyPr/>
          <a:lstStyle/>
          <a:p>
            <a:endParaRPr lang="en-CA"/>
          </a:p>
        </p:txBody>
      </p:sp>
      <p:sp>
        <p:nvSpPr>
          <p:cNvPr id="8" name="Text Placeholder 7">
            <a:extLst>
              <a:ext uri="{FF2B5EF4-FFF2-40B4-BE49-F238E27FC236}">
                <a16:creationId xmlns:a16="http://schemas.microsoft.com/office/drawing/2014/main" id="{9A149EF4-F26A-418A-A5BB-98792B98138E}"/>
              </a:ext>
            </a:extLst>
          </p:cNvPr>
          <p:cNvSpPr>
            <a:spLocks noGrp="1"/>
          </p:cNvSpPr>
          <p:nvPr>
            <p:ph type="body" sz="quarter" idx="10"/>
          </p:nvPr>
        </p:nvSpPr>
        <p:spPr/>
        <p:txBody>
          <a:bodyPr/>
          <a:lstStyle/>
          <a:p>
            <a:endParaRPr lang="en-CA"/>
          </a:p>
        </p:txBody>
      </p:sp>
      <p:pic>
        <p:nvPicPr>
          <p:cNvPr id="10" name="Picture 9">
            <a:extLst>
              <a:ext uri="{FF2B5EF4-FFF2-40B4-BE49-F238E27FC236}">
                <a16:creationId xmlns:a16="http://schemas.microsoft.com/office/drawing/2014/main" id="{1E674EAB-694A-4B4A-ACCB-E73F9401E27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427596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AA63B60D-157B-4B0D-B0C2-8A2731AABA29}"/>
              </a:ext>
            </a:extLst>
          </p:cNvPr>
          <p:cNvSpPr>
            <a:spLocks noGrp="1"/>
          </p:cNvSpPr>
          <p:nvPr>
            <p:ph type="title"/>
          </p:nvPr>
        </p:nvSpPr>
        <p:spPr/>
        <p:txBody>
          <a:bodyPr/>
          <a:lstStyle/>
          <a:p>
            <a:endParaRPr lang="en-CA"/>
          </a:p>
        </p:txBody>
      </p:sp>
      <p:sp>
        <p:nvSpPr>
          <p:cNvPr id="14" name="Text Placeholder 13">
            <a:extLst>
              <a:ext uri="{FF2B5EF4-FFF2-40B4-BE49-F238E27FC236}">
                <a16:creationId xmlns:a16="http://schemas.microsoft.com/office/drawing/2014/main" id="{8CC78BFD-ABDE-4F25-989D-EC1C572B59C7}"/>
              </a:ext>
            </a:extLst>
          </p:cNvPr>
          <p:cNvSpPr>
            <a:spLocks noGrp="1"/>
          </p:cNvSpPr>
          <p:nvPr>
            <p:ph type="body" sz="quarter" idx="10"/>
          </p:nvPr>
        </p:nvSpPr>
        <p:spPr/>
        <p:txBody>
          <a:bodyPr/>
          <a:lstStyle/>
          <a:p>
            <a:endParaRPr lang="en-CA"/>
          </a:p>
        </p:txBody>
      </p:sp>
      <p:pic>
        <p:nvPicPr>
          <p:cNvPr id="16" name="Picture 15">
            <a:extLst>
              <a:ext uri="{FF2B5EF4-FFF2-40B4-BE49-F238E27FC236}">
                <a16:creationId xmlns:a16="http://schemas.microsoft.com/office/drawing/2014/main" id="{F6FBD7DD-FC88-4488-A7B4-1A959E74DE1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963922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A2108E4-A63E-42B8-B5BF-7FAC9861A1DB}"/>
              </a:ext>
            </a:extLst>
          </p:cNvPr>
          <p:cNvSpPr>
            <a:spLocks noGrp="1"/>
          </p:cNvSpPr>
          <p:nvPr>
            <p:ph type="title"/>
          </p:nvPr>
        </p:nvSpPr>
        <p:spPr/>
        <p:txBody>
          <a:bodyPr/>
          <a:lstStyle/>
          <a:p>
            <a:endParaRPr lang="en-CA"/>
          </a:p>
        </p:txBody>
      </p:sp>
      <p:sp>
        <p:nvSpPr>
          <p:cNvPr id="7" name="Text Placeholder 6">
            <a:extLst>
              <a:ext uri="{FF2B5EF4-FFF2-40B4-BE49-F238E27FC236}">
                <a16:creationId xmlns:a16="http://schemas.microsoft.com/office/drawing/2014/main" id="{CE643864-844E-4049-85BA-D5E805D2B5AC}"/>
              </a:ext>
            </a:extLst>
          </p:cNvPr>
          <p:cNvSpPr>
            <a:spLocks noGrp="1"/>
          </p:cNvSpPr>
          <p:nvPr>
            <p:ph type="body" sz="quarter" idx="10"/>
          </p:nvPr>
        </p:nvSpPr>
        <p:spPr/>
        <p:txBody>
          <a:bodyPr/>
          <a:lstStyle/>
          <a:p>
            <a:endParaRPr lang="en-CA"/>
          </a:p>
        </p:txBody>
      </p:sp>
      <p:pic>
        <p:nvPicPr>
          <p:cNvPr id="14" name="Picture 13">
            <a:extLst>
              <a:ext uri="{FF2B5EF4-FFF2-40B4-BE49-F238E27FC236}">
                <a16:creationId xmlns:a16="http://schemas.microsoft.com/office/drawing/2014/main" id="{C47981B4-B256-48F0-B86B-2691B259241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118143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10BD8F1D-B96D-4F32-B33B-2D37850363BD}"/>
              </a:ext>
            </a:extLst>
          </p:cNvPr>
          <p:cNvSpPr>
            <a:spLocks noGrp="1"/>
          </p:cNvSpPr>
          <p:nvPr>
            <p:ph type="title"/>
          </p:nvPr>
        </p:nvSpPr>
        <p:spPr/>
        <p:txBody>
          <a:bodyPr/>
          <a:lstStyle/>
          <a:p>
            <a:endParaRPr lang="en-CA"/>
          </a:p>
        </p:txBody>
      </p:sp>
      <p:sp>
        <p:nvSpPr>
          <p:cNvPr id="20" name="Text Placeholder 19">
            <a:extLst>
              <a:ext uri="{FF2B5EF4-FFF2-40B4-BE49-F238E27FC236}">
                <a16:creationId xmlns:a16="http://schemas.microsoft.com/office/drawing/2014/main" id="{67234368-4787-4330-97A8-AAFDA2FDBA43}"/>
              </a:ext>
            </a:extLst>
          </p:cNvPr>
          <p:cNvSpPr>
            <a:spLocks noGrp="1"/>
          </p:cNvSpPr>
          <p:nvPr>
            <p:ph type="body" sz="quarter" idx="10"/>
          </p:nvPr>
        </p:nvSpPr>
        <p:spPr/>
        <p:txBody>
          <a:bodyPr/>
          <a:lstStyle/>
          <a:p>
            <a:endParaRPr lang="en-CA"/>
          </a:p>
        </p:txBody>
      </p:sp>
      <p:pic>
        <p:nvPicPr>
          <p:cNvPr id="22" name="Picture 21">
            <a:extLst>
              <a:ext uri="{FF2B5EF4-FFF2-40B4-BE49-F238E27FC236}">
                <a16:creationId xmlns:a16="http://schemas.microsoft.com/office/drawing/2014/main" id="{8F6773F4-13D1-4DF6-97E8-640AA98E906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715981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CE21E2-9FF6-4844-AC01-E7CC8A97EAF2}"/>
              </a:ext>
            </a:extLst>
          </p:cNvPr>
          <p:cNvSpPr>
            <a:spLocks noGrp="1"/>
          </p:cNvSpPr>
          <p:nvPr>
            <p:ph type="title"/>
          </p:nvPr>
        </p:nvSpPr>
        <p:spPr/>
        <p:txBody>
          <a:bodyPr/>
          <a:lstStyle/>
          <a:p>
            <a:endParaRPr lang="en-CA"/>
          </a:p>
        </p:txBody>
      </p:sp>
      <p:sp>
        <p:nvSpPr>
          <p:cNvPr id="11" name="Content Placeholder 10">
            <a:extLst>
              <a:ext uri="{FF2B5EF4-FFF2-40B4-BE49-F238E27FC236}">
                <a16:creationId xmlns:a16="http://schemas.microsoft.com/office/drawing/2014/main" id="{EDC25E21-054E-4AEA-8335-1CC8886582C1}"/>
              </a:ext>
            </a:extLst>
          </p:cNvPr>
          <p:cNvSpPr>
            <a:spLocks noGrp="1"/>
          </p:cNvSpPr>
          <p:nvPr>
            <p:ph idx="1"/>
          </p:nvPr>
        </p:nvSpPr>
        <p:spPr/>
        <p:txBody>
          <a:bodyPr/>
          <a:lstStyle/>
          <a:p>
            <a:endParaRPr lang="en-CA"/>
          </a:p>
        </p:txBody>
      </p:sp>
      <p:pic>
        <p:nvPicPr>
          <p:cNvPr id="13" name="Picture 12">
            <a:extLst>
              <a:ext uri="{FF2B5EF4-FFF2-40B4-BE49-F238E27FC236}">
                <a16:creationId xmlns:a16="http://schemas.microsoft.com/office/drawing/2014/main" id="{0218FBD3-5209-4A2C-972B-D24D227A6F01}"/>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171030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E56CFA2-CDDE-44E8-B190-D156937F4A68}"/>
              </a:ext>
            </a:extLst>
          </p:cNvPr>
          <p:cNvSpPr>
            <a:spLocks noGrp="1"/>
          </p:cNvSpPr>
          <p:nvPr>
            <p:ph type="title"/>
          </p:nvPr>
        </p:nvSpPr>
        <p:spPr/>
        <p:txBody>
          <a:bodyPr/>
          <a:lstStyle/>
          <a:p>
            <a:endParaRPr lang="en-CA"/>
          </a:p>
        </p:txBody>
      </p:sp>
      <p:sp>
        <p:nvSpPr>
          <p:cNvPr id="10" name="Content Placeholder 9">
            <a:extLst>
              <a:ext uri="{FF2B5EF4-FFF2-40B4-BE49-F238E27FC236}">
                <a16:creationId xmlns:a16="http://schemas.microsoft.com/office/drawing/2014/main" id="{948F15F0-9776-48D0-9C25-6A078223FACD}"/>
              </a:ext>
            </a:extLst>
          </p:cNvPr>
          <p:cNvSpPr>
            <a:spLocks noGrp="1"/>
          </p:cNvSpPr>
          <p:nvPr>
            <p:ph idx="1"/>
          </p:nvPr>
        </p:nvSpPr>
        <p:spPr/>
        <p:txBody>
          <a:bodyPr/>
          <a:lstStyle/>
          <a:p>
            <a:endParaRPr lang="en-CA"/>
          </a:p>
        </p:txBody>
      </p:sp>
      <p:pic>
        <p:nvPicPr>
          <p:cNvPr id="12" name="Picture 11">
            <a:extLst>
              <a:ext uri="{FF2B5EF4-FFF2-40B4-BE49-F238E27FC236}">
                <a16:creationId xmlns:a16="http://schemas.microsoft.com/office/drawing/2014/main" id="{BBE5CE24-16EB-4749-B2B0-B796B5740BA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32353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694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21453BF-C281-459F-A4BC-A31E3E61D7B9}"/>
              </a:ext>
            </a:extLst>
          </p:cNvPr>
          <p:cNvSpPr>
            <a:spLocks noGrp="1"/>
          </p:cNvSpPr>
          <p:nvPr>
            <p:ph type="title"/>
          </p:nvPr>
        </p:nvSpPr>
        <p:spPr/>
        <p:txBody>
          <a:bodyPr/>
          <a:lstStyle/>
          <a:p>
            <a:endParaRPr lang="en-CA"/>
          </a:p>
        </p:txBody>
      </p:sp>
      <p:sp>
        <p:nvSpPr>
          <p:cNvPr id="11" name="Text Placeholder 10">
            <a:extLst>
              <a:ext uri="{FF2B5EF4-FFF2-40B4-BE49-F238E27FC236}">
                <a16:creationId xmlns:a16="http://schemas.microsoft.com/office/drawing/2014/main" id="{8C985409-39CE-4A1B-8D26-E8D58789F33E}"/>
              </a:ext>
            </a:extLst>
          </p:cNvPr>
          <p:cNvSpPr>
            <a:spLocks noGrp="1"/>
          </p:cNvSpPr>
          <p:nvPr>
            <p:ph type="body" sz="quarter" idx="10"/>
          </p:nvPr>
        </p:nvSpPr>
        <p:spPr/>
        <p:txBody>
          <a:bodyPr/>
          <a:lstStyle/>
          <a:p>
            <a:endParaRPr lang="en-CA"/>
          </a:p>
        </p:txBody>
      </p:sp>
      <p:pic>
        <p:nvPicPr>
          <p:cNvPr id="13" name="Picture 12">
            <a:extLst>
              <a:ext uri="{FF2B5EF4-FFF2-40B4-BE49-F238E27FC236}">
                <a16:creationId xmlns:a16="http://schemas.microsoft.com/office/drawing/2014/main" id="{7561E845-B8A4-44CE-A479-C7F6FC8356E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482322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1281A6B-116D-4F20-9753-9126402316AC}"/>
              </a:ext>
            </a:extLst>
          </p:cNvPr>
          <p:cNvSpPr>
            <a:spLocks noGrp="1"/>
          </p:cNvSpPr>
          <p:nvPr>
            <p:ph type="title"/>
          </p:nvPr>
        </p:nvSpPr>
        <p:spPr/>
        <p:txBody>
          <a:bodyPr/>
          <a:lstStyle/>
          <a:p>
            <a:endParaRPr lang="en-CA"/>
          </a:p>
        </p:txBody>
      </p:sp>
      <p:sp>
        <p:nvSpPr>
          <p:cNvPr id="8" name="Text Placeholder 7">
            <a:extLst>
              <a:ext uri="{FF2B5EF4-FFF2-40B4-BE49-F238E27FC236}">
                <a16:creationId xmlns:a16="http://schemas.microsoft.com/office/drawing/2014/main" id="{AF1713DA-9183-4737-BD0E-3BCCA229F1BF}"/>
              </a:ext>
            </a:extLst>
          </p:cNvPr>
          <p:cNvSpPr>
            <a:spLocks noGrp="1"/>
          </p:cNvSpPr>
          <p:nvPr>
            <p:ph type="body" sz="quarter" idx="10"/>
          </p:nvPr>
        </p:nvSpPr>
        <p:spPr/>
        <p:txBody>
          <a:bodyPr/>
          <a:lstStyle/>
          <a:p>
            <a:endParaRPr lang="en-CA"/>
          </a:p>
        </p:txBody>
      </p:sp>
      <p:pic>
        <p:nvPicPr>
          <p:cNvPr id="10" name="Picture 9">
            <a:extLst>
              <a:ext uri="{FF2B5EF4-FFF2-40B4-BE49-F238E27FC236}">
                <a16:creationId xmlns:a16="http://schemas.microsoft.com/office/drawing/2014/main" id="{9E03E507-02F9-4D89-8DDC-C21AB5728D8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075315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033F1C7-E636-4933-9FA6-D0A1BD182746}"/>
              </a:ext>
            </a:extLst>
          </p:cNvPr>
          <p:cNvSpPr>
            <a:spLocks noGrp="1"/>
          </p:cNvSpPr>
          <p:nvPr>
            <p:ph type="title"/>
          </p:nvPr>
        </p:nvSpPr>
        <p:spPr/>
        <p:txBody>
          <a:bodyPr/>
          <a:lstStyle/>
          <a:p>
            <a:endParaRPr lang="en-CA"/>
          </a:p>
        </p:txBody>
      </p:sp>
      <p:sp>
        <p:nvSpPr>
          <p:cNvPr id="10" name="Text Placeholder 9">
            <a:extLst>
              <a:ext uri="{FF2B5EF4-FFF2-40B4-BE49-F238E27FC236}">
                <a16:creationId xmlns:a16="http://schemas.microsoft.com/office/drawing/2014/main" id="{B51B9F93-B583-438A-977B-937E7159BFD1}"/>
              </a:ext>
            </a:extLst>
          </p:cNvPr>
          <p:cNvSpPr>
            <a:spLocks noGrp="1"/>
          </p:cNvSpPr>
          <p:nvPr>
            <p:ph type="body" sz="quarter" idx="10"/>
          </p:nvPr>
        </p:nvSpPr>
        <p:spPr/>
        <p:txBody>
          <a:bodyPr/>
          <a:lstStyle/>
          <a:p>
            <a:endParaRPr lang="en-CA"/>
          </a:p>
        </p:txBody>
      </p:sp>
      <p:pic>
        <p:nvPicPr>
          <p:cNvPr id="12" name="Picture 11">
            <a:extLst>
              <a:ext uri="{FF2B5EF4-FFF2-40B4-BE49-F238E27FC236}">
                <a16:creationId xmlns:a16="http://schemas.microsoft.com/office/drawing/2014/main" id="{041469CB-DA97-4265-B973-A6093B48BC0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976406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C44F327-2392-40CC-9434-85BA956D6D6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52016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A9E4411-20B3-4DAE-B54F-59C651195908}"/>
              </a:ext>
            </a:extLst>
          </p:cNvPr>
          <p:cNvSpPr>
            <a:spLocks noGrp="1"/>
          </p:cNvSpPr>
          <p:nvPr>
            <p:ph type="title"/>
          </p:nvPr>
        </p:nvSpPr>
        <p:spPr/>
        <p:txBody>
          <a:bodyPr/>
          <a:lstStyle/>
          <a:p>
            <a:endParaRPr lang="en-CA"/>
          </a:p>
        </p:txBody>
      </p:sp>
      <p:sp>
        <p:nvSpPr>
          <p:cNvPr id="8" name="Text Placeholder 7">
            <a:extLst>
              <a:ext uri="{FF2B5EF4-FFF2-40B4-BE49-F238E27FC236}">
                <a16:creationId xmlns:a16="http://schemas.microsoft.com/office/drawing/2014/main" id="{E68B9278-003E-4B50-B71F-F3222FF7A617}"/>
              </a:ext>
            </a:extLst>
          </p:cNvPr>
          <p:cNvSpPr>
            <a:spLocks noGrp="1"/>
          </p:cNvSpPr>
          <p:nvPr>
            <p:ph type="body" sz="quarter" idx="10"/>
          </p:nvPr>
        </p:nvSpPr>
        <p:spPr/>
        <p:txBody>
          <a:bodyPr/>
          <a:lstStyle/>
          <a:p>
            <a:endParaRPr lang="en-CA"/>
          </a:p>
        </p:txBody>
      </p:sp>
      <p:pic>
        <p:nvPicPr>
          <p:cNvPr id="10" name="Picture 9">
            <a:extLst>
              <a:ext uri="{FF2B5EF4-FFF2-40B4-BE49-F238E27FC236}">
                <a16:creationId xmlns:a16="http://schemas.microsoft.com/office/drawing/2014/main" id="{B7845076-426A-4CD5-AFB6-3C485D6B55D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6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2_Office Theme">
  <a:themeElements>
    <a:clrScheme name="IHSG">
      <a:dk1>
        <a:sysClr val="windowText" lastClr="000000"/>
      </a:dk1>
      <a:lt1>
        <a:sysClr val="window" lastClr="FFFFFF"/>
      </a:lt1>
      <a:dk2>
        <a:srgbClr val="4D4D4F"/>
      </a:dk2>
      <a:lt2>
        <a:srgbClr val="EEECE1"/>
      </a:lt2>
      <a:accent1>
        <a:srgbClr val="D22027"/>
      </a:accent1>
      <a:accent2>
        <a:srgbClr val="ADADAF"/>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D0EBE0C8D17804C930E778C22370D3C" ma:contentTypeVersion="12" ma:contentTypeDescription="Create a new document." ma:contentTypeScope="" ma:versionID="993d40ddea66c0132214d7fb79f82249">
  <xsd:schema xmlns:xsd="http://www.w3.org/2001/XMLSchema" xmlns:xs="http://www.w3.org/2001/XMLSchema" xmlns:p="http://schemas.microsoft.com/office/2006/metadata/properties" xmlns:ns2="40bcddbf-5152-4ba4-91ea-bc5d864a028e" xmlns:ns3="1ff868c5-2c61-4494-a6ef-a5fad2181b1a" targetNamespace="http://schemas.microsoft.com/office/2006/metadata/properties" ma:root="true" ma:fieldsID="272415831122126134fb3db054e9450b" ns2:_="" ns3:_="">
    <xsd:import namespace="40bcddbf-5152-4ba4-91ea-bc5d864a028e"/>
    <xsd:import namespace="1ff868c5-2c61-4494-a6ef-a5fad2181b1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bcddbf-5152-4ba4-91ea-bc5d864a02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ff868c5-2c61-4494-a6ef-a5fad2181b1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B1AB719-2B72-4CFB-971C-53FE5D38C90C}">
  <ds:schemaRefs>
    <ds:schemaRef ds:uri="40bcddbf-5152-4ba4-91ea-bc5d864a028e"/>
    <ds:schemaRef ds:uri="http://purl.org/dc/terms/"/>
    <ds:schemaRef ds:uri="http://schemas.openxmlformats.org/package/2006/metadata/core-properties"/>
    <ds:schemaRef ds:uri="1ff868c5-2c61-4494-a6ef-a5fad2181b1a"/>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1D771583-1599-4362-8067-406AB8E3D4A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0bcddbf-5152-4ba4-91ea-bc5d864a028e"/>
    <ds:schemaRef ds:uri="1ff868c5-2c61-4494-a6ef-a5fad2181b1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B1D1DE5-2629-436D-9BCB-657CFA8143E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75538</TotalTime>
  <Words>3240</Words>
  <Application>Microsoft Office PowerPoint</Application>
  <PresentationFormat>Widescreen</PresentationFormat>
  <Paragraphs>119</Paragraphs>
  <Slides>49</Slides>
  <Notes>49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49</vt:i4>
      </vt:variant>
    </vt:vector>
  </HeadingPairs>
  <TitlesOfParts>
    <vt:vector size="54" baseType="lpstr">
      <vt:lpstr>Arial</vt:lpstr>
      <vt:lpstr>Calibri</vt:lpstr>
      <vt:lpstr>Verdana</vt:lpstr>
      <vt:lpstr>Wingdings</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IHSG_CVD module</dc:title>
  <dc:creator>Emma Yu</dc:creator>
  <cp:lastModifiedBy>Emma Yu</cp:lastModifiedBy>
  <cp:revision>976</cp:revision>
  <cp:lastPrinted>2021-02-04T19:57:07Z</cp:lastPrinted>
  <dcterms:created xsi:type="dcterms:W3CDTF">2017-10-01T15:32:27Z</dcterms:created>
  <dcterms:modified xsi:type="dcterms:W3CDTF">2021-02-26T22:18:28Z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0x0101005D0EBE0C8D17804C930E778C22370D3C</vt:lpwstr>
  </property>
</Properties>
</file>